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4307" r:id="rId2"/>
  </p:sldMasterIdLst>
  <p:notesMasterIdLst>
    <p:notesMasterId r:id="rId28"/>
  </p:notesMasterIdLst>
  <p:sldIdLst>
    <p:sldId id="1654" r:id="rId3"/>
    <p:sldId id="265" r:id="rId4"/>
    <p:sldId id="1663" r:id="rId5"/>
    <p:sldId id="1664" r:id="rId6"/>
    <p:sldId id="298" r:id="rId7"/>
    <p:sldId id="1665" r:id="rId8"/>
    <p:sldId id="1667" r:id="rId9"/>
    <p:sldId id="1666" r:id="rId10"/>
    <p:sldId id="1662" r:id="rId11"/>
    <p:sldId id="1668" r:id="rId12"/>
    <p:sldId id="1669" r:id="rId13"/>
    <p:sldId id="288" r:id="rId14"/>
    <p:sldId id="301" r:id="rId15"/>
    <p:sldId id="1671" r:id="rId16"/>
    <p:sldId id="1672" r:id="rId17"/>
    <p:sldId id="309" r:id="rId18"/>
    <p:sldId id="311" r:id="rId19"/>
    <p:sldId id="1670" r:id="rId20"/>
    <p:sldId id="302" r:id="rId21"/>
    <p:sldId id="1673" r:id="rId22"/>
    <p:sldId id="1674" r:id="rId23"/>
    <p:sldId id="1676" r:id="rId24"/>
    <p:sldId id="318" r:id="rId25"/>
    <p:sldId id="1677" r:id="rId26"/>
    <p:sldId id="1678" r:id="rId27"/>
  </p:sldIdLst>
  <p:sldSz cx="17340263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1pPr>
    <a:lvl2pPr marL="457200" algn="ctr" rtl="0" fontAlgn="base">
      <a:spcBef>
        <a:spcPct val="0"/>
      </a:spcBef>
      <a:spcAft>
        <a:spcPct val="0"/>
      </a:spcAft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2pPr>
    <a:lvl3pPr marL="914400" algn="ctr" rtl="0" fontAlgn="base">
      <a:spcBef>
        <a:spcPct val="0"/>
      </a:spcBef>
      <a:spcAft>
        <a:spcPct val="0"/>
      </a:spcAft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3pPr>
    <a:lvl4pPr marL="1371600" algn="ctr" rtl="0" fontAlgn="base">
      <a:spcBef>
        <a:spcPct val="0"/>
      </a:spcBef>
      <a:spcAft>
        <a:spcPct val="0"/>
      </a:spcAft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4pPr>
    <a:lvl5pPr marL="1828800" algn="ctr" rtl="0" fontAlgn="base">
      <a:spcBef>
        <a:spcPct val="0"/>
      </a:spcBef>
      <a:spcAft>
        <a:spcPct val="0"/>
      </a:spcAft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5pPr>
    <a:lvl6pPr marL="2286000" algn="l" defTabSz="914400" rtl="0" eaLnBrk="1" latinLnBrk="0" hangingPunct="1"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6pPr>
    <a:lvl7pPr marL="2743200" algn="l" defTabSz="914400" rtl="0" eaLnBrk="1" latinLnBrk="0" hangingPunct="1"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7pPr>
    <a:lvl8pPr marL="3200400" algn="l" defTabSz="914400" rtl="0" eaLnBrk="1" latinLnBrk="0" hangingPunct="1"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8pPr>
    <a:lvl9pPr marL="3657600" algn="l" defTabSz="914400" rtl="0" eaLnBrk="1" latinLnBrk="0" hangingPunct="1">
      <a:defRPr sz="4200" kern="1200">
        <a:solidFill>
          <a:srgbClr val="414141"/>
        </a:solidFill>
        <a:latin typeface="Gill Sans Light" charset="0"/>
        <a:ea typeface="ヒラギノ角ゴ ProN W3" charset="-128"/>
        <a:cs typeface="+mn-cs"/>
        <a:sym typeface="Gill Sans Light" charset="0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109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CC33"/>
    <a:srgbClr val="25FF72"/>
    <a:srgbClr val="FF9933"/>
    <a:srgbClr val="009900"/>
    <a:srgbClr val="9D1C30"/>
    <a:srgbClr val="00CC00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136" autoAdjust="0"/>
    <p:restoredTop sz="62183" autoAdjust="0"/>
  </p:normalViewPr>
  <p:slideViewPr>
    <p:cSldViewPr showGuides="1">
      <p:cViewPr varScale="1">
        <p:scale>
          <a:sx n="46" d="100"/>
          <a:sy n="46" d="100"/>
        </p:scale>
        <p:origin x="1782" y="72"/>
      </p:cViewPr>
      <p:guideLst>
        <p:guide orient="horz"/>
        <p:guide pos="10902"/>
      </p:guideLst>
    </p:cSldViewPr>
  </p:slideViewPr>
  <p:outlineViewPr>
    <p:cViewPr>
      <p:scale>
        <a:sx n="33" d="100"/>
        <a:sy n="33" d="100"/>
      </p:scale>
      <p:origin x="0" y="88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-13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ヒラギノ角ゴ ProN W3" charset="0"/>
                <a:cs typeface="ヒラギノ角ゴ ProN W3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4D38726-0D61-44A7-A94C-9D972D05191A}" type="datetimeFigureOut">
              <a:rPr lang="sv-SE"/>
              <a:pPr/>
              <a:t>2023-08-25</a:t>
            </a:fld>
            <a:endParaRPr lang="sv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v-SE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sv-SE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ヒラギノ角ゴ ProN W3" charset="0"/>
                <a:cs typeface="ヒラギノ角ゴ ProN W3" charset="0"/>
              </a:defRPr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A42227-D7D8-4035-85E9-EBEEECC80576}" type="slidenum">
              <a:rPr lang="sv-SE"/>
              <a:pPr/>
              <a:t>‹Nr.›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10233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A42227-D7D8-4035-85E9-EBEEECC80576}" type="slidenum">
              <a:rPr lang="sv-SE" smtClean="0"/>
              <a:pPr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45060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Service Delivery: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Accurate – we are committed to measurements and data being correct and precise.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Unbiased – we work with an open mind and no bias.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Independent – we make decisions and act in the best interests of the global </a:t>
            </a:r>
            <a:r>
              <a:rPr lang="en-GB" sz="1200" i="1" dirty="0" err="1">
                <a:latin typeface="Arial"/>
                <a:cs typeface="Arial"/>
              </a:rPr>
              <a:t>Interbull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network, not any individual organization.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Integrity – we act with honesty and consistency in whatever we do.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Innovative and Leading-Edge Services – we continually look for new and better ways of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doing things.</a:t>
            </a:r>
            <a:endParaRPr dirty="0"/>
          </a:p>
          <a:p>
            <a:pPr marL="0" indent="0">
              <a:buNone/>
              <a:defRPr/>
            </a:pPr>
            <a:endParaRPr lang="en-GB" sz="1200" i="1" dirty="0">
              <a:latin typeface="Arial"/>
              <a:cs typeface="Arial"/>
            </a:endParaRPr>
          </a:p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Customer: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Customer-Oriented – we align our objectives around understanding and satisfying our customers’ requirements.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Transparency – we are committed to open, two–way communication.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Cost-Effective – we strive to find the most cost-effective means for customers to achieve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their goals.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Not-for-profit; Cost-Recovery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7642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Service Delivery: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Accurate – we are committed to measurements and data being correct and precise.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Unbiased – we work with an open mind and no bias.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Independent – we make decisions and act in the best interests of the global </a:t>
            </a:r>
            <a:r>
              <a:rPr lang="en-GB" sz="1200" i="1" dirty="0" err="1">
                <a:latin typeface="Arial"/>
                <a:cs typeface="Arial"/>
              </a:rPr>
              <a:t>Interbull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network, not any individual organization.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Integrity – we act with honesty and consistency in whatever we do.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Innovative and Leading-Edge Services – we continually look for new and better ways of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doing things.</a:t>
            </a:r>
            <a:endParaRPr dirty="0"/>
          </a:p>
          <a:p>
            <a:pPr marL="0" indent="0">
              <a:buNone/>
              <a:defRPr/>
            </a:pPr>
            <a:endParaRPr lang="en-GB" sz="1200" i="1" dirty="0">
              <a:latin typeface="Arial"/>
              <a:cs typeface="Arial"/>
            </a:endParaRPr>
          </a:p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Customer: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Customer-Oriented – we align our objectives around understanding and satisfying our customers’ requirements.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Transparency – we are committed to open, two–way communication.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Cost-Effective – we strive to find the most cost-effective means for customers to achieve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their goals.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Not-for-profit; Cost-Recovery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016348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lienbildplatzhalter 1">
            <a:extLst>
              <a:ext uri="{FF2B5EF4-FFF2-40B4-BE49-F238E27FC236}">
                <a16:creationId xmlns:a16="http://schemas.microsoft.com/office/drawing/2014/main" id="{74D643C4-3646-164E-4C72-13B3E735B8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izenplatzhalter 2">
            <a:extLst>
              <a:ext uri="{FF2B5EF4-FFF2-40B4-BE49-F238E27FC236}">
                <a16:creationId xmlns:a16="http://schemas.microsoft.com/office/drawing/2014/main" id="{FEFF8809-1A5C-A5F7-DBA7-FAADBCBA0C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  <p:sp>
        <p:nvSpPr>
          <p:cNvPr id="59396" name="Foliennummernplatzhalter 3">
            <a:extLst>
              <a:ext uri="{FF2B5EF4-FFF2-40B4-BE49-F238E27FC236}">
                <a16:creationId xmlns:a16="http://schemas.microsoft.com/office/drawing/2014/main" id="{D54D2DFA-2999-A2B7-0D5B-3883E14F2F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506EC0-4051-4838-9DFF-4DEF2F810F42}" type="slidenum">
              <a:rPr lang="de-DE" altLang="de-DE" smtClean="0"/>
              <a:pPr/>
              <a:t>5</a:t>
            </a:fld>
            <a:endParaRPr lang="de-DE" alt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GB" sz="1200" i="1">
                <a:latin typeface="Arial"/>
                <a:cs typeface="Arial"/>
              </a:rPr>
              <a:t>Service Delivery: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Accurate – we are committed to measurements and data being correct and precise.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Unbiased – we work with an open mind and no bias.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Independent – we make decisions and act in the best interests of the global Interbull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network, not any individual organization.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Integrity – we act with honesty and consistency in whatever we do.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Innovative and Leading-Edge Services – we continually look for new and better ways of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doing things.</a:t>
            </a:r>
            <a:endParaRPr/>
          </a:p>
          <a:p>
            <a:pPr marL="0" indent="0">
              <a:buNone/>
              <a:defRPr/>
            </a:pPr>
            <a:endParaRPr lang="en-GB" sz="1200" i="1">
              <a:latin typeface="Arial"/>
              <a:cs typeface="Arial"/>
            </a:endParaRPr>
          </a:p>
          <a:p>
            <a:pPr marL="0" indent="0">
              <a:buNone/>
              <a:defRPr/>
            </a:pPr>
            <a:r>
              <a:rPr lang="en-GB" sz="1200" i="1">
                <a:latin typeface="Arial"/>
                <a:cs typeface="Arial"/>
              </a:rPr>
              <a:t>Customer: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Customer-Oriented – we align our objectives around understanding and satisfying our customers’ requirements.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Transparency – we are committed to open, two–way communication.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Cost-Effective – we strive to find the most cost-effective means for customers to achieve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their goals.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Not-for-profit; Cost-Recovery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2344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GB" sz="1200" i="1">
                <a:latin typeface="Arial"/>
                <a:cs typeface="Arial"/>
              </a:rPr>
              <a:t>Service Delivery: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Accurate – we are committed to measurements and data being correct and precise.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Unbiased – we work with an open mind and no bias.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Independent – we make decisions and act in the best interests of the global Interbull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network, not any individual organization.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Integrity – we act with honesty and consistency in whatever we do.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Innovative and Leading-Edge Services – we continually look for new and better ways of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doing things.</a:t>
            </a:r>
            <a:endParaRPr/>
          </a:p>
          <a:p>
            <a:pPr marL="0" indent="0">
              <a:buNone/>
              <a:defRPr/>
            </a:pPr>
            <a:endParaRPr lang="en-GB" sz="1200" i="1">
              <a:latin typeface="Arial"/>
              <a:cs typeface="Arial"/>
            </a:endParaRPr>
          </a:p>
          <a:p>
            <a:pPr marL="0" indent="0">
              <a:buNone/>
              <a:defRPr/>
            </a:pPr>
            <a:r>
              <a:rPr lang="en-GB" sz="1200" i="1">
                <a:latin typeface="Arial"/>
                <a:cs typeface="Arial"/>
              </a:rPr>
              <a:t>Customer: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Customer-Oriented – we align our objectives around understanding and satisfying our customers’ requirements.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Transparency – we are committed to open, two–way communication.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Cost-Effective – we strive to find the most cost-effective means for customers to achieve</a:t>
            </a:r>
            <a:r>
              <a:rPr lang="en-GB" sz="1200">
                <a:latin typeface="Arial"/>
                <a:cs typeface="Arial"/>
              </a:rPr>
              <a:t> </a:t>
            </a:r>
            <a:r>
              <a:rPr lang="en-GB" sz="1200" i="1">
                <a:latin typeface="Arial"/>
                <a:cs typeface="Arial"/>
              </a:rPr>
              <a:t>their goals.</a:t>
            </a:r>
            <a:endParaRPr/>
          </a:p>
          <a:p>
            <a:pPr>
              <a:defRPr/>
            </a:pPr>
            <a:r>
              <a:rPr lang="en-GB" sz="1200" i="1">
                <a:latin typeface="Arial"/>
                <a:cs typeface="Arial"/>
              </a:rPr>
              <a:t>Not-for-profit; Cost-Recovery</a:t>
            </a:r>
            <a:endParaRPr lang="en-GB" sz="1200">
              <a:latin typeface="Arial"/>
              <a:cs typeface="Arial"/>
            </a:endParaRPr>
          </a:p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6720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4155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Service Delivery: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Accurate – we are committed to measurements and data being correct and precise.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Unbiased – we work with an open mind and no bias.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Independent – we make decisions and act in the best interests of the global </a:t>
            </a:r>
            <a:r>
              <a:rPr lang="en-GB" sz="1200" i="1" dirty="0" err="1">
                <a:latin typeface="Arial"/>
                <a:cs typeface="Arial"/>
              </a:rPr>
              <a:t>Interbull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network, not any individual organization.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Integrity – we act with honesty and consistency in whatever we do.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Innovative and Leading-Edge Services – we continually look for new and better ways of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doing things.</a:t>
            </a:r>
            <a:endParaRPr dirty="0"/>
          </a:p>
          <a:p>
            <a:pPr marL="0" indent="0">
              <a:buNone/>
              <a:defRPr/>
            </a:pPr>
            <a:endParaRPr lang="en-GB" sz="1200" i="1" dirty="0">
              <a:latin typeface="Arial"/>
              <a:cs typeface="Arial"/>
            </a:endParaRPr>
          </a:p>
          <a:p>
            <a:pPr marL="0" indent="0">
              <a:buNone/>
              <a:defRPr/>
            </a:pPr>
            <a:r>
              <a:rPr lang="en-GB" sz="1200" i="1" dirty="0">
                <a:latin typeface="Arial"/>
                <a:cs typeface="Arial"/>
              </a:rPr>
              <a:t>Customer: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Customer-Oriented – we align our objectives around understanding and satisfying our customers’ requirements.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Transparency – we are committed to open, two–way communication.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Cost-Effective – we strive to find the most cost-effective means for customers to achieve</a:t>
            </a:r>
            <a:r>
              <a:rPr lang="en-GB" sz="1200" dirty="0">
                <a:latin typeface="Arial"/>
                <a:cs typeface="Arial"/>
              </a:rPr>
              <a:t> </a:t>
            </a:r>
            <a:r>
              <a:rPr lang="en-GB" sz="1200" i="1" dirty="0">
                <a:latin typeface="Arial"/>
                <a:cs typeface="Arial"/>
              </a:rPr>
              <a:t>their goals.</a:t>
            </a:r>
            <a:endParaRPr dirty="0"/>
          </a:p>
          <a:p>
            <a:pPr>
              <a:defRPr/>
            </a:pPr>
            <a:r>
              <a:rPr lang="en-GB" sz="1200" i="1" dirty="0">
                <a:latin typeface="Arial"/>
                <a:cs typeface="Arial"/>
              </a:rPr>
              <a:t>Not-for-profit; Cost-Recovery</a:t>
            </a:r>
            <a:endParaRPr lang="en-GB" sz="1200" dirty="0">
              <a:latin typeface="Arial"/>
              <a:cs typeface="Arial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A42227-D7D8-4035-85E9-EBEEECC80576}" type="slidenum">
              <a:rPr kumimoji="0" lang="sv-SE" sz="1200" b="0" i="0" u="none" strike="noStrike" kern="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Gill Sans Light"/>
                <a:ea typeface="ヒラギノ角ゴ ProN W3"/>
                <a:cs typeface="Arial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sv-SE" sz="12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Gill Sans Light"/>
              <a:ea typeface="ヒラギノ角ゴ ProN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07779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A42227-D7D8-4035-85E9-EBEEECC80576}" type="slidenum">
              <a:rPr lang="sv-SE" smtClean="0"/>
              <a:pPr/>
              <a:t>15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56001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2931" y="4038601"/>
            <a:ext cx="16306800" cy="2090737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jan Pro" pitchFamily="18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sv-S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01464" y="6270626"/>
            <a:ext cx="12137337" cy="2492375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/>
            </a:lvl1pPr>
            <a:lvl2pPr marL="609630" indent="0" algn="ctr">
              <a:buNone/>
              <a:defRPr/>
            </a:lvl2pPr>
            <a:lvl3pPr marL="1219261" indent="0" algn="ctr">
              <a:buNone/>
              <a:defRPr/>
            </a:lvl3pPr>
            <a:lvl4pPr marL="1828891" indent="0" algn="ctr">
              <a:buNone/>
              <a:defRPr/>
            </a:lvl4pPr>
            <a:lvl5pPr marL="2438522" indent="0" algn="ctr">
              <a:buNone/>
              <a:defRPr/>
            </a:lvl5pPr>
            <a:lvl6pPr marL="3048152" indent="0" algn="ctr">
              <a:buNone/>
              <a:defRPr/>
            </a:lvl6pPr>
            <a:lvl7pPr marL="3657783" indent="0" algn="ctr">
              <a:buNone/>
              <a:defRPr/>
            </a:lvl7pPr>
            <a:lvl8pPr marL="4267413" indent="0" algn="ctr">
              <a:buNone/>
              <a:defRPr/>
            </a:lvl8pPr>
            <a:lvl9pPr marL="4877044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sv-SE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98D9CA-3202-0A4C-BA3F-6FAD1EEFED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7531" y="385348"/>
            <a:ext cx="2971800" cy="344729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40280" y="2616200"/>
            <a:ext cx="16391967" cy="5842000"/>
          </a:xfrm>
        </p:spPr>
        <p:txBody>
          <a:bodyPr anchor="t"/>
          <a:lstStyle>
            <a:lvl1pPr>
              <a:spcBef>
                <a:spcPts val="1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1600"/>
              </a:spcBef>
              <a:defRPr sz="4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1600"/>
              </a:spcBef>
              <a:defRPr sz="4267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1600"/>
              </a:spcBef>
              <a:defRPr sz="3734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1600"/>
              </a:spcBef>
              <a:defRPr sz="3734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9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09849" y="799591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E83CD7-FB3E-AD49-B87A-348B299A8A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9526" y="6267450"/>
            <a:ext cx="14738800" cy="1936750"/>
          </a:xfrm>
          <a:prstGeom prst="rect">
            <a:avLst/>
          </a:prstGeom>
        </p:spPr>
        <p:txBody>
          <a:bodyPr anchor="t"/>
          <a:lstStyle>
            <a:lvl1pPr algn="l">
              <a:defRPr sz="6400" b="1" cap="all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9526" y="4133850"/>
            <a:ext cx="14738800" cy="2133600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630" indent="0">
              <a:buNone/>
              <a:defRPr sz="2400"/>
            </a:lvl2pPr>
            <a:lvl3pPr marL="1219261" indent="0">
              <a:buNone/>
              <a:defRPr sz="2133"/>
            </a:lvl3pPr>
            <a:lvl4pPr marL="1828891" indent="0">
              <a:buNone/>
              <a:defRPr sz="1867"/>
            </a:lvl4pPr>
            <a:lvl5pPr marL="2438522" indent="0">
              <a:buNone/>
              <a:defRPr sz="1867"/>
            </a:lvl5pPr>
            <a:lvl6pPr marL="3048152" indent="0">
              <a:buNone/>
              <a:defRPr sz="1867"/>
            </a:lvl6pPr>
            <a:lvl7pPr marL="3657783" indent="0">
              <a:buNone/>
              <a:defRPr sz="1867"/>
            </a:lvl7pPr>
            <a:lvl8pPr marL="4267413" indent="0">
              <a:buNone/>
              <a:defRPr sz="1867"/>
            </a:lvl8pPr>
            <a:lvl9pPr marL="4877044" indent="0">
              <a:buNone/>
              <a:defRPr sz="18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12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AAB539-6B2B-ED48-9036-4D4DE8D566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74148" y="2590800"/>
            <a:ext cx="8094381" cy="6438900"/>
          </a:xfrm>
        </p:spPr>
        <p:txBody>
          <a:bodyPr anchor="t"/>
          <a:lstStyle>
            <a:lvl1pPr>
              <a:defRPr sz="3734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771734" y="2590800"/>
            <a:ext cx="8094381" cy="6438900"/>
          </a:xfrm>
        </p:spPr>
        <p:txBody>
          <a:bodyPr anchor="t"/>
          <a:lstStyle>
            <a:lvl1pPr>
              <a:defRPr sz="3734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9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59CE68-6941-AF41-9320-B28D21A2DB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7861" y="2182814"/>
            <a:ext cx="7660451" cy="90963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67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33" b="1"/>
            </a:lvl4pPr>
            <a:lvl5pPr marL="2438522" indent="0">
              <a:buNone/>
              <a:defRPr sz="2133" b="1"/>
            </a:lvl5pPr>
            <a:lvl6pPr marL="3048152" indent="0">
              <a:buNone/>
              <a:defRPr sz="2133" b="1"/>
            </a:lvl6pPr>
            <a:lvl7pPr marL="3657783" indent="0">
              <a:buNone/>
              <a:defRPr sz="2133" b="1"/>
            </a:lvl7pPr>
            <a:lvl8pPr marL="4267413" indent="0">
              <a:buNone/>
              <a:defRPr sz="2133" b="1"/>
            </a:lvl8pPr>
            <a:lvl9pPr marL="4877044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67861" y="3092450"/>
            <a:ext cx="7660451" cy="5619750"/>
          </a:xfrm>
        </p:spPr>
        <p:txBody>
          <a:bodyPr anchor="t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667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133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133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807721" y="2182814"/>
            <a:ext cx="7664683" cy="90963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67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33" b="1"/>
            </a:lvl4pPr>
            <a:lvl5pPr marL="2438522" indent="0">
              <a:buNone/>
              <a:defRPr sz="2133" b="1"/>
            </a:lvl5pPr>
            <a:lvl6pPr marL="3048152" indent="0">
              <a:buNone/>
              <a:defRPr sz="2133" b="1"/>
            </a:lvl6pPr>
            <a:lvl7pPr marL="3657783" indent="0">
              <a:buNone/>
              <a:defRPr sz="2133" b="1"/>
            </a:lvl7pPr>
            <a:lvl8pPr marL="4267413" indent="0">
              <a:buNone/>
              <a:defRPr sz="2133" b="1"/>
            </a:lvl8pPr>
            <a:lvl9pPr marL="4877044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807721" y="3092450"/>
            <a:ext cx="7664683" cy="561975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11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2861AD-0A7D-7F45-B6C1-18031C586C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7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426B4D-AE6F-804A-9BDA-E99AFFC6F0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860" y="388939"/>
            <a:ext cx="5704592" cy="1652587"/>
          </a:xfrm>
          <a:prstGeom prst="rect">
            <a:avLst/>
          </a:prstGeo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9891" y="388938"/>
            <a:ext cx="9692512" cy="8323262"/>
          </a:xfrm>
        </p:spPr>
        <p:txBody>
          <a:bodyPr/>
          <a:lstStyle>
            <a:lvl1pPr>
              <a:defRPr sz="4267"/>
            </a:lvl1pPr>
            <a:lvl2pPr>
              <a:defRPr sz="3734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7860" y="2041526"/>
            <a:ext cx="5704592" cy="6670675"/>
          </a:xfrm>
        </p:spPr>
        <p:txBody>
          <a:bodyPr/>
          <a:lstStyle>
            <a:lvl1pPr marL="0" indent="0">
              <a:buNone/>
              <a:defRPr sz="1867"/>
            </a:lvl1pPr>
            <a:lvl2pPr marL="609630" indent="0">
              <a:buNone/>
              <a:defRPr sz="1600"/>
            </a:lvl2pPr>
            <a:lvl3pPr marL="1219261" indent="0">
              <a:buNone/>
              <a:defRPr sz="1333"/>
            </a:lvl3pPr>
            <a:lvl4pPr marL="1828891" indent="0">
              <a:buNone/>
              <a:defRPr sz="1200"/>
            </a:lvl4pPr>
            <a:lvl5pPr marL="2438522" indent="0">
              <a:buNone/>
              <a:defRPr sz="1200"/>
            </a:lvl5pPr>
            <a:lvl6pPr marL="3048152" indent="0">
              <a:buNone/>
              <a:defRPr sz="1200"/>
            </a:lvl6pPr>
            <a:lvl7pPr marL="3657783" indent="0">
              <a:buNone/>
              <a:defRPr sz="1200"/>
            </a:lvl7pPr>
            <a:lvl8pPr marL="4267413" indent="0">
              <a:buNone/>
              <a:defRPr sz="1200"/>
            </a:lvl8pPr>
            <a:lvl9pPr marL="4877044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9471" y="6827838"/>
            <a:ext cx="10403735" cy="806450"/>
          </a:xfrm>
          <a:prstGeom prst="rect">
            <a:avLst/>
          </a:prstGeom>
        </p:spPr>
        <p:txBody>
          <a:bodyPr anchor="b"/>
          <a:lstStyle>
            <a:lvl1pPr algn="l">
              <a:defRPr sz="2667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sv-SE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99471" y="871539"/>
            <a:ext cx="10403735" cy="5851525"/>
          </a:xfrm>
        </p:spPr>
        <p:txBody>
          <a:bodyPr/>
          <a:lstStyle>
            <a:lvl1pPr marL="0" indent="0">
              <a:buNone/>
              <a:defRPr sz="4267"/>
            </a:lvl1pPr>
            <a:lvl2pPr marL="609630" indent="0">
              <a:buNone/>
              <a:defRPr sz="3734"/>
            </a:lvl2pPr>
            <a:lvl3pPr marL="1219261" indent="0">
              <a:buNone/>
              <a:defRPr sz="3200"/>
            </a:lvl3pPr>
            <a:lvl4pPr marL="1828891" indent="0">
              <a:buNone/>
              <a:defRPr sz="2667"/>
            </a:lvl4pPr>
            <a:lvl5pPr marL="2438522" indent="0">
              <a:buNone/>
              <a:defRPr sz="2667"/>
            </a:lvl5pPr>
            <a:lvl6pPr marL="3048152" indent="0">
              <a:buNone/>
              <a:defRPr sz="2667"/>
            </a:lvl6pPr>
            <a:lvl7pPr marL="3657783" indent="0">
              <a:buNone/>
              <a:defRPr sz="2667"/>
            </a:lvl7pPr>
            <a:lvl8pPr marL="4267413" indent="0">
              <a:buNone/>
              <a:defRPr sz="2667"/>
            </a:lvl8pPr>
            <a:lvl9pPr marL="4877044" indent="0">
              <a:buNone/>
              <a:defRPr sz="2667"/>
            </a:lvl9pPr>
          </a:lstStyle>
          <a:p>
            <a:pPr lvl="0"/>
            <a:endParaRPr lang="sv-SE" noProof="0">
              <a:sym typeface="Gill Sans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99471" y="7634288"/>
            <a:ext cx="10403735" cy="1144587"/>
          </a:xfrm>
        </p:spPr>
        <p:txBody>
          <a:bodyPr/>
          <a:lstStyle>
            <a:lvl1pPr marL="0" indent="0">
              <a:buNone/>
              <a:defRPr sz="1867"/>
            </a:lvl1pPr>
            <a:lvl2pPr marL="609630" indent="0">
              <a:buNone/>
              <a:defRPr sz="1600"/>
            </a:lvl2pPr>
            <a:lvl3pPr marL="1219261" indent="0">
              <a:buNone/>
              <a:defRPr sz="1333"/>
            </a:lvl3pPr>
            <a:lvl4pPr marL="1828891" indent="0">
              <a:buNone/>
              <a:defRPr sz="1200"/>
            </a:lvl4pPr>
            <a:lvl5pPr marL="2438522" indent="0">
              <a:buNone/>
              <a:defRPr sz="1200"/>
            </a:lvl5pPr>
            <a:lvl6pPr marL="3048152" indent="0">
              <a:buNone/>
              <a:defRPr sz="1200"/>
            </a:lvl6pPr>
            <a:lvl7pPr marL="3657783" indent="0">
              <a:buNone/>
              <a:defRPr sz="1200"/>
            </a:lvl7pPr>
            <a:lvl8pPr marL="4267413" indent="0">
              <a:buNone/>
              <a:defRPr sz="1200"/>
            </a:lvl8pPr>
            <a:lvl9pPr marL="4877044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237075" y="990600"/>
            <a:ext cx="16855532" cy="76200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414141"/>
              </a:solidFill>
              <a:effectLst/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sp>
        <p:nvSpPr>
          <p:cNvPr id="8" name="Espace réservé du texte 3">
            <a:extLst>
              <a:ext uri="{FF2B5EF4-FFF2-40B4-BE49-F238E27FC236}">
                <a16:creationId xmlns:a16="http://schemas.microsoft.com/office/drawing/2014/main" id="{96367CBC-4B4C-47ED-92A5-F6C76E20F2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49606" y="799591"/>
            <a:ext cx="13005197" cy="762000"/>
          </a:xfrm>
        </p:spPr>
        <p:txBody>
          <a:bodyPr/>
          <a:lstStyle>
            <a:lvl1pPr marL="0" indent="0">
              <a:buNone/>
              <a:defRPr lang="sv-SE" sz="64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9600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9600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 algn="ctr">
              <a:spcBef>
                <a:spcPct val="0"/>
              </a:spcBef>
            </a:pPr>
            <a:r>
              <a:rPr lang="en-US" kern="0" dirty="0"/>
              <a:t>Click to edit Master title style</a:t>
            </a:r>
            <a:endParaRPr lang="sv-SE" kern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D5323-043E-9D45-92C9-8D64DBBFF8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00" y="164082"/>
            <a:ext cx="1752600" cy="20330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68123" y="254000"/>
            <a:ext cx="4097992" cy="8775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4148" y="254000"/>
            <a:ext cx="12090769" cy="87757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8800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2931" y="4038601"/>
            <a:ext cx="16306799" cy="2090736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6">
                    <a:lumMod val="50000"/>
                  </a:schemeClr>
                </a:solidFill>
                <a:latin typeface="Trajan Pro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2601464" y="6270626"/>
            <a:ext cx="12137337" cy="2492375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/>
            </a:lvl1pPr>
            <a:lvl2pPr marL="609630" indent="0" algn="ctr">
              <a:buNone/>
              <a:defRPr/>
            </a:lvl2pPr>
            <a:lvl3pPr marL="1219261" indent="0" algn="ctr">
              <a:buNone/>
              <a:defRPr/>
            </a:lvl3pPr>
            <a:lvl4pPr marL="1828891" indent="0" algn="ctr">
              <a:buNone/>
              <a:defRPr/>
            </a:lvl4pPr>
            <a:lvl5pPr marL="2438522" indent="0" algn="ctr">
              <a:buNone/>
              <a:defRPr/>
            </a:lvl5pPr>
            <a:lvl6pPr marL="3048151" indent="0" algn="ctr">
              <a:buNone/>
              <a:defRPr/>
            </a:lvl6pPr>
            <a:lvl7pPr marL="3657783" indent="0" algn="ctr">
              <a:buNone/>
              <a:defRPr/>
            </a:lvl7pPr>
            <a:lvl8pPr marL="4267413" indent="0" algn="ctr">
              <a:buNone/>
              <a:defRPr/>
            </a:lvl8pPr>
            <a:lvl9pPr marL="4877044" indent="0" algn="ctr">
              <a:buNone/>
              <a:defRPr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sv-SE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6917531" y="385348"/>
            <a:ext cx="2971800" cy="344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6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auto">
          <a:xfrm>
            <a:off x="440280" y="2616200"/>
            <a:ext cx="16391967" cy="5842000"/>
          </a:xfrm>
        </p:spPr>
        <p:txBody>
          <a:bodyPr anchor="t"/>
          <a:lstStyle>
            <a:lvl1pPr>
              <a:spcBef>
                <a:spcPts val="1600"/>
              </a:spcBef>
              <a:defRPr>
                <a:latin typeface="Arial"/>
                <a:cs typeface="Arial"/>
              </a:defRPr>
            </a:lvl1pPr>
            <a:lvl2pPr>
              <a:spcBef>
                <a:spcPts val="1600"/>
              </a:spcBef>
              <a:defRPr sz="4800">
                <a:latin typeface="Arial"/>
                <a:cs typeface="Arial"/>
              </a:defRPr>
            </a:lvl2pPr>
            <a:lvl3pPr>
              <a:spcBef>
                <a:spcPts val="1600"/>
              </a:spcBef>
              <a:defRPr sz="4250">
                <a:latin typeface="Arial"/>
                <a:cs typeface="Arial"/>
              </a:defRPr>
            </a:lvl3pPr>
            <a:lvl4pPr>
              <a:spcBef>
                <a:spcPts val="1600"/>
              </a:spcBef>
              <a:defRPr sz="3750">
                <a:latin typeface="Arial"/>
                <a:cs typeface="Arial"/>
              </a:defRPr>
            </a:lvl4pPr>
            <a:lvl5pPr>
              <a:spcBef>
                <a:spcPts val="1600"/>
              </a:spcBef>
              <a:defRPr sz="3750">
                <a:latin typeface="Arial"/>
                <a:cs typeface="Arial"/>
              </a:defRPr>
            </a:lvl5pPr>
          </a:lstStyle>
          <a:p>
            <a:pPr lvl="0">
              <a:defRPr/>
            </a:pPr>
            <a:r>
              <a:rPr lang="en-US" dirty="0"/>
              <a:t>Click to edit Master text styles</a:t>
            </a:r>
            <a:endParaRPr dirty="0"/>
          </a:p>
          <a:p>
            <a:pPr lvl="1">
              <a:defRPr/>
            </a:pPr>
            <a:r>
              <a:rPr lang="en-US" dirty="0"/>
              <a:t>Second level</a:t>
            </a:r>
            <a:endParaRPr dirty="0"/>
          </a:p>
          <a:p>
            <a:pPr lvl="2">
              <a:defRPr/>
            </a:pPr>
            <a:r>
              <a:rPr lang="en-US" dirty="0"/>
              <a:t>Third level</a:t>
            </a:r>
            <a:endParaRPr dirty="0"/>
          </a:p>
          <a:p>
            <a:pPr lvl="3">
              <a:defRPr/>
            </a:pPr>
            <a:r>
              <a:rPr lang="en-US" dirty="0"/>
              <a:t>Fourth level</a:t>
            </a:r>
            <a:endParaRPr dirty="0"/>
          </a:p>
          <a:p>
            <a:pPr lvl="4">
              <a:defRPr/>
            </a:pPr>
            <a:r>
              <a:rPr lang="en-US" dirty="0"/>
              <a:t>Fifth level</a:t>
            </a:r>
            <a:endParaRPr lang="sv-SE" dirty="0"/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9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09849" y="799591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273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1369526" y="6267450"/>
            <a:ext cx="14738800" cy="1936750"/>
          </a:xfrm>
          <a:prstGeom prst="rect">
            <a:avLst/>
          </a:prstGeom>
        </p:spPr>
        <p:txBody>
          <a:bodyPr anchor="t"/>
          <a:lstStyle>
            <a:lvl1pPr algn="l">
              <a:defRPr sz="6400" b="1" cap="all">
                <a:solidFill>
                  <a:schemeClr val="accent6">
                    <a:lumMod val="50000"/>
                  </a:schemeClr>
                </a:solidFill>
                <a:latin typeface="Aharoni"/>
                <a:cs typeface="Aharoni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69526" y="4133850"/>
            <a:ext cx="14738800" cy="2133600"/>
          </a:xfrm>
        </p:spPr>
        <p:txBody>
          <a:bodyPr anchor="b"/>
          <a:lstStyle>
            <a:lvl1pPr marL="0" indent="0">
              <a:buNone/>
              <a:defRPr sz="2650"/>
            </a:lvl1pPr>
            <a:lvl2pPr marL="609630" indent="0">
              <a:buNone/>
              <a:defRPr sz="2400"/>
            </a:lvl2pPr>
            <a:lvl3pPr marL="1219261" indent="0">
              <a:buNone/>
              <a:defRPr sz="2150"/>
            </a:lvl3pPr>
            <a:lvl4pPr marL="1828891" indent="0">
              <a:buNone/>
              <a:defRPr sz="1850"/>
            </a:lvl4pPr>
            <a:lvl5pPr marL="2438522" indent="0">
              <a:buNone/>
              <a:defRPr sz="1850"/>
            </a:lvl5pPr>
            <a:lvl6pPr marL="3048151" indent="0">
              <a:buNone/>
              <a:defRPr sz="1850"/>
            </a:lvl6pPr>
            <a:lvl7pPr marL="3657783" indent="0">
              <a:buNone/>
              <a:defRPr sz="1850"/>
            </a:lvl7pPr>
            <a:lvl8pPr marL="4267413" indent="0">
              <a:buNone/>
              <a:defRPr sz="1850"/>
            </a:lvl8pPr>
            <a:lvl9pPr marL="4877044" indent="0">
              <a:buNone/>
              <a:defRPr sz="18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052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 bwMode="auto">
          <a:xfrm>
            <a:off x="474148" y="2590800"/>
            <a:ext cx="8094381" cy="6438899"/>
          </a:xfrm>
        </p:spPr>
        <p:txBody>
          <a:bodyPr anchor="t"/>
          <a:lstStyle>
            <a:lvl1pPr>
              <a:defRPr sz="3750"/>
            </a:lvl1pPr>
            <a:lvl2pPr>
              <a:defRPr sz="3200"/>
            </a:lvl2pPr>
            <a:lvl3pPr>
              <a:defRPr sz="265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 bwMode="auto">
          <a:xfrm>
            <a:off x="8771734" y="2590800"/>
            <a:ext cx="8094381" cy="6438899"/>
          </a:xfrm>
        </p:spPr>
        <p:txBody>
          <a:bodyPr anchor="t"/>
          <a:lstStyle>
            <a:lvl1pPr>
              <a:defRPr sz="3750"/>
            </a:lvl1pPr>
            <a:lvl2pPr>
              <a:defRPr sz="3200"/>
            </a:lvl2pPr>
            <a:lvl3pPr>
              <a:defRPr sz="265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9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05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67861" y="2182814"/>
            <a:ext cx="7660451" cy="90963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50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50" b="1"/>
            </a:lvl4pPr>
            <a:lvl5pPr marL="2438522" indent="0">
              <a:buNone/>
              <a:defRPr sz="2150" b="1"/>
            </a:lvl5pPr>
            <a:lvl6pPr marL="3048151" indent="0">
              <a:buNone/>
              <a:defRPr sz="2150" b="1"/>
            </a:lvl6pPr>
            <a:lvl7pPr marL="3657783" indent="0">
              <a:buNone/>
              <a:defRPr sz="2150" b="1"/>
            </a:lvl7pPr>
            <a:lvl8pPr marL="4267413" indent="0">
              <a:buNone/>
              <a:defRPr sz="2150" b="1"/>
            </a:lvl8pPr>
            <a:lvl9pPr marL="4877044" indent="0">
              <a:buNone/>
              <a:defRPr sz="215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 bwMode="auto">
          <a:xfrm>
            <a:off x="867861" y="3092450"/>
            <a:ext cx="7660451" cy="5619750"/>
          </a:xfrm>
        </p:spPr>
        <p:txBody>
          <a:bodyPr anchor="t"/>
          <a:lstStyle>
            <a:lvl1pPr>
              <a:defRPr sz="3200">
                <a:latin typeface="Arial"/>
                <a:cs typeface="Arial"/>
              </a:defRPr>
            </a:lvl1pPr>
            <a:lvl2pPr>
              <a:defRPr sz="2650">
                <a:latin typeface="Arial"/>
                <a:cs typeface="Arial"/>
              </a:defRPr>
            </a:lvl2pPr>
            <a:lvl3pPr>
              <a:defRPr sz="2400">
                <a:latin typeface="Arial"/>
                <a:cs typeface="Arial"/>
              </a:defRPr>
            </a:lvl3pPr>
            <a:lvl4pPr>
              <a:defRPr sz="2150">
                <a:latin typeface="Arial"/>
                <a:cs typeface="Arial"/>
              </a:defRPr>
            </a:lvl4pPr>
            <a:lvl5pPr>
              <a:defRPr sz="2150">
                <a:latin typeface="Arial"/>
                <a:cs typeface="Arial"/>
              </a:defRPr>
            </a:lvl5pPr>
            <a:lvl6pPr>
              <a:defRPr sz="2150"/>
            </a:lvl6pPr>
            <a:lvl7pPr>
              <a:defRPr sz="2150"/>
            </a:lvl7pPr>
            <a:lvl8pPr>
              <a:defRPr sz="2150"/>
            </a:lvl8pPr>
            <a:lvl9pPr>
              <a:defRPr sz="21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8807721" y="2182814"/>
            <a:ext cx="7664683" cy="90963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50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50" b="1"/>
            </a:lvl4pPr>
            <a:lvl5pPr marL="2438522" indent="0">
              <a:buNone/>
              <a:defRPr sz="2150" b="1"/>
            </a:lvl5pPr>
            <a:lvl6pPr marL="3048151" indent="0">
              <a:buNone/>
              <a:defRPr sz="2150" b="1"/>
            </a:lvl6pPr>
            <a:lvl7pPr marL="3657783" indent="0">
              <a:buNone/>
              <a:defRPr sz="2150" b="1"/>
            </a:lvl7pPr>
            <a:lvl8pPr marL="4267413" indent="0">
              <a:buNone/>
              <a:defRPr sz="2150" b="1"/>
            </a:lvl8pPr>
            <a:lvl9pPr marL="4877044" indent="0">
              <a:buNone/>
              <a:defRPr sz="215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8807721" y="3092450"/>
            <a:ext cx="7664683" cy="5619750"/>
          </a:xfrm>
        </p:spPr>
        <p:txBody>
          <a:bodyPr/>
          <a:lstStyle>
            <a:lvl1pPr>
              <a:defRPr sz="3200"/>
            </a:lvl1pPr>
            <a:lvl2pPr>
              <a:defRPr sz="2650"/>
            </a:lvl2pPr>
            <a:lvl3pPr>
              <a:defRPr sz="2400"/>
            </a:lvl3pPr>
            <a:lvl4pPr>
              <a:defRPr sz="2150"/>
            </a:lvl4pPr>
            <a:lvl5pPr>
              <a:defRPr sz="2150"/>
            </a:lvl5pPr>
            <a:lvl6pPr>
              <a:defRPr sz="2150"/>
            </a:lvl6pPr>
            <a:lvl7pPr>
              <a:defRPr sz="2150"/>
            </a:lvl7pPr>
            <a:lvl8pPr>
              <a:defRPr sz="2150"/>
            </a:lvl8pPr>
            <a:lvl9pPr>
              <a:defRPr sz="21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11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40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le Only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7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83564" y="838200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918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97985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67860" y="388939"/>
            <a:ext cx="5704592" cy="1652587"/>
          </a:xfrm>
          <a:prstGeom prst="rect">
            <a:avLst/>
          </a:prstGeom>
        </p:spPr>
        <p:txBody>
          <a:bodyPr anchor="b"/>
          <a:lstStyle>
            <a:lvl1pPr algn="l">
              <a:defRPr sz="2650" b="1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6779891" y="388938"/>
            <a:ext cx="9692512" cy="8323262"/>
          </a:xfrm>
        </p:spPr>
        <p:txBody>
          <a:bodyPr/>
          <a:lstStyle>
            <a:lvl1pPr>
              <a:defRPr sz="4250"/>
            </a:lvl1pPr>
            <a:lvl2pPr>
              <a:defRPr sz="3750"/>
            </a:lvl2pPr>
            <a:lvl3pPr>
              <a:defRPr sz="3200"/>
            </a:lvl3pPr>
            <a:lvl4pPr>
              <a:defRPr sz="2650"/>
            </a:lvl4pPr>
            <a:lvl5pPr>
              <a:defRPr sz="2650"/>
            </a:lvl5pPr>
            <a:lvl6pPr>
              <a:defRPr sz="2650"/>
            </a:lvl6pPr>
            <a:lvl7pPr>
              <a:defRPr sz="2650"/>
            </a:lvl7pPr>
            <a:lvl8pPr>
              <a:defRPr sz="2650"/>
            </a:lvl8pPr>
            <a:lvl9pPr>
              <a:defRPr sz="26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67860" y="2041526"/>
            <a:ext cx="5704592" cy="6670675"/>
          </a:xfrm>
        </p:spPr>
        <p:txBody>
          <a:bodyPr/>
          <a:lstStyle>
            <a:lvl1pPr marL="0" indent="0">
              <a:buNone/>
              <a:defRPr sz="1850"/>
            </a:lvl1pPr>
            <a:lvl2pPr marL="609630" indent="0">
              <a:buNone/>
              <a:defRPr sz="1600"/>
            </a:lvl2pPr>
            <a:lvl3pPr marL="1219261" indent="0">
              <a:buNone/>
              <a:defRPr sz="1350"/>
            </a:lvl3pPr>
            <a:lvl4pPr marL="1828891" indent="0">
              <a:buNone/>
              <a:defRPr sz="1200"/>
            </a:lvl4pPr>
            <a:lvl5pPr marL="2438522" indent="0">
              <a:buNone/>
              <a:defRPr sz="1200"/>
            </a:lvl5pPr>
            <a:lvl6pPr marL="3048151" indent="0">
              <a:buNone/>
              <a:defRPr sz="1200"/>
            </a:lvl6pPr>
            <a:lvl7pPr marL="3657783" indent="0">
              <a:buNone/>
              <a:defRPr sz="1200"/>
            </a:lvl7pPr>
            <a:lvl8pPr marL="4267413" indent="0">
              <a:buNone/>
              <a:defRPr sz="1200"/>
            </a:lvl8pPr>
            <a:lvl9pPr marL="4877044" indent="0">
              <a:buNone/>
              <a:defRPr sz="12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410006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3399471" y="6827838"/>
            <a:ext cx="10403735" cy="806450"/>
          </a:xfrm>
          <a:prstGeom prst="rect">
            <a:avLst/>
          </a:prstGeom>
        </p:spPr>
        <p:txBody>
          <a:bodyPr anchor="b"/>
          <a:lstStyle>
            <a:lvl1pPr algn="l">
              <a:defRPr sz="2650" b="1"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3399471" y="871539"/>
            <a:ext cx="10403735" cy="5851525"/>
          </a:xfrm>
        </p:spPr>
        <p:txBody>
          <a:bodyPr/>
          <a:lstStyle>
            <a:lvl1pPr marL="0" indent="0">
              <a:buNone/>
              <a:defRPr sz="4250"/>
            </a:lvl1pPr>
            <a:lvl2pPr marL="609630" indent="0">
              <a:buNone/>
              <a:defRPr sz="3750"/>
            </a:lvl2pPr>
            <a:lvl3pPr marL="1219261" indent="0">
              <a:buNone/>
              <a:defRPr sz="3200"/>
            </a:lvl3pPr>
            <a:lvl4pPr marL="1828891" indent="0">
              <a:buNone/>
              <a:defRPr sz="2650"/>
            </a:lvl4pPr>
            <a:lvl5pPr marL="2438522" indent="0">
              <a:buNone/>
              <a:defRPr sz="2650"/>
            </a:lvl5pPr>
            <a:lvl6pPr marL="3048151" indent="0">
              <a:buNone/>
              <a:defRPr sz="2650"/>
            </a:lvl6pPr>
            <a:lvl7pPr marL="3657783" indent="0">
              <a:buNone/>
              <a:defRPr sz="2650"/>
            </a:lvl7pPr>
            <a:lvl8pPr marL="4267413" indent="0">
              <a:buNone/>
              <a:defRPr sz="2650"/>
            </a:lvl8pPr>
            <a:lvl9pPr marL="4877044" indent="0">
              <a:buNone/>
              <a:defRPr sz="2650"/>
            </a:lvl9pPr>
          </a:lstStyle>
          <a:p>
            <a:pPr lvl="0">
              <a:defRPr/>
            </a:pPr>
            <a:endParaRPr lang="sv-S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3399471" y="7634288"/>
            <a:ext cx="10403735" cy="1144587"/>
          </a:xfrm>
        </p:spPr>
        <p:txBody>
          <a:bodyPr/>
          <a:lstStyle>
            <a:lvl1pPr marL="0" indent="0">
              <a:buNone/>
              <a:defRPr sz="1850"/>
            </a:lvl1pPr>
            <a:lvl2pPr marL="609630" indent="0">
              <a:buNone/>
              <a:defRPr sz="1600"/>
            </a:lvl2pPr>
            <a:lvl3pPr marL="1219261" indent="0">
              <a:buNone/>
              <a:defRPr sz="1350"/>
            </a:lvl3pPr>
            <a:lvl4pPr marL="1828891" indent="0">
              <a:buNone/>
              <a:defRPr sz="1200"/>
            </a:lvl4pPr>
            <a:lvl5pPr marL="2438522" indent="0">
              <a:buNone/>
              <a:defRPr sz="1200"/>
            </a:lvl5pPr>
            <a:lvl6pPr marL="3048151" indent="0">
              <a:buNone/>
              <a:defRPr sz="1200"/>
            </a:lvl6pPr>
            <a:lvl7pPr marL="3657783" indent="0">
              <a:buNone/>
              <a:defRPr sz="1200"/>
            </a:lvl7pPr>
            <a:lvl8pPr marL="4267413" indent="0">
              <a:buNone/>
              <a:defRPr sz="1200"/>
            </a:lvl8pPr>
            <a:lvl9pPr marL="4877044" indent="0">
              <a:buNone/>
              <a:defRPr sz="12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409900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237074" y="990600"/>
            <a:ext cx="16855532" cy="762000"/>
          </a:xfrm>
          <a:prstGeom prst="rect">
            <a:avLst/>
          </a:prstGeom>
          <a:gradFill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4" tIns="60962" rIns="121924" bIns="60962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21926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5600" b="0" i="0" u="none" strike="noStrike" cap="none">
              <a:ln>
                <a:noFill/>
              </a:ln>
              <a:solidFill>
                <a:srgbClr val="414141"/>
              </a:solidFill>
              <a:latin typeface="Gill Sans Light"/>
              <a:ea typeface="ヒラギノ角ゴ ProN W3"/>
              <a:cs typeface="ヒラギノ角ゴ ProN W3"/>
            </a:endParaRPr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3149606" y="799591"/>
            <a:ext cx="13005197" cy="762000"/>
          </a:xfrm>
        </p:spPr>
        <p:txBody>
          <a:bodyPr/>
          <a:lstStyle>
            <a:lvl1pPr marL="0" indent="0">
              <a:buNone/>
              <a:defRPr lang="sv-SE" sz="6400">
                <a:solidFill>
                  <a:schemeClr val="bg1"/>
                </a:solidFill>
                <a:ea typeface="+mj-ea"/>
              </a:defRPr>
            </a:lvl1pPr>
            <a:lvl2pPr>
              <a:defRPr lang="fr-FR" sz="9600">
                <a:latin typeface="Gill Sans Light"/>
                <a:ea typeface="ヒラギノ角ゴ ProN W3"/>
                <a:cs typeface="ヒラギノ角ゴ ProN W3"/>
              </a:defRPr>
            </a:lvl2pPr>
            <a:lvl3pPr>
              <a:defRPr lang="fr-FR" sz="9600">
                <a:latin typeface="Gill Sans Light"/>
                <a:ea typeface="ヒラギノ角ゴ ProN W3"/>
                <a:cs typeface="ヒラギノ角ゴ ProN W3"/>
              </a:defRPr>
            </a:lvl3pPr>
            <a:lvl4pPr>
              <a:defRPr lang="fr-FR" sz="9600">
                <a:latin typeface="Gill Sans Light"/>
                <a:ea typeface="ヒラギノ角ゴ ProN W3"/>
                <a:cs typeface="ヒラギノ角ゴ ProN W3"/>
              </a:defRPr>
            </a:lvl4pPr>
            <a:lvl5pPr>
              <a:defRPr lang="fr-FR" sz="9600">
                <a:latin typeface="Gill Sans Light"/>
                <a:ea typeface="ヒラギノ角ゴ ProN W3"/>
                <a:cs typeface="ヒラギノ角ゴ ProN W3"/>
              </a:defRPr>
            </a:lvl5pPr>
          </a:lstStyle>
          <a:p>
            <a:pPr lvl="0" algn="ctr">
              <a:spcBef>
                <a:spcPts val="0"/>
              </a:spcBef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406400" y="164082"/>
            <a:ext cx="1752599" cy="20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252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12768123" y="254000"/>
            <a:ext cx="4097992" cy="8775700"/>
          </a:xfrm>
          <a:prstGeom prst="rect">
            <a:avLst/>
          </a:prstGeo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sv-S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474148" y="254000"/>
            <a:ext cx="12090769" cy="8775700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676592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9BFB3548-B52E-411D-E0DB-A555E3A98905}"/>
              </a:ext>
            </a:extLst>
          </p:cNvPr>
          <p:cNvSpPr/>
          <p:nvPr userDrawn="1"/>
        </p:nvSpPr>
        <p:spPr bwMode="auto">
          <a:xfrm>
            <a:off x="237827" y="991166"/>
            <a:ext cx="16855578" cy="760870"/>
          </a:xfrm>
          <a:prstGeom prst="rect">
            <a:avLst/>
          </a:prstGeom>
          <a:gradFill flip="none" rotWithShape="1">
            <a:gsLst>
              <a:gs pos="0">
                <a:srgbClr val="4C79AC"/>
              </a:gs>
              <a:gs pos="100000">
                <a:srgbClr val="70ABDE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algn="ctr" defTabSz="914355" eaLnBrk="1" hangingPunct="1">
              <a:defRPr/>
            </a:pPr>
            <a:endParaRPr lang="en-US" sz="4200">
              <a:solidFill>
                <a:srgbClr val="414141"/>
              </a:solidFill>
              <a:latin typeface="Gill Sans Light" charset="0"/>
              <a:ea typeface="ヒラギノ角ゴ ProN W3" charset="0"/>
              <a:cs typeface="ヒラギノ角ゴ ProN W3" charset="0"/>
              <a:sym typeface="Gill Sans Light" charset="0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0B9119C2-FDF1-C85D-CC85-31CAA4F1657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14" y="164818"/>
            <a:ext cx="1752089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282" y="2616200"/>
            <a:ext cx="16391966" cy="5842000"/>
          </a:xfrm>
        </p:spPr>
        <p:txBody>
          <a:bodyPr/>
          <a:lstStyle>
            <a:lvl1pPr>
              <a:spcBef>
                <a:spcPts val="12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1200"/>
              </a:spcBef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spcBef>
                <a:spcPts val="1200"/>
              </a:spcBef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spcBef>
                <a:spcPts val="12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spcBef>
                <a:spcPts val="12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sv-SE" dirty="0"/>
          </a:p>
        </p:txBody>
      </p:sp>
      <p:sp>
        <p:nvSpPr>
          <p:cNvPr id="9" name="Espace réservé du texte 3"/>
          <p:cNvSpPr>
            <a:spLocks noGrp="1"/>
          </p:cNvSpPr>
          <p:nvPr>
            <p:ph type="body" sz="quarter" idx="11"/>
          </p:nvPr>
        </p:nvSpPr>
        <p:spPr>
          <a:xfrm>
            <a:off x="3109850" y="799592"/>
            <a:ext cx="13005197" cy="762000"/>
          </a:xfrm>
        </p:spPr>
        <p:txBody>
          <a:bodyPr/>
          <a:lstStyle>
            <a:lvl1pPr marL="0" indent="0">
              <a:buNone/>
              <a:defRPr lang="sv-SE" sz="4800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defRPr>
            </a:lvl1pPr>
            <a:lvl2pPr>
              <a:defRPr lang="fr-FR" sz="7199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2pPr>
            <a:lvl3pPr>
              <a:defRPr lang="fr-FR" sz="7199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3pPr>
            <a:lvl4pPr>
              <a:defRPr lang="fr-FR" sz="7199" kern="1200" dirty="0" smtClean="0">
                <a:latin typeface="Gill Sans Light" charset="0"/>
                <a:ea typeface="ヒラギノ角ゴ ProN W3" charset="0"/>
                <a:cs typeface="ヒラギノ角ゴ ProN W3" charset="0"/>
              </a:defRPr>
            </a:lvl4pPr>
            <a:lvl5pPr>
              <a:defRPr lang="fr-FR" sz="7199" kern="1200" dirty="0">
                <a:latin typeface="Gill Sans Light" charset="0"/>
                <a:ea typeface="ヒラギノ角ゴ ProN W3" charset="0"/>
                <a:cs typeface="ヒラギノ角ゴ ProN W3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49517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4148" y="3187700"/>
            <a:ext cx="16391967" cy="584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>
                <a:sym typeface="Gill Sans Light" charset="0"/>
              </a:rPr>
              <a:t>Click to edit Master text styles</a:t>
            </a:r>
          </a:p>
          <a:p>
            <a:pPr lvl="1"/>
            <a:r>
              <a:rPr lang="en-US" dirty="0">
                <a:sym typeface="Gill Sans Light" charset="0"/>
              </a:rPr>
              <a:t>Second level</a:t>
            </a:r>
          </a:p>
          <a:p>
            <a:pPr lvl="2"/>
            <a:r>
              <a:rPr lang="en-US" dirty="0">
                <a:sym typeface="Gill Sans Light" charset="0"/>
              </a:rPr>
              <a:t>Third level</a:t>
            </a:r>
          </a:p>
          <a:p>
            <a:pPr lvl="3"/>
            <a:r>
              <a:rPr lang="en-US" dirty="0">
                <a:sym typeface="Gill Sans Light" charset="0"/>
              </a:rPr>
              <a:t>Fourth level</a:t>
            </a:r>
          </a:p>
          <a:p>
            <a:pPr lvl="4"/>
            <a:r>
              <a:rPr lang="en-US" dirty="0">
                <a:sym typeface="Gill Sans Light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295" r:id="rId7"/>
    <p:sldLayoutId id="2147484296" r:id="rId8"/>
    <p:sldLayoutId id="2147484297" r:id="rId9"/>
    <p:sldLayoutId id="2147484305" r:id="rId10"/>
    <p:sldLayoutId id="21474843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+mj-lt"/>
          <a:ea typeface="+mj-ea"/>
          <a:cs typeface="+mj-cs"/>
          <a:sym typeface="Gill Sans Light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5pPr>
      <a:lvl6pPr marL="609630" algn="ctr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6pPr>
      <a:lvl7pPr marL="1219261" algn="ctr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7pPr>
      <a:lvl8pPr marL="1828891" algn="ctr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8pPr>
      <a:lvl9pPr marL="2438522" algn="ctr" rtl="0" fontAlgn="base">
        <a:spcBef>
          <a:spcPct val="0"/>
        </a:spcBef>
        <a:spcAft>
          <a:spcPct val="0"/>
        </a:spcAft>
        <a:defRPr sz="9600">
          <a:solidFill>
            <a:schemeClr val="tx1"/>
          </a:solidFill>
          <a:latin typeface="Gill Sans Light" charset="0"/>
          <a:ea typeface="ヒラギノ角ゴ ProN W3" charset="0"/>
          <a:cs typeface="ヒラギノ角ゴ ProN W3" charset="0"/>
          <a:sym typeface="Gill Sans Light" charset="0"/>
        </a:defRPr>
      </a:lvl9pPr>
    </p:titleStyle>
    <p:bodyStyle>
      <a:lvl1pPr marL="406420" indent="-406420" algn="l" rtl="0" eaLnBrk="0" fontAlgn="base" hangingPunct="0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Gill Sans Light" charset="0"/>
        </a:defRPr>
      </a:lvl1pPr>
      <a:lvl2pPr marL="846709" indent="-406420" algn="l" rtl="0" eaLnBrk="0" fontAlgn="base" hangingPunct="0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Gill Sans Light" charset="0"/>
        </a:defRPr>
      </a:lvl2pPr>
      <a:lvl3pPr marL="1354734" indent="-406420" algn="l" rtl="0" eaLnBrk="0" fontAlgn="base" hangingPunct="0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Gill Sans Light" charset="0"/>
        </a:defRPr>
      </a:lvl3pPr>
      <a:lvl4pPr marL="1862760" indent="-406420" algn="l" rtl="0" eaLnBrk="0" fontAlgn="base" hangingPunct="0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Gill Sans Light" charset="0"/>
        </a:defRPr>
      </a:lvl4pPr>
      <a:lvl5pPr marL="2370785" indent="-406420" algn="l" rtl="0" eaLnBrk="0" fontAlgn="base" hangingPunct="0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Gill Sans Light" charset="0"/>
        </a:defRPr>
      </a:lvl5pPr>
      <a:lvl6pPr marL="2980416" indent="-406420" algn="l" rtl="0" fontAlgn="base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+mn-lt"/>
          <a:ea typeface="+mn-ea"/>
          <a:cs typeface="+mn-cs"/>
          <a:sym typeface="Gill Sans Light" charset="0"/>
        </a:defRPr>
      </a:lvl6pPr>
      <a:lvl7pPr marL="3590046" indent="-406420" algn="l" rtl="0" fontAlgn="base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+mn-lt"/>
          <a:ea typeface="+mn-ea"/>
          <a:cs typeface="+mn-cs"/>
          <a:sym typeface="Gill Sans Light" charset="0"/>
        </a:defRPr>
      </a:lvl7pPr>
      <a:lvl8pPr marL="4199677" indent="-406420" algn="l" rtl="0" fontAlgn="base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+mn-lt"/>
          <a:ea typeface="+mn-ea"/>
          <a:cs typeface="+mn-cs"/>
          <a:sym typeface="Gill Sans Light" charset="0"/>
        </a:defRPr>
      </a:lvl8pPr>
      <a:lvl9pPr marL="4809307" indent="-406420" algn="l" rtl="0" fontAlgn="base">
        <a:spcBef>
          <a:spcPts val="5067"/>
        </a:spcBef>
        <a:spcAft>
          <a:spcPct val="0"/>
        </a:spcAft>
        <a:buClr>
          <a:srgbClr val="414141"/>
        </a:buClr>
        <a:buSzPct val="81000"/>
        <a:buFont typeface="Gill Sans Light" charset="0"/>
        <a:buChar char="•"/>
        <a:defRPr sz="5067">
          <a:solidFill>
            <a:schemeClr val="tx1"/>
          </a:solidFill>
          <a:latin typeface="+mn-lt"/>
          <a:ea typeface="+mn-ea"/>
          <a:cs typeface="+mn-cs"/>
          <a:sym typeface="Gill Sans Light" charset="0"/>
        </a:defRPr>
      </a:lvl9pPr>
    </p:bodyStyle>
    <p:otherStyle>
      <a:defPPr>
        <a:defRPr lang="sv-SE"/>
      </a:defPPr>
      <a:lvl1pPr marL="0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30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61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91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522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152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783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413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7044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4148" y="3187700"/>
            <a:ext cx="16391967" cy="584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en-US" dirty="0"/>
              <a:t>Click to edit Master text styles</a:t>
            </a:r>
            <a:endParaRPr dirty="0"/>
          </a:p>
          <a:p>
            <a:pPr lvl="1">
              <a:defRPr/>
            </a:pPr>
            <a:r>
              <a:rPr lang="en-US" dirty="0"/>
              <a:t>Second level</a:t>
            </a:r>
            <a:endParaRPr dirty="0"/>
          </a:p>
          <a:p>
            <a:pPr lvl="2">
              <a:defRPr/>
            </a:pPr>
            <a:r>
              <a:rPr lang="en-US" dirty="0"/>
              <a:t>Third level</a:t>
            </a:r>
            <a:endParaRPr dirty="0"/>
          </a:p>
          <a:p>
            <a:pPr lvl="3">
              <a:defRPr/>
            </a:pPr>
            <a:r>
              <a:rPr lang="en-US" dirty="0"/>
              <a:t>Fourth level</a:t>
            </a:r>
            <a:endParaRPr dirty="0"/>
          </a:p>
          <a:p>
            <a:pPr lvl="4">
              <a:defRPr/>
            </a:pPr>
            <a:r>
              <a:rPr lang="en-US" dirty="0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1895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8" r:id="rId1"/>
    <p:sldLayoutId id="2147484309" r:id="rId2"/>
    <p:sldLayoutId id="2147484310" r:id="rId3"/>
    <p:sldLayoutId id="2147484311" r:id="rId4"/>
    <p:sldLayoutId id="2147484312" r:id="rId5"/>
    <p:sldLayoutId id="2147484313" r:id="rId6"/>
    <p:sldLayoutId id="2147484314" r:id="rId7"/>
    <p:sldLayoutId id="2147484315" r:id="rId8"/>
    <p:sldLayoutId id="2147484316" r:id="rId9"/>
    <p:sldLayoutId id="2147484317" r:id="rId10"/>
    <p:sldLayoutId id="2147484318" r:id="rId11"/>
    <p:sldLayoutId id="2147484319" r:id="rId12"/>
  </p:sldLayoutIdLst>
  <p:hf hdr="0" ftr="0" dt="0"/>
  <p:txStyles>
    <p:titleStyle>
      <a:lvl1pPr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2pPr>
      <a:lvl3pPr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3pPr>
      <a:lvl4pPr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4pPr>
      <a:lvl5pPr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5pPr>
      <a:lvl6pPr marL="609630"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6pPr>
      <a:lvl7pPr marL="1219261"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7pPr>
      <a:lvl8pPr marL="1828891"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8pPr>
      <a:lvl9pPr marL="2438522" algn="ctr">
        <a:spcBef>
          <a:spcPts val="0"/>
        </a:spcBef>
        <a:spcAft>
          <a:spcPts val="0"/>
        </a:spcAft>
        <a:defRPr sz="9600">
          <a:solidFill>
            <a:schemeClr val="tx1"/>
          </a:solidFill>
          <a:latin typeface="Gill Sans Light"/>
          <a:ea typeface="ヒラギノ角ゴ ProN W3"/>
          <a:cs typeface="ヒラギノ角ゴ ProN W3"/>
        </a:defRPr>
      </a:lvl9pPr>
    </p:titleStyle>
    <p:bodyStyle>
      <a:lvl1pPr marL="406420" indent="-406420" algn="l">
        <a:spcBef>
          <a:spcPts val="5067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Arial"/>
          <a:ea typeface="+mn-ea"/>
          <a:cs typeface="Arial"/>
        </a:defRPr>
      </a:lvl1pPr>
      <a:lvl2pPr marL="846709" indent="-406420" algn="l">
        <a:spcBef>
          <a:spcPts val="1200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Arial"/>
          <a:ea typeface="+mn-ea"/>
          <a:cs typeface="Arial"/>
        </a:defRPr>
      </a:lvl2pPr>
      <a:lvl3pPr marL="1354734" indent="-406420" algn="l">
        <a:spcBef>
          <a:spcPts val="1200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Arial"/>
          <a:ea typeface="+mn-ea"/>
          <a:cs typeface="Arial"/>
        </a:defRPr>
      </a:lvl3pPr>
      <a:lvl4pPr marL="1862760" indent="-406420" algn="l">
        <a:spcBef>
          <a:spcPts val="1200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Arial"/>
          <a:ea typeface="+mn-ea"/>
          <a:cs typeface="Arial"/>
        </a:defRPr>
      </a:lvl4pPr>
      <a:lvl5pPr marL="2370785" indent="-406420" algn="l">
        <a:spcBef>
          <a:spcPts val="1200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Arial"/>
          <a:ea typeface="+mn-ea"/>
          <a:cs typeface="Arial"/>
        </a:defRPr>
      </a:lvl5pPr>
      <a:lvl6pPr marL="2980416" indent="-406420" algn="l">
        <a:spcBef>
          <a:spcPts val="5067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+mn-lt"/>
          <a:ea typeface="+mn-ea"/>
          <a:cs typeface="+mn-cs"/>
        </a:defRPr>
      </a:lvl6pPr>
      <a:lvl7pPr marL="3590046" indent="-406420" algn="l">
        <a:spcBef>
          <a:spcPts val="5067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+mn-lt"/>
          <a:ea typeface="+mn-ea"/>
          <a:cs typeface="+mn-cs"/>
        </a:defRPr>
      </a:lvl7pPr>
      <a:lvl8pPr marL="4199677" indent="-406420" algn="l">
        <a:spcBef>
          <a:spcPts val="5067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+mn-lt"/>
          <a:ea typeface="+mn-ea"/>
          <a:cs typeface="+mn-cs"/>
        </a:defRPr>
      </a:lvl8pPr>
      <a:lvl9pPr marL="4809307" indent="-406420" algn="l">
        <a:spcBef>
          <a:spcPts val="5067"/>
        </a:spcBef>
        <a:spcAft>
          <a:spcPts val="0"/>
        </a:spcAft>
        <a:buClr>
          <a:srgbClr val="414141"/>
        </a:buClr>
        <a:buSzPct val="81000"/>
        <a:buFont typeface="Gill Sans Light"/>
        <a:buChar char="•"/>
        <a:defRPr sz="50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609630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219261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828891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4pPr>
      <a:lvl5pPr marL="2438522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5pPr>
      <a:lvl6pPr marL="3048151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6pPr>
      <a:lvl7pPr marL="3657783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7pPr>
      <a:lvl8pPr marL="4267413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8pPr>
      <a:lvl9pPr marL="4877044" algn="l" defTabSz="1219261">
        <a:defRPr sz="24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3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4F877C0-EDCD-4E43-AE28-C0B85CDA7C9E}"/>
              </a:ext>
            </a:extLst>
          </p:cNvPr>
          <p:cNvSpPr txBox="1"/>
          <p:nvPr/>
        </p:nvSpPr>
        <p:spPr>
          <a:xfrm>
            <a:off x="-16669" y="-1"/>
            <a:ext cx="17340263" cy="9792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8800" dirty="0"/>
          </a:p>
          <a:p>
            <a:endParaRPr lang="en-GB" sz="8800" dirty="0"/>
          </a:p>
          <a:p>
            <a:endParaRPr lang="en-GB" sz="8800" dirty="0"/>
          </a:p>
          <a:p>
            <a:endParaRPr lang="en-GB" sz="8800" dirty="0"/>
          </a:p>
          <a:p>
            <a:endParaRPr lang="en-GB" sz="8800" dirty="0"/>
          </a:p>
          <a:p>
            <a:endParaRPr lang="en-GB" sz="8800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FCE84984-A8B4-1C4B-8CCF-A2AC6ABD043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932" y="7552632"/>
            <a:ext cx="10439399" cy="199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5" name="Subtitle 2">
            <a:extLst>
              <a:ext uri="{FF2B5EF4-FFF2-40B4-BE49-F238E27FC236}">
                <a16:creationId xmlns:a16="http://schemas.microsoft.com/office/drawing/2014/main" id="{8A648370-C9DB-734F-A3BE-CC4A1F3A7E1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639561" y="5590003"/>
            <a:ext cx="12137337" cy="1676400"/>
          </a:xfrm>
        </p:spPr>
        <p:txBody>
          <a:bodyPr/>
          <a:lstStyle/>
          <a:p>
            <a:r>
              <a:rPr lang="en-US" altLang="sv-SE" sz="4267" dirty="0"/>
              <a:t>Reinhard </a:t>
            </a:r>
            <a:r>
              <a:rPr lang="en-US" altLang="sv-SE" sz="4267" dirty="0" err="1"/>
              <a:t>Reents</a:t>
            </a:r>
            <a:endParaRPr lang="en-US" altLang="sv-SE" sz="4267" dirty="0"/>
          </a:p>
          <a:p>
            <a:r>
              <a:rPr lang="en-US" altLang="sv-SE" sz="3200" dirty="0"/>
              <a:t>Interbull SC Chair (2006-2019)</a:t>
            </a:r>
          </a:p>
          <a:p>
            <a:r>
              <a:rPr lang="en-US" altLang="sv-SE" sz="3200" dirty="0"/>
              <a:t>Interbull SC (1999—2019)</a:t>
            </a:r>
          </a:p>
          <a:p>
            <a:r>
              <a:rPr lang="en-US" altLang="sv-SE" sz="3200" dirty="0" err="1"/>
              <a:t>Interbull</a:t>
            </a:r>
            <a:r>
              <a:rPr lang="en-US" altLang="sv-SE" sz="3200" dirty="0"/>
              <a:t> Collaborator (1993 – 20??)</a:t>
            </a:r>
          </a:p>
          <a:p>
            <a:endParaRPr lang="en-US" altLang="sv-SE" sz="4267" dirty="0"/>
          </a:p>
          <a:p>
            <a:endParaRPr lang="en-US" altLang="sv-SE" sz="4267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EB31C0-EFFD-BB47-808A-DB201C4E1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2091" y="398249"/>
            <a:ext cx="2971800" cy="3447291"/>
          </a:xfrm>
          <a:prstGeom prst="rect">
            <a:avLst/>
          </a:prstGeom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95768FC8-5164-5A49-80DF-EDD58963651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1931" y="9416022"/>
            <a:ext cx="16740197" cy="1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2753CE-730C-D2DA-4F90-6759BDEE67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2638" y="495663"/>
            <a:ext cx="4119693" cy="348962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94501C3-5CB8-454C-BF2E-C24FE377E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97" y="4271514"/>
            <a:ext cx="17340263" cy="1447800"/>
          </a:xfrm>
        </p:spPr>
        <p:txBody>
          <a:bodyPr vert="horz" wrap="square" lIns="121924" tIns="60962" rIns="121924" bIns="60962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sv-SE" sz="6400" dirty="0">
                <a:solidFill>
                  <a:srgbClr val="16164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Interbull Business Meeting</a:t>
            </a:r>
          </a:p>
        </p:txBody>
      </p:sp>
    </p:spTree>
    <p:extLst>
      <p:ext uri="{BB962C8B-B14F-4D97-AF65-F5344CB8AC3E}">
        <p14:creationId xmlns:p14="http://schemas.microsoft.com/office/powerpoint/2010/main" val="4007153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>
          <a:xfrm>
            <a:off x="1583531" y="2209800"/>
            <a:ext cx="9601200" cy="6541069"/>
          </a:xfrm>
        </p:spPr>
        <p:txBody>
          <a:bodyPr/>
          <a:lstStyle/>
          <a:p>
            <a:pPr marL="0" indent="0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~ 1980 - 1992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Mixed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model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methodology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(BLUP) 				</a:t>
            </a:r>
          </a:p>
          <a:p>
            <a:pPr lvl="2" indent="-285750">
              <a:spcBef>
                <a:spcPts val="600"/>
              </a:spcBef>
              <a:defRPr/>
            </a:pP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Comparison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of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(BLUP)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methods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Use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of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frozen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semen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>
              <a:spcBef>
                <a:spcPts val="600"/>
              </a:spcBef>
              <a:defRPr/>
            </a:pPr>
            <a:endParaRPr lang="de-DE" sz="2400" kern="0" dirty="0">
              <a:solidFill>
                <a:srgbClr val="000000"/>
              </a:solidFill>
              <a:latin typeface="Arial"/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~ 1993 - 2001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Comparison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of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bulls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additive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genetic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values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2" indent="-285750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Use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of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links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between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populations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Data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collection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for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additional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traits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2" indent="-285750">
              <a:spcBef>
                <a:spcPts val="600"/>
              </a:spcBef>
              <a:defRPr/>
            </a:pP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~ 2002 - 2010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More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traits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/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populations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/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breeds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evaluated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~ 2011 – 2023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Implementation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of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Genomic</a:t>
            </a: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  <a:cs typeface="Arial" charset="0"/>
              </a:rPr>
              <a:t>Selection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  <a:cs typeface="Arial" charset="0"/>
              </a:rPr>
              <a:t>New Services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/>
              <a:t>Four decades of </a:t>
            </a:r>
            <a:r>
              <a:rPr lang="en-GB" dirty="0" err="1"/>
              <a:t>Interbull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 bwMode="auto">
          <a:xfrm>
            <a:off x="9203531" y="2667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Arial" panose="020B0604020202020204" pitchFamily="34" charset="0"/>
              <a:ea typeface="ヒラギノ角ゴ ProN W3"/>
              <a:cs typeface="Arial" panose="020B0604020202020204" pitchFamily="34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4D3FC55D-3FCB-AC16-0F39-A2D221347357}"/>
              </a:ext>
            </a:extLst>
          </p:cNvPr>
          <p:cNvSpPr txBox="1">
            <a:spLocks/>
          </p:cNvSpPr>
          <p:nvPr/>
        </p:nvSpPr>
        <p:spPr bwMode="auto">
          <a:xfrm>
            <a:off x="9813131" y="2667000"/>
            <a:ext cx="7239000" cy="65410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>
            <a:lvl1pPr marL="406420" indent="-406420" algn="l">
              <a:spcBef>
                <a:spcPts val="16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16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48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16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42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16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37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16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37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fontAlgn="auto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cs typeface="Arial" charset="0"/>
              </a:rPr>
              <a:t>Standardisation / </a:t>
            </a:r>
            <a:r>
              <a:rPr lang="de-DE" sz="2400" kern="0" dirty="0" err="1">
                <a:solidFill>
                  <a:srgbClr val="000000"/>
                </a:solidFill>
                <a:cs typeface="Arial" charset="0"/>
              </a:rPr>
              <a:t>Harmonisation</a:t>
            </a:r>
            <a:endParaRPr lang="de-DE" sz="2400" kern="0" dirty="0">
              <a:solidFill>
                <a:srgbClr val="000000"/>
              </a:solidFill>
              <a:cs typeface="Arial" charset="0"/>
            </a:endParaRPr>
          </a:p>
          <a:p>
            <a:pPr marL="0" lvl="1" indent="0" fontAlgn="auto">
              <a:spcBef>
                <a:spcPts val="600"/>
              </a:spcBef>
              <a:buNone/>
              <a:defRPr/>
            </a:pPr>
            <a:r>
              <a:rPr lang="de-DE" sz="2400" kern="0" dirty="0" err="1">
                <a:solidFill>
                  <a:srgbClr val="000000"/>
                </a:solidFill>
                <a:cs typeface="Arial" charset="0"/>
              </a:rPr>
              <a:t>Conversion</a:t>
            </a:r>
            <a:endParaRPr lang="de-DE" sz="2400" kern="0" dirty="0">
              <a:solidFill>
                <a:srgbClr val="000000"/>
              </a:solidFill>
              <a:cs typeface="Arial" charset="0"/>
            </a:endParaRPr>
          </a:p>
          <a:p>
            <a:pPr marL="0" lvl="1" indent="0" fontAlgn="auto">
              <a:spcBef>
                <a:spcPts val="600"/>
              </a:spcBef>
              <a:buNone/>
              <a:defRPr/>
            </a:pPr>
            <a:endParaRPr lang="de-DE" sz="2400" kern="0" dirty="0">
              <a:solidFill>
                <a:srgbClr val="000000"/>
              </a:solidFill>
              <a:cs typeface="Arial" charset="0"/>
            </a:endParaRPr>
          </a:p>
          <a:p>
            <a:pPr marL="0" lvl="1" indent="0" fontAlgn="auto">
              <a:spcBef>
                <a:spcPts val="600"/>
              </a:spcBef>
              <a:buNone/>
              <a:defRPr/>
            </a:pPr>
            <a:endParaRPr lang="de-DE" sz="2400" kern="0" dirty="0">
              <a:solidFill>
                <a:srgbClr val="000000"/>
              </a:solidFill>
              <a:cs typeface="Arial" charset="0"/>
            </a:endParaRPr>
          </a:p>
          <a:p>
            <a:pPr marL="0" lvl="1" indent="0" fontAlgn="auto">
              <a:spcBef>
                <a:spcPts val="600"/>
              </a:spcBef>
              <a:buNone/>
              <a:defRPr/>
            </a:pPr>
            <a:endParaRPr lang="de-DE" sz="2400" kern="0" dirty="0">
              <a:solidFill>
                <a:srgbClr val="000000"/>
              </a:solidFill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de-DE" altLang="de-DE" sz="2400" dirty="0">
                <a:latin typeface="Arial" panose="020B0604020202020204" pitchFamily="34" charset="0"/>
              </a:rPr>
              <a:t>Infrastructure, 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de-DE" altLang="de-DE" sz="2400" dirty="0">
                <a:latin typeface="Arial" panose="020B0604020202020204" pitchFamily="34" charset="0"/>
              </a:rPr>
              <a:t>Interbull </a:t>
            </a:r>
            <a:r>
              <a:rPr lang="de-DE" altLang="de-DE" sz="2400" dirty="0" err="1">
                <a:latin typeface="Arial" panose="020B0604020202020204" pitchFamily="34" charset="0"/>
              </a:rPr>
              <a:t>centre</a:t>
            </a:r>
            <a:endParaRPr lang="de-DE" altLang="de-DE" sz="2400" dirty="0">
              <a:latin typeface="Arial" panose="020B0604020202020204" pitchFamily="34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de-DE" altLang="de-DE" sz="2400" dirty="0">
                <a:latin typeface="Arial" panose="020B0604020202020204" pitchFamily="34" charset="0"/>
              </a:rPr>
              <a:t>MACE</a:t>
            </a:r>
          </a:p>
          <a:p>
            <a:pPr marL="439738" indent="-85725" eaLnBrk="1" hangingPunct="1">
              <a:spcBef>
                <a:spcPct val="0"/>
              </a:spcBef>
              <a:buFontTx/>
              <a:buNone/>
            </a:pPr>
            <a:endParaRPr lang="de-DE" altLang="de-DE" sz="2400" dirty="0">
              <a:latin typeface="Arial" panose="020B0604020202020204" pitchFamily="34" charset="0"/>
            </a:endParaRPr>
          </a:p>
          <a:p>
            <a:pPr marL="439738" indent="-85725" eaLnBrk="1" hangingPunct="1">
              <a:spcBef>
                <a:spcPct val="0"/>
              </a:spcBef>
              <a:buFontTx/>
              <a:buNone/>
            </a:pPr>
            <a:endParaRPr lang="de-DE" altLang="de-DE" sz="2400" dirty="0">
              <a:latin typeface="Arial" panose="020B0604020202020204" pitchFamily="34" charset="0"/>
            </a:endParaRPr>
          </a:p>
          <a:p>
            <a:pPr marL="0" indent="0" eaLnBrk="1" hangingPunct="1">
              <a:spcBef>
                <a:spcPts val="1200"/>
              </a:spcBef>
              <a:buNone/>
              <a:defRPr/>
            </a:pPr>
            <a:r>
              <a:rPr lang="de-DE" sz="2400" dirty="0">
                <a:latin typeface="Arial" charset="0"/>
                <a:cs typeface="Arial" charset="0"/>
              </a:rPr>
              <a:t>Expansion </a:t>
            </a:r>
          </a:p>
          <a:p>
            <a:pPr>
              <a:spcBef>
                <a:spcPts val="1200"/>
              </a:spcBef>
              <a:defRPr/>
            </a:pPr>
            <a:r>
              <a:rPr lang="de-DE" sz="2400" dirty="0">
                <a:latin typeface="Arial" charset="0"/>
                <a:cs typeface="Arial" charset="0"/>
              </a:rPr>
              <a:t>Traits, Countries</a:t>
            </a:r>
          </a:p>
          <a:p>
            <a:pPr>
              <a:spcBef>
                <a:spcPts val="1200"/>
              </a:spcBef>
              <a:defRPr/>
            </a:pPr>
            <a:endParaRPr lang="de-DE" sz="2400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de-DE" sz="2400" dirty="0">
                <a:latin typeface="Arial" charset="0"/>
                <a:cs typeface="Arial" charset="0"/>
              </a:rPr>
              <a:t>Expansion </a:t>
            </a:r>
          </a:p>
          <a:p>
            <a:pPr>
              <a:defRPr/>
            </a:pPr>
            <a:r>
              <a:rPr lang="de-DE" sz="2400" dirty="0">
                <a:latin typeface="Arial" charset="0"/>
                <a:cs typeface="Arial" charset="0"/>
              </a:rPr>
              <a:t>GEBV </a:t>
            </a:r>
            <a:r>
              <a:rPr lang="de-DE" sz="2400" dirty="0" err="1">
                <a:latin typeface="Arial" charset="0"/>
                <a:cs typeface="Arial" charset="0"/>
              </a:rPr>
              <a:t>validation</a:t>
            </a:r>
            <a:r>
              <a:rPr lang="de-DE" sz="2400" dirty="0">
                <a:latin typeface="Arial" charset="0"/>
                <a:cs typeface="Arial" charset="0"/>
              </a:rPr>
              <a:t>, </a:t>
            </a:r>
            <a:r>
              <a:rPr lang="de-DE" sz="2400" dirty="0" err="1">
                <a:latin typeface="Arial" charset="0"/>
                <a:cs typeface="Arial" charset="0"/>
              </a:rPr>
              <a:t>Intergenomics</a:t>
            </a:r>
            <a:r>
              <a:rPr lang="de-DE" sz="2400" dirty="0">
                <a:latin typeface="Arial" charset="0"/>
                <a:cs typeface="Arial" charset="0"/>
              </a:rPr>
              <a:t>, </a:t>
            </a:r>
            <a:r>
              <a:rPr lang="de-DE" sz="2400" dirty="0" err="1">
                <a:latin typeface="Arial" charset="0"/>
                <a:cs typeface="Arial" charset="0"/>
              </a:rPr>
              <a:t>data</a:t>
            </a:r>
            <a:r>
              <a:rPr lang="de-DE" sz="2400" dirty="0">
                <a:latin typeface="Arial" charset="0"/>
                <a:cs typeface="Arial" charset="0"/>
              </a:rPr>
              <a:t> </a:t>
            </a:r>
            <a:r>
              <a:rPr lang="de-DE" sz="2400" dirty="0" err="1">
                <a:latin typeface="Arial" charset="0"/>
                <a:cs typeface="Arial" charset="0"/>
              </a:rPr>
              <a:t>sharing</a:t>
            </a:r>
            <a:endParaRPr lang="de-DE" sz="2400" dirty="0">
              <a:latin typeface="Arial" charset="0"/>
              <a:cs typeface="Arial" charset="0"/>
            </a:endParaRPr>
          </a:p>
          <a:p>
            <a:pPr>
              <a:spcBef>
                <a:spcPts val="1200"/>
              </a:spcBef>
              <a:defRPr/>
            </a:pPr>
            <a:endParaRPr lang="de-DE" sz="2400" dirty="0">
              <a:latin typeface="Arial" charset="0"/>
              <a:cs typeface="Arial" charset="0"/>
            </a:endParaRPr>
          </a:p>
          <a:p>
            <a:pPr>
              <a:spcBef>
                <a:spcPts val="1200"/>
              </a:spcBef>
              <a:defRPr/>
            </a:pPr>
            <a:endParaRPr lang="de-DE" sz="24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>
          <a:xfrm>
            <a:off x="2421731" y="1981200"/>
            <a:ext cx="9601200" cy="6541069"/>
          </a:xfrm>
        </p:spPr>
        <p:txBody>
          <a:bodyPr/>
          <a:lstStyle/>
          <a:p>
            <a:pPr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High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prices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for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semen</a:t>
            </a:r>
            <a:endParaRPr lang="de-DE" sz="2400" kern="0" dirty="0">
              <a:solidFill>
                <a:srgbClr val="000000"/>
              </a:solidFill>
              <a:latin typeface="Arial"/>
            </a:endParaRPr>
          </a:p>
          <a:p>
            <a:pPr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Not at all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comparable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between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different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sources</a:t>
            </a:r>
            <a:endParaRPr lang="de-DE" sz="2400" kern="0" dirty="0">
              <a:solidFill>
                <a:srgbClr val="000000"/>
              </a:solidFill>
              <a:latin typeface="Arial"/>
            </a:endParaRPr>
          </a:p>
          <a:p>
            <a:pPr>
              <a:defRPr/>
            </a:pP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Disappoinment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from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individual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bulls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de-DE" sz="2400" kern="0" dirty="0" err="1">
                <a:solidFill>
                  <a:srgbClr val="000000"/>
                </a:solidFill>
                <a:latin typeface="Arial"/>
              </a:rPr>
              <a:t>progeny</a:t>
            </a: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de-DE" sz="2400" kern="0" dirty="0">
                <a:solidFill>
                  <a:srgbClr val="000000"/>
                </a:solidFill>
                <a:latin typeface="Arial"/>
              </a:rPr>
              <a:t> </a:t>
            </a:r>
            <a:endParaRPr lang="de-DE" sz="2400" kern="0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>
          <a:xfrm>
            <a:off x="1964531" y="838200"/>
            <a:ext cx="13005197" cy="7620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v-SE" altLang="de-DE" dirty="0">
                <a:latin typeface="Arial" panose="020B0604020202020204" pitchFamily="34" charset="0"/>
              </a:rPr>
              <a:t>Reality in the 70/80ties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9203531" y="2667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Arial" panose="020B0604020202020204" pitchFamily="34" charset="0"/>
              <a:ea typeface="ヒラギノ角ゴ ProN W3"/>
              <a:cs typeface="Arial" panose="020B0604020202020204" pitchFamily="34" charset="0"/>
            </a:endParaRP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3E4083F8-4E1F-9662-4396-B6BB0C237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731" y="3805978"/>
            <a:ext cx="8382000" cy="5755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85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5925800" cy="762000"/>
          </a:xfrm>
        </p:spPr>
        <p:txBody>
          <a:bodyPr/>
          <a:lstStyle/>
          <a:p>
            <a:pPr>
              <a:defRPr/>
            </a:pPr>
            <a:r>
              <a:rPr lang="en-GB" sz="5400" dirty="0" err="1"/>
              <a:t>Interbull</a:t>
            </a:r>
            <a:r>
              <a:rPr lang="en-GB" sz="5400" dirty="0"/>
              <a:t> concept to meet these challenges</a:t>
            </a:r>
            <a:endParaRPr sz="5400" dirty="0"/>
          </a:p>
        </p:txBody>
      </p:sp>
      <p:sp>
        <p:nvSpPr>
          <p:cNvPr id="5" name="TextBox 4"/>
          <p:cNvSpPr txBox="1"/>
          <p:nvPr/>
        </p:nvSpPr>
        <p:spPr bwMode="auto">
          <a:xfrm>
            <a:off x="9203531" y="2667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Arial" panose="020B0604020202020204" pitchFamily="34" charset="0"/>
              <a:ea typeface="ヒラギノ角ゴ ProN W3"/>
              <a:cs typeface="Arial" panose="020B0604020202020204" pitchFamily="34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2EBB42E6-1B65-F6BA-4724-E5CA9FBD21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3144" y="2286000"/>
            <a:ext cx="13713974" cy="478245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0B258B4-344D-FD57-0559-735344DCA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531" y="6910570"/>
            <a:ext cx="2528888" cy="2730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6BEBD94-1289-2289-D941-C5FA8EF12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131" y="6787233"/>
            <a:ext cx="1874043" cy="26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86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LivestProd4a">
            <a:extLst>
              <a:ext uri="{FF2B5EF4-FFF2-40B4-BE49-F238E27FC236}">
                <a16:creationId xmlns:a16="http://schemas.microsoft.com/office/drawing/2014/main" id="{167FDB3E-1DA3-11FA-2652-8D2029E7A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74" b="51610"/>
          <a:stretch>
            <a:fillRect/>
          </a:stretch>
        </p:blipFill>
        <p:spPr bwMode="auto">
          <a:xfrm>
            <a:off x="1842611" y="325121"/>
            <a:ext cx="12571307" cy="8559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E4EC386B-73C1-B97A-4A4C-A92EC7AB5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81" y="5183858"/>
            <a:ext cx="9679094" cy="670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868B012E-F45E-2E03-AE4E-0C4399215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94" y="575734"/>
            <a:ext cx="9609102" cy="501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Content Placeholder 5" descr="A document with text on it&#10;&#10;Description automatically generated">
            <a:extLst>
              <a:ext uri="{FF2B5EF4-FFF2-40B4-BE49-F238E27FC236}">
                <a16:creationId xmlns:a16="http://schemas.microsoft.com/office/drawing/2014/main" id="{B6F07B04-8731-EE48-1D47-D0C2B626A4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26203" y="1253067"/>
            <a:ext cx="5299005" cy="7486791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397C79-D2CB-AE08-F925-7FD8A5FDD6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00016" y="799254"/>
            <a:ext cx="9753600" cy="763129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pic>
        <p:nvPicPr>
          <p:cNvPr id="60420" name="Picture 3" descr="A white and blue document with a globe and text&#10;&#10;Description automatically generated">
            <a:extLst>
              <a:ext uri="{FF2B5EF4-FFF2-40B4-BE49-F238E27FC236}">
                <a16:creationId xmlns:a16="http://schemas.microsoft.com/office/drawing/2014/main" id="{146C0E21-1BDA-16E3-26FE-160C35E06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309" y="1237262"/>
            <a:ext cx="5177085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 err="1"/>
              <a:t>Interbull</a:t>
            </a:r>
            <a:r>
              <a:rPr lang="en-GB" dirty="0"/>
              <a:t> Milestones 1</a:t>
            </a:r>
            <a:r>
              <a:rPr lang="en-GB" baseline="30000" dirty="0"/>
              <a:t>nd</a:t>
            </a:r>
            <a:r>
              <a:rPr lang="en-GB" dirty="0"/>
              <a:t> decade</a:t>
            </a:r>
            <a:endParaRPr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BDB2E66-C644-D76F-DBD6-7CEE40382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5531" y="2286000"/>
            <a:ext cx="15147131" cy="79549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1983	  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Interbull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Committee founded by IDF (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Gravert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), EAAP</a:t>
            </a:r>
            <a:b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	  (Cunningham) and ICRPMA (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Roos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), and supported</a:t>
            </a:r>
            <a:b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by FAO after a meeting at WCGALP in Madrid 1982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1988	  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Interbull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permanent subcommittee of ICAR with its </a:t>
            </a:r>
            <a:b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own Steering Committee</a:t>
            </a:r>
          </a:p>
        </p:txBody>
      </p:sp>
      <p:grpSp>
        <p:nvGrpSpPr>
          <p:cNvPr id="4" name="Gruppieren 2">
            <a:extLst>
              <a:ext uri="{FF2B5EF4-FFF2-40B4-BE49-F238E27FC236}">
                <a16:creationId xmlns:a16="http://schemas.microsoft.com/office/drawing/2014/main" id="{9E228B46-A2F4-BA33-E056-55D07D91A1AA}"/>
              </a:ext>
            </a:extLst>
          </p:cNvPr>
          <p:cNvGrpSpPr>
            <a:grpSpLocks/>
          </p:cNvGrpSpPr>
          <p:nvPr/>
        </p:nvGrpSpPr>
        <p:grpSpPr bwMode="auto">
          <a:xfrm>
            <a:off x="4783931" y="5229157"/>
            <a:ext cx="7391400" cy="5011805"/>
            <a:chOff x="2414418" y="3381375"/>
            <a:chExt cx="6802012" cy="3837533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A2CC93BD-EEA8-8740-DCBE-967838785D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7490" y="3381375"/>
              <a:ext cx="2768265" cy="466748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>
                  <a:latin typeface="Comic Sans MS" panose="030F0702030302020204" pitchFamily="66" charset="0"/>
                </a:rPr>
                <a:t>ICAR</a:t>
              </a:r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05E28183-AFD9-DF6D-0393-C63EC786B1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3125" y="4454895"/>
              <a:ext cx="1624556" cy="466748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 sz="2000">
                  <a:latin typeface="Comic Sans MS" panose="030F0702030302020204" pitchFamily="66" charset="0"/>
                </a:rPr>
                <a:t>Interbull</a:t>
              </a: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415717EE-C2B2-3254-2BF3-38ADF111BA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2553" y="4455867"/>
              <a:ext cx="1623198" cy="466748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>
                  <a:latin typeface="Comic Sans MS" panose="030F0702030302020204" pitchFamily="66" charset="0"/>
                </a:rPr>
                <a:t>...</a:t>
              </a:r>
            </a:p>
          </p:txBody>
        </p:sp>
        <p:sp>
          <p:nvSpPr>
            <p:cNvPr id="8" name="Rectangle 6">
              <a:extLst>
                <a:ext uri="{FF2B5EF4-FFF2-40B4-BE49-F238E27FC236}">
                  <a16:creationId xmlns:a16="http://schemas.microsoft.com/office/drawing/2014/main" id="{392AE190-D213-72CC-7047-3AFCABC5B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8657" y="4456840"/>
              <a:ext cx="1624556" cy="466748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>
                  <a:latin typeface="Comic Sans MS" panose="030F0702030302020204" pitchFamily="66" charset="0"/>
                </a:rPr>
                <a:t>...</a:t>
              </a:r>
            </a:p>
          </p:txBody>
        </p:sp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C588CE86-9B42-B079-02A7-C46C655DC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3125" y="5560504"/>
              <a:ext cx="1624556" cy="606772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 sz="2000">
                  <a:latin typeface="Comic Sans MS" panose="030F0702030302020204" pitchFamily="66" charset="0"/>
                </a:rPr>
                <a:t>Interbull</a:t>
              </a:r>
              <a:br>
                <a:rPr lang="sv-SE" altLang="de-DE" sz="2000">
                  <a:latin typeface="Comic Sans MS" panose="030F0702030302020204" pitchFamily="66" charset="0"/>
                </a:rPr>
              </a:br>
              <a:r>
                <a:rPr lang="sv-SE" altLang="de-DE" sz="2000">
                  <a:latin typeface="Comic Sans MS" panose="030F0702030302020204" pitchFamily="66" charset="0"/>
                </a:rPr>
                <a:t>Centre</a:t>
              </a:r>
            </a:p>
          </p:txBody>
        </p:sp>
        <p:cxnSp>
          <p:nvCxnSpPr>
            <p:cNvPr id="10" name="AutoShape 8">
              <a:extLst>
                <a:ext uri="{FF2B5EF4-FFF2-40B4-BE49-F238E27FC236}">
                  <a16:creationId xmlns:a16="http://schemas.microsoft.com/office/drawing/2014/main" id="{49DCC32E-BBBF-2B13-7A4F-25FC09D7A462}"/>
                </a:ext>
              </a:extLst>
            </p:cNvPr>
            <p:cNvCxnSpPr>
              <a:cxnSpLocks noChangeShapeType="1"/>
              <a:stCxn id="6" idx="2"/>
              <a:endCxn id="9" idx="0"/>
            </p:cNvCxnSpPr>
            <p:nvPr/>
          </p:nvCxnSpPr>
          <p:spPr bwMode="auto">
            <a:xfrm>
              <a:off x="3295403" y="4921643"/>
              <a:ext cx="0" cy="63886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AutoShape 9">
              <a:extLst>
                <a:ext uri="{FF2B5EF4-FFF2-40B4-BE49-F238E27FC236}">
                  <a16:creationId xmlns:a16="http://schemas.microsoft.com/office/drawing/2014/main" id="{E4AF7AF8-6994-0BB0-C6AD-E5F13AF0B07E}"/>
                </a:ext>
              </a:extLst>
            </p:cNvPr>
            <p:cNvCxnSpPr>
              <a:cxnSpLocks noChangeShapeType="1"/>
              <a:stCxn id="5" idx="2"/>
              <a:endCxn id="6" idx="0"/>
            </p:cNvCxnSpPr>
            <p:nvPr/>
          </p:nvCxnSpPr>
          <p:spPr bwMode="auto">
            <a:xfrm flipH="1">
              <a:off x="3295403" y="3848123"/>
              <a:ext cx="1896221" cy="606772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2" name="AutoShape 10">
              <a:extLst>
                <a:ext uri="{FF2B5EF4-FFF2-40B4-BE49-F238E27FC236}">
                  <a16:creationId xmlns:a16="http://schemas.microsoft.com/office/drawing/2014/main" id="{E7CADBFD-893D-47B6-5D02-9D7ADCEFC3D6}"/>
                </a:ext>
              </a:extLst>
            </p:cNvPr>
            <p:cNvCxnSpPr>
              <a:cxnSpLocks noChangeShapeType="1"/>
              <a:stCxn id="5" idx="2"/>
              <a:endCxn id="7" idx="0"/>
            </p:cNvCxnSpPr>
            <p:nvPr/>
          </p:nvCxnSpPr>
          <p:spPr bwMode="auto">
            <a:xfrm flipH="1">
              <a:off x="5184831" y="3848123"/>
              <a:ext cx="6792" cy="607745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AutoShape 11">
              <a:extLst>
                <a:ext uri="{FF2B5EF4-FFF2-40B4-BE49-F238E27FC236}">
                  <a16:creationId xmlns:a16="http://schemas.microsoft.com/office/drawing/2014/main" id="{07AC3D10-C0E3-D044-8486-22E798F67A8C}"/>
                </a:ext>
              </a:extLst>
            </p:cNvPr>
            <p:cNvCxnSpPr>
              <a:cxnSpLocks noChangeShapeType="1"/>
              <a:stCxn id="5" idx="2"/>
              <a:endCxn id="8" idx="0"/>
            </p:cNvCxnSpPr>
            <p:nvPr/>
          </p:nvCxnSpPr>
          <p:spPr bwMode="auto">
            <a:xfrm>
              <a:off x="5191623" y="3848123"/>
              <a:ext cx="1919312" cy="60871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4" name="Text Box 14">
              <a:extLst>
                <a:ext uri="{FF2B5EF4-FFF2-40B4-BE49-F238E27FC236}">
                  <a16:creationId xmlns:a16="http://schemas.microsoft.com/office/drawing/2014/main" id="{B27FDFEF-E2CB-DBC1-58CF-454791AC45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14418" y="5463810"/>
              <a:ext cx="3585976" cy="810002"/>
            </a:xfrm>
            <a:prstGeom prst="rect">
              <a:avLst/>
            </a:prstGeom>
            <a:noFill/>
            <a:ln w="9525">
              <a:solidFill>
                <a:srgbClr val="3366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 eaLnBrk="1" hangingPunct="1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endParaRPr lang="en-GB" altLang="de-DE" sz="2200" b="1" dirty="0">
                <a:latin typeface="Lucida Sans Unicode" panose="020B0602030504020204" pitchFamily="34" charset="0"/>
              </a:endParaRPr>
            </a:p>
            <a:p>
              <a:pPr eaLnBrk="1" hangingPunct="1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endParaRPr lang="en-GB" altLang="de-DE" sz="2200" b="1" dirty="0">
                <a:latin typeface="Lucida Sans Unicode" panose="020B0602030504020204" pitchFamily="34" charset="0"/>
              </a:endParaRPr>
            </a:p>
            <a:p>
              <a:pPr eaLnBrk="1" hangingPunct="1">
                <a:lnSpc>
                  <a:spcPct val="80000"/>
                </a:lnSpc>
                <a:spcBef>
                  <a:spcPct val="50000"/>
                </a:spcBef>
                <a:buFontTx/>
                <a:buNone/>
              </a:pPr>
              <a:endParaRPr lang="en-GB" altLang="de-DE" sz="2600" dirty="0">
                <a:solidFill>
                  <a:srgbClr val="CC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2CB5B48A-087B-E78C-A24E-1EE5A8ED35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037" y="5567310"/>
              <a:ext cx="1623198" cy="606772"/>
            </a:xfrm>
            <a:prstGeom prst="rect">
              <a:avLst/>
            </a:prstGeom>
            <a:solidFill>
              <a:srgbClr val="0099FF">
                <a:alpha val="30196"/>
              </a:srgb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 sz="1200">
                  <a:latin typeface="Comic Sans MS" panose="030F0702030302020204" pitchFamily="66" charset="0"/>
                </a:rPr>
                <a:t>Swedish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 sz="1200">
                  <a:latin typeface="Comic Sans MS" panose="030F0702030302020204" pitchFamily="66" charset="0"/>
                </a:rPr>
                <a:t>University of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sv-SE" altLang="de-DE" sz="1200">
                  <a:latin typeface="Comic Sans MS" panose="030F0702030302020204" pitchFamily="66" charset="0"/>
                </a:rPr>
                <a:t>Agriculture SLU</a:t>
              </a:r>
            </a:p>
          </p:txBody>
        </p:sp>
        <p:sp>
          <p:nvSpPr>
            <p:cNvPr id="16" name="Text Box 16">
              <a:extLst>
                <a:ext uri="{FF2B5EF4-FFF2-40B4-BE49-F238E27FC236}">
                  <a16:creationId xmlns:a16="http://schemas.microsoft.com/office/drawing/2014/main" id="{09398C07-954F-BF4A-C3C0-F561BD453C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00192" y="5301208"/>
              <a:ext cx="2916238" cy="1917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800">
                  <a:latin typeface="Arial" panose="020B0604020202020204" pitchFamily="34" charset="0"/>
                </a:rPr>
                <a:t>Budget: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800">
                  <a:latin typeface="Arial" panose="020B0604020202020204" pitchFamily="34" charset="0"/>
                </a:rPr>
                <a:t>75% from service fees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800">
                  <a:latin typeface="Arial" panose="020B0604020202020204" pitchFamily="34" charset="0"/>
                </a:rPr>
                <a:t>25% from grants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800">
                  <a:latin typeface="Arial" panose="020B0604020202020204" pitchFamily="34" charset="0"/>
                </a:rPr>
                <a:t>	- EC, SLU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de-DE" altLang="de-DE" sz="1800">
                  <a:latin typeface="Arial" panose="020B0604020202020204" pitchFamily="34" charset="0"/>
                </a:rPr>
                <a:t>	- 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1987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 err="1"/>
              <a:t>Interbull</a:t>
            </a:r>
            <a:r>
              <a:rPr lang="en-GB" dirty="0"/>
              <a:t> Milestones 2</a:t>
            </a:r>
            <a:r>
              <a:rPr lang="en-GB" baseline="30000" dirty="0"/>
              <a:t>nd</a:t>
            </a:r>
            <a:r>
              <a:rPr lang="en-GB" dirty="0"/>
              <a:t> decade</a:t>
            </a:r>
            <a:endParaRPr dirty="0"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BDB2E66-C644-D76F-DBD6-7CEE40382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5531" y="2286000"/>
            <a:ext cx="15147131" cy="79549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1983	  </a:t>
            </a:r>
            <a:r>
              <a:rPr lang="en-GB" sz="2400" dirty="0" err="1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Interbull</a:t>
            </a: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 Committee founded by IDF (</a:t>
            </a:r>
            <a:r>
              <a:rPr lang="en-GB" sz="2400" dirty="0" err="1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Gravert</a:t>
            </a: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), EAAP</a:t>
            </a:r>
            <a:b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 	  (Cunningham) and ICRPMA (</a:t>
            </a:r>
            <a:r>
              <a:rPr lang="en-GB" sz="2400" dirty="0" err="1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Roos</a:t>
            </a: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), and supported</a:t>
            </a:r>
            <a:b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                by FAO after a meeting at WCGALP in Madrid 1982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1988	  </a:t>
            </a:r>
            <a:r>
              <a:rPr lang="en-GB" sz="2400" dirty="0" err="1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Interbull</a:t>
            </a: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 permanent subcommittee of ICAR with its </a:t>
            </a:r>
            <a:b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                own Steering Committee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1990/91   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Interbull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Centre established at SLU, Uppsala,</a:t>
            </a:r>
            <a:b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financed by Swedish organizations – R&amp;D capacity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1992/93	  Start with MACE work (Schaeffer, Banos, </a:t>
            </a:r>
            <a:r>
              <a:rPr lang="en-GB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Sigurdsen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, …)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1993	  Aarhus – decision to conduct IGEs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1995	  1:st fully user-paid international routine evaluation</a:t>
            </a:r>
          </a:p>
          <a:p>
            <a:pPr marL="342900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1996  	  Appointed as EU-laboratory for bovine genetics </a:t>
            </a:r>
          </a:p>
          <a:p>
            <a:pPr marL="2171700" lvl="4" indent="-342900" algn="l" eaLnBrk="1" hangingPunct="1">
              <a:spcBef>
                <a:spcPct val="20000"/>
              </a:spcBef>
              <a:buFont typeface="Wingdings" pitchFamily="2" charset="2"/>
              <a:buChar char="Ø"/>
              <a:tabLst>
                <a:tab pos="1520825" algn="l"/>
              </a:tabLst>
              <a:defRPr/>
            </a:pP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r²</a:t>
            </a:r>
            <a:r>
              <a:rPr lang="en-GB" sz="1400" dirty="0">
                <a:solidFill>
                  <a:schemeClr val="tx1"/>
                </a:solidFill>
                <a:latin typeface="Arial" charset="0"/>
                <a:cs typeface="Arial" charset="0"/>
              </a:rPr>
              <a:t>EBVmilk</a:t>
            </a:r>
            <a:r>
              <a:rPr lang="en-GB" sz="2400" dirty="0">
                <a:solidFill>
                  <a:schemeClr val="tx1"/>
                </a:solidFill>
                <a:latin typeface="Arial" charset="0"/>
                <a:cs typeface="Arial" charset="0"/>
              </a:rPr>
              <a:t> &gt;  0.5 as a result of the disappointment from early importations</a:t>
            </a:r>
          </a:p>
        </p:txBody>
      </p:sp>
    </p:spTree>
    <p:extLst>
      <p:ext uri="{BB962C8B-B14F-4D97-AF65-F5344CB8AC3E}">
        <p14:creationId xmlns:p14="http://schemas.microsoft.com/office/powerpoint/2010/main" val="337664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574131" y="838200"/>
            <a:ext cx="14477999" cy="762000"/>
          </a:xfrm>
        </p:spPr>
        <p:txBody>
          <a:bodyPr/>
          <a:lstStyle/>
          <a:p>
            <a:pPr>
              <a:defRPr/>
            </a:pPr>
            <a:r>
              <a:rPr lang="en-AU" sz="5400" b="1"/>
              <a:t>MACE</a:t>
            </a:r>
            <a:r>
              <a:rPr lang="en-AU" sz="5400"/>
              <a:t> – Multiple Across Country Evaluations</a:t>
            </a:r>
            <a:endParaRPr/>
          </a:p>
          <a:p>
            <a:pPr>
              <a:defRPr/>
            </a:pPr>
            <a:endParaRPr lang="en-AU"/>
          </a:p>
        </p:txBody>
      </p:sp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SERVICE</a:t>
            </a:r>
            <a:endParaRPr/>
          </a:p>
        </p:txBody>
      </p:sp>
      <p:sp>
        <p:nvSpPr>
          <p:cNvPr id="4" name="Content Placeholder 2"/>
          <p:cNvSpPr txBox="1"/>
          <p:nvPr/>
        </p:nvSpPr>
        <p:spPr bwMode="auto">
          <a:xfrm>
            <a:off x="440531" y="3271836"/>
            <a:ext cx="8087781" cy="1371600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Method for international genetic evaluations to calculate across-country measures of genetic merit for individual traits</a:t>
            </a:r>
            <a:endParaRPr dirty="0"/>
          </a:p>
        </p:txBody>
      </p:sp>
      <p:sp>
        <p:nvSpPr>
          <p:cNvPr id="5" name="Text Placeholder 3"/>
          <p:cNvSpPr txBox="1"/>
          <p:nvPr/>
        </p:nvSpPr>
        <p:spPr bwMode="auto">
          <a:xfrm>
            <a:off x="8791052" y="2362199"/>
            <a:ext cx="7664683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BENEFITS</a:t>
            </a:r>
            <a:endParaRPr/>
          </a:p>
        </p:txBody>
      </p:sp>
      <p:sp>
        <p:nvSpPr>
          <p:cNvPr id="6" name="Content Placeholder 4"/>
          <p:cNvSpPr txBox="1"/>
          <p:nvPr/>
        </p:nvSpPr>
        <p:spPr bwMode="auto">
          <a:xfrm>
            <a:off x="8807040" y="3271836"/>
            <a:ext cx="8087781" cy="5562600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Calculation of breeding values for foreign bulls and ability to compare sires across countries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Increases accuracy of breeding values for foreign bulls on national scales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Enables comparison of local bulls and imported bulls directly on national scales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Improving national breeding programs by broadening the available gene pool</a:t>
            </a:r>
            <a:endParaRPr/>
          </a:p>
        </p:txBody>
      </p:sp>
      <p:sp>
        <p:nvSpPr>
          <p:cNvPr id="8" name="Rectangle: Rounded Corners 7"/>
          <p:cNvSpPr/>
          <p:nvPr/>
        </p:nvSpPr>
        <p:spPr bwMode="auto">
          <a:xfrm>
            <a:off x="13165933" y="152399"/>
            <a:ext cx="3733799" cy="685800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EVALUATIONS</a:t>
            </a:r>
            <a:endParaRPr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40530" y="5164409"/>
            <a:ext cx="8087781" cy="4453982"/>
          </a:xfrm>
          <a:prstGeom prst="rect">
            <a:avLst/>
          </a:prstGeom>
        </p:spPr>
      </p:pic>
      <p:pic>
        <p:nvPicPr>
          <p:cNvPr id="7" name="Grafik 10">
            <a:extLst>
              <a:ext uri="{FF2B5EF4-FFF2-40B4-BE49-F238E27FC236}">
                <a16:creationId xmlns:a16="http://schemas.microsoft.com/office/drawing/2014/main" id="{656DC67C-8C97-B558-B0FC-59527EC82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272" y="2362199"/>
            <a:ext cx="12733463" cy="627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2528CAF5-7CFB-D907-C839-602341F68EA1}"/>
              </a:ext>
            </a:extLst>
          </p:cNvPr>
          <p:cNvSpPr txBox="1"/>
          <p:nvPr/>
        </p:nvSpPr>
        <p:spPr bwMode="auto">
          <a:xfrm>
            <a:off x="5665199" y="8960554"/>
            <a:ext cx="829586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Development </a:t>
            </a:r>
            <a:r>
              <a:rPr lang="de-DE" b="1" dirty="0" err="1"/>
              <a:t>of</a:t>
            </a:r>
            <a:r>
              <a:rPr lang="de-DE" b="1" dirty="0"/>
              <a:t> Interbull </a:t>
            </a:r>
            <a:r>
              <a:rPr lang="de-DE" b="1" dirty="0" err="1"/>
              <a:t>test</a:t>
            </a:r>
            <a:r>
              <a:rPr lang="de-DE" b="1" dirty="0"/>
              <a:t> I, II, III</a:t>
            </a:r>
          </a:p>
        </p:txBody>
      </p:sp>
    </p:spTree>
    <p:extLst>
      <p:ext uri="{BB962C8B-B14F-4D97-AF65-F5344CB8AC3E}">
        <p14:creationId xmlns:p14="http://schemas.microsoft.com/office/powerpoint/2010/main" val="186464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/>
              <a:t>Expansion 2</a:t>
            </a:r>
            <a:r>
              <a:rPr lang="en-GB" baseline="30000" dirty="0"/>
              <a:t>nd</a:t>
            </a:r>
            <a:r>
              <a:rPr lang="en-GB" dirty="0"/>
              <a:t> decade</a:t>
            </a:r>
            <a:endParaRPr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914D8094-E655-F63A-000F-26B91DF1A8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2590510"/>
              </p:ext>
            </p:extLst>
          </p:nvPr>
        </p:nvGraphicFramePr>
        <p:xfrm>
          <a:off x="2099448" y="2286000"/>
          <a:ext cx="13978147" cy="6964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iagramm" r:id="rId3" imgW="8258032" imgH="4115014" progId="MSGraph.Chart.8">
                  <p:embed followColorScheme="full"/>
                </p:oleObj>
              </mc:Choice>
              <mc:Fallback>
                <p:oleObj name="Diagramm" r:id="rId3" imgW="8258032" imgH="4115014" progId="MSGraph.Chart.8">
                  <p:embed followColorScheme="full"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914D8094-E655-F63A-000F-26B91DF1A8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9448" y="2286000"/>
                        <a:ext cx="13978147" cy="69648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879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>
          <a:xfrm>
            <a:off x="1659731" y="2412940"/>
            <a:ext cx="14173200" cy="6541069"/>
          </a:xfrm>
        </p:spPr>
        <p:txBody>
          <a:bodyPr/>
          <a:lstStyle/>
          <a:p>
            <a:pPr>
              <a:spcBef>
                <a:spcPts val="600"/>
              </a:spcBef>
              <a:defRPr/>
            </a:pPr>
            <a:r>
              <a:rPr lang="de-DE" sz="3200" dirty="0">
                <a:solidFill>
                  <a:srgbClr val="000000"/>
                </a:solidFill>
                <a:cs typeface="Arial" charset="0"/>
              </a:rPr>
              <a:t>Structured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procedure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(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of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the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early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years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)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Need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for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a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service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identified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in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business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meetings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800" dirty="0">
                <a:solidFill>
                  <a:srgbClr val="000000"/>
                </a:solidFill>
                <a:cs typeface="Arial" charset="0"/>
              </a:rPr>
              <a:t>Interbull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centre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plus 1-2 national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genetic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evaluation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centres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did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the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development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work</a:t>
            </a:r>
            <a:endParaRPr lang="de-DE" sz="2800" dirty="0">
              <a:solidFill>
                <a:srgbClr val="000000"/>
              </a:solidFill>
              <a:cs typeface="Arial" charset="0"/>
            </a:endParaRPr>
          </a:p>
          <a:p>
            <a:pPr lvl="2">
              <a:spcBef>
                <a:spcPts val="600"/>
              </a:spcBef>
              <a:defRPr/>
            </a:pPr>
            <a:r>
              <a:rPr lang="de-DE" sz="2800" dirty="0">
                <a:solidFill>
                  <a:srgbClr val="000000"/>
                </a:solidFill>
                <a:cs typeface="Arial" charset="0"/>
              </a:rPr>
              <a:t>Research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runs</a:t>
            </a:r>
            <a:endParaRPr lang="de-DE" sz="2800" dirty="0">
              <a:solidFill>
                <a:srgbClr val="000000"/>
              </a:solidFill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Interbull Workshop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dedicated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to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one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trait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group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  <a:sym typeface="Wingdings" panose="05000000000000000000" pitchFamily="2" charset="2"/>
              </a:rPr>
              <a:t>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possibilities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to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implement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??</a:t>
            </a:r>
          </a:p>
          <a:p>
            <a:pPr lvl="2">
              <a:spcBef>
                <a:spcPts val="600"/>
              </a:spcBef>
              <a:defRPr/>
            </a:pPr>
            <a:r>
              <a:rPr lang="de-DE" sz="2800" dirty="0">
                <a:solidFill>
                  <a:srgbClr val="000000"/>
                </a:solidFill>
                <a:cs typeface="Arial" charset="0"/>
              </a:rPr>
              <a:t>Call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for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more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data</a:t>
            </a:r>
            <a:endParaRPr lang="de-DE" sz="2800" dirty="0">
              <a:solidFill>
                <a:srgbClr val="000000"/>
              </a:solidFill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Pilot 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/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implementation</a:t>
            </a:r>
            <a:r>
              <a:rPr lang="de-DE" sz="28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run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at ITC</a:t>
            </a:r>
          </a:p>
          <a:p>
            <a:pPr lvl="1">
              <a:spcBef>
                <a:spcPts val="600"/>
              </a:spcBef>
              <a:defRPr/>
            </a:pPr>
            <a:r>
              <a:rPr lang="de-DE" sz="2800" dirty="0">
                <a:solidFill>
                  <a:srgbClr val="000000"/>
                </a:solidFill>
                <a:cs typeface="Arial" charset="0"/>
              </a:rPr>
              <a:t>Routine </a:t>
            </a:r>
            <a:r>
              <a:rPr lang="de-DE" sz="2800" dirty="0" err="1">
                <a:solidFill>
                  <a:srgbClr val="000000"/>
                </a:solidFill>
                <a:cs typeface="Arial" charset="0"/>
              </a:rPr>
              <a:t>run</a:t>
            </a:r>
            <a:endParaRPr lang="de-DE" sz="2800" dirty="0">
              <a:solidFill>
                <a:srgbClr val="000000"/>
              </a:solidFill>
              <a:cs typeface="Arial" charset="0"/>
            </a:endParaRPr>
          </a:p>
          <a:p>
            <a:pPr>
              <a:spcBef>
                <a:spcPts val="600"/>
              </a:spcBef>
              <a:defRPr/>
            </a:pPr>
            <a:endParaRPr lang="de-DE" sz="3050" kern="0" dirty="0">
              <a:solidFill>
                <a:srgbClr val="000000"/>
              </a:solidFill>
              <a:latin typeface="Arial"/>
              <a:cs typeface="Arial" charset="0"/>
            </a:endParaRPr>
          </a:p>
          <a:p>
            <a:pPr>
              <a:spcBef>
                <a:spcPts val="600"/>
              </a:spcBef>
              <a:defRPr/>
            </a:pPr>
            <a:r>
              <a:rPr lang="de-DE" sz="3200" kern="0" dirty="0" err="1">
                <a:solidFill>
                  <a:srgbClr val="000000"/>
                </a:solidFill>
                <a:latin typeface="Arial"/>
                <a:cs typeface="Arial" charset="0"/>
              </a:rPr>
              <a:t>With</a:t>
            </a:r>
            <a:r>
              <a:rPr lang="de-DE" sz="32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3200" kern="0" dirty="0" err="1">
                <a:solidFill>
                  <a:srgbClr val="000000"/>
                </a:solidFill>
                <a:latin typeface="Arial"/>
                <a:cs typeface="Arial" charset="0"/>
              </a:rPr>
              <a:t>m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ore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geneticists</a:t>
            </a:r>
            <a:r>
              <a:rPr lang="de-DE" sz="3200" dirty="0">
                <a:solidFill>
                  <a:srgbClr val="000000"/>
                </a:solidFill>
                <a:cs typeface="Arial" charset="0"/>
              </a:rPr>
              <a:t> at Interbull </a:t>
            </a:r>
            <a:r>
              <a:rPr lang="de-DE" sz="3200" dirty="0" err="1">
                <a:solidFill>
                  <a:srgbClr val="000000"/>
                </a:solidFill>
                <a:cs typeface="Arial" charset="0"/>
              </a:rPr>
              <a:t>centre</a:t>
            </a:r>
            <a:endParaRPr lang="de-DE" sz="3200" dirty="0">
              <a:solidFill>
                <a:srgbClr val="000000"/>
              </a:solidFill>
              <a:cs typeface="Arial" charset="0"/>
            </a:endParaRPr>
          </a:p>
          <a:p>
            <a:pPr lvl="1">
              <a:spcBef>
                <a:spcPts val="600"/>
              </a:spcBef>
              <a:defRPr/>
            </a:pP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Research and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implementation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runs</a:t>
            </a:r>
            <a:r>
              <a:rPr lang="de-DE" sz="2800" kern="0" dirty="0">
                <a:solidFill>
                  <a:srgbClr val="000000"/>
                </a:solidFill>
                <a:latin typeface="Arial"/>
                <a:cs typeface="Arial" charset="0"/>
              </a:rPr>
              <a:t> at Interbull </a:t>
            </a:r>
            <a:r>
              <a:rPr lang="de-DE" sz="2800" kern="0" dirty="0" err="1">
                <a:solidFill>
                  <a:srgbClr val="000000"/>
                </a:solidFill>
                <a:latin typeface="Arial"/>
                <a:cs typeface="Arial" charset="0"/>
              </a:rPr>
              <a:t>centre</a:t>
            </a:r>
            <a:endParaRPr lang="de-DE" sz="2800" kern="0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GB" dirty="0"/>
              <a:t>Development and implementation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 bwMode="auto">
          <a:xfrm>
            <a:off x="9203531" y="2667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Arial" panose="020B0604020202020204" pitchFamily="34" charset="0"/>
              <a:ea typeface="ヒラギノ角ゴ ProN W3"/>
              <a:cs typeface="Arial" panose="020B0604020202020204" pitchFamily="34" charset="0"/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DB5A0EA5-91B5-31CA-0924-DCB1E89BC06F}"/>
              </a:ext>
            </a:extLst>
          </p:cNvPr>
          <p:cNvSpPr txBox="1"/>
          <p:nvPr/>
        </p:nvSpPr>
        <p:spPr bwMode="auto">
          <a:xfrm>
            <a:off x="9111285" y="5662692"/>
            <a:ext cx="751641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err="1">
                <a:solidFill>
                  <a:srgbClr val="0070C0"/>
                </a:solidFill>
              </a:rPr>
              <a:t>Important</a:t>
            </a:r>
            <a:r>
              <a:rPr lang="de-DE" b="1" dirty="0">
                <a:solidFill>
                  <a:srgbClr val="0070C0"/>
                </a:solidFill>
              </a:rPr>
              <a:t> </a:t>
            </a:r>
            <a:r>
              <a:rPr lang="de-DE" b="1" dirty="0" err="1">
                <a:solidFill>
                  <a:srgbClr val="0070C0"/>
                </a:solidFill>
              </a:rPr>
              <a:t>to</a:t>
            </a:r>
            <a:r>
              <a:rPr lang="de-DE" b="1" dirty="0">
                <a:solidFill>
                  <a:srgbClr val="0070C0"/>
                </a:solidFill>
              </a:rPr>
              <a:t> </a:t>
            </a:r>
            <a:r>
              <a:rPr lang="de-DE" b="1" dirty="0" err="1">
                <a:solidFill>
                  <a:srgbClr val="0070C0"/>
                </a:solidFill>
              </a:rPr>
              <a:t>get</a:t>
            </a:r>
            <a:r>
              <a:rPr lang="de-DE" b="1" dirty="0">
                <a:solidFill>
                  <a:srgbClr val="0070C0"/>
                </a:solidFill>
              </a:rPr>
              <a:t> National Genetic </a:t>
            </a:r>
          </a:p>
          <a:p>
            <a:r>
              <a:rPr lang="de-DE" b="1" dirty="0">
                <a:solidFill>
                  <a:srgbClr val="0070C0"/>
                </a:solidFill>
              </a:rPr>
              <a:t>Evaluation </a:t>
            </a:r>
            <a:r>
              <a:rPr lang="de-DE" b="1" dirty="0" err="1">
                <a:solidFill>
                  <a:srgbClr val="0070C0"/>
                </a:solidFill>
              </a:rPr>
              <a:t>centres</a:t>
            </a:r>
            <a:r>
              <a:rPr lang="de-DE" b="1" dirty="0">
                <a:solidFill>
                  <a:srgbClr val="0070C0"/>
                </a:solidFill>
              </a:rPr>
              <a:t> </a:t>
            </a:r>
            <a:r>
              <a:rPr lang="de-DE" b="1" dirty="0" err="1">
                <a:solidFill>
                  <a:srgbClr val="0070C0"/>
                </a:solidFill>
              </a:rPr>
              <a:t>involved</a:t>
            </a:r>
            <a:r>
              <a:rPr lang="de-DE" b="1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706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574131" y="838200"/>
            <a:ext cx="14401799" cy="762000"/>
          </a:xfrm>
        </p:spPr>
        <p:txBody>
          <a:bodyPr/>
          <a:lstStyle/>
          <a:p>
            <a:pPr>
              <a:defRPr/>
            </a:pPr>
            <a:r>
              <a:rPr lang="en-AU" sz="5400" b="1"/>
              <a:t>MACE</a:t>
            </a:r>
            <a:r>
              <a:rPr lang="en-AU" sz="5400"/>
              <a:t> – Multiple Across Country Evaluations</a:t>
            </a:r>
            <a:endParaRPr/>
          </a:p>
          <a:p>
            <a:pPr>
              <a:defRPr/>
            </a:pPr>
            <a:endParaRPr lang="en-AU"/>
          </a:p>
        </p:txBody>
      </p:sp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BREED GROUPS</a:t>
            </a:r>
            <a:endParaRPr/>
          </a:p>
        </p:txBody>
      </p:sp>
      <p:sp>
        <p:nvSpPr>
          <p:cNvPr id="5" name="Text Placeholder 3"/>
          <p:cNvSpPr txBox="1"/>
          <p:nvPr/>
        </p:nvSpPr>
        <p:spPr bwMode="auto">
          <a:xfrm>
            <a:off x="8791052" y="2362199"/>
            <a:ext cx="7664683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TRAIT GROUPS</a:t>
            </a:r>
            <a:endParaRPr/>
          </a:p>
        </p:txBody>
      </p:sp>
      <p:sp>
        <p:nvSpPr>
          <p:cNvPr id="8" name="Rectangle: Rounded Corners 7"/>
          <p:cNvSpPr/>
          <p:nvPr/>
        </p:nvSpPr>
        <p:spPr bwMode="auto">
          <a:xfrm>
            <a:off x="13165933" y="152399"/>
            <a:ext cx="3733799" cy="685800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EVALUATIONS</a:t>
            </a:r>
            <a:endParaRPr/>
          </a:p>
        </p:txBody>
      </p:sp>
      <p:grpSp>
        <p:nvGrpSpPr>
          <p:cNvPr id="14" name="Group 13"/>
          <p:cNvGrpSpPr/>
          <p:nvPr/>
        </p:nvGrpSpPr>
        <p:grpSpPr bwMode="auto">
          <a:xfrm>
            <a:off x="440531" y="3429000"/>
            <a:ext cx="8078752" cy="5078312"/>
            <a:chOff x="440531" y="3429000"/>
            <a:chExt cx="8078752" cy="507831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/>
            <a:stretch/>
          </p:blipFill>
          <p:spPr bwMode="auto">
            <a:xfrm>
              <a:off x="440531" y="3505199"/>
              <a:ext cx="8078752" cy="4572464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 bwMode="auto">
            <a:xfrm>
              <a:off x="2574131" y="3429000"/>
              <a:ext cx="3810000" cy="507831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Holstein</a:t>
              </a:r>
              <a:endParaRPr/>
            </a:p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Jersey</a:t>
              </a:r>
              <a:endParaRPr/>
            </a:p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Brown Swiss</a:t>
              </a:r>
              <a:endParaRPr/>
            </a:p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Guernsey </a:t>
              </a:r>
              <a:endParaRPr/>
            </a:p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Red Dairy Cattle</a:t>
              </a:r>
              <a:r>
                <a:rPr lang="en-AU" sz="3600">
                  <a:latin typeface="Calibri"/>
                  <a:cs typeface="Calibri"/>
                </a:rPr>
                <a:t>, incl. Dairy Shorthorns</a:t>
              </a:r>
              <a:endParaRPr/>
            </a:p>
            <a:p>
              <a:pPr>
                <a:defRPr/>
              </a:pPr>
              <a:r>
                <a:rPr lang="en-AU" sz="3600" b="1">
                  <a:latin typeface="Calibri"/>
                  <a:cs typeface="Calibri"/>
                </a:rPr>
                <a:t>Simmental</a:t>
              </a:r>
              <a:r>
                <a:rPr lang="en-AU" sz="3600">
                  <a:latin typeface="Calibri"/>
                  <a:cs typeface="Calibri"/>
                </a:rPr>
                <a:t>, incl. Montbeliarde</a:t>
              </a:r>
              <a:endParaRPr/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0194131" y="3124200"/>
            <a:ext cx="5090601" cy="618797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583531" y="2743200"/>
            <a:ext cx="13487400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Use of best international genetic material </a:t>
            </a:r>
          </a:p>
          <a:p>
            <a:pPr lvl="2">
              <a:spcBef>
                <a:spcPts val="1800"/>
              </a:spcBef>
              <a:buFont typeface="Wingdings" panose="05000000000000000000" pitchFamily="2" charset="2"/>
              <a:buChar char="à"/>
              <a:defRPr/>
            </a:pPr>
            <a:r>
              <a:rPr lang="en-US" sz="3200" dirty="0">
                <a:sym typeface="Wingdings" panose="05000000000000000000" pitchFamily="2" charset="2"/>
              </a:rPr>
              <a:t>Selected on </a:t>
            </a:r>
            <a:r>
              <a:rPr lang="en-US" sz="3200" dirty="0" err="1">
                <a:sym typeface="Wingdings" panose="05000000000000000000" pitchFamily="2" charset="2"/>
              </a:rPr>
              <a:t>Interbull</a:t>
            </a:r>
            <a:r>
              <a:rPr lang="en-US" sz="3200" dirty="0">
                <a:sym typeface="Wingdings" panose="05000000000000000000" pitchFamily="2" charset="2"/>
              </a:rPr>
              <a:t> MACE EBVS for all important traits</a:t>
            </a:r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endParaRPr lang="en-US" sz="3200" dirty="0"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Very good acceptance of progeny tested bulls by the farmers compared to the early days of importation of semen</a:t>
            </a:r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endParaRPr lang="en-US" sz="3200" dirty="0"/>
          </a:p>
          <a:p>
            <a:pPr marL="0" indent="0">
              <a:spcBef>
                <a:spcPts val="1800"/>
              </a:spcBef>
              <a:buNone/>
              <a:defRPr/>
            </a:pPr>
            <a:r>
              <a:rPr lang="en-US" sz="3200" b="1" dirty="0"/>
              <a:t>BUT: a very costly system</a:t>
            </a:r>
            <a:endParaRPr b="1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Dairy Cattle Breeding ~ 2008 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431131" y="2286000"/>
            <a:ext cx="13487400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 err="1"/>
              <a:t>Meuwissen</a:t>
            </a:r>
            <a:r>
              <a:rPr lang="en-US" sz="3200" dirty="0"/>
              <a:t>, Hayes, Goddard 2001 use of SNP data</a:t>
            </a:r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endParaRPr lang="en-US" sz="3200" dirty="0"/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3200" dirty="0"/>
              <a:t>Schaeffer (2006) 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Double genetic gain (fulfilled) 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Reduce costs (??)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endParaRPr lang="en-US" sz="3200" dirty="0"/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3200" dirty="0" err="1"/>
              <a:t>Interbull</a:t>
            </a:r>
            <a:r>
              <a:rPr lang="en-US" sz="3200" dirty="0"/>
              <a:t> still relevant?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Derive predictive formula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Select bulls </a:t>
            </a:r>
            <a:r>
              <a:rPr lang="en-US" sz="2800" dirty="0">
                <a:sym typeface="Wingdings" panose="05000000000000000000" pitchFamily="2" charset="2"/>
              </a:rPr>
              <a:t> market them with national </a:t>
            </a:r>
            <a:br>
              <a:rPr lang="en-US" sz="2800" dirty="0">
                <a:sym typeface="Wingdings" panose="05000000000000000000" pitchFamily="2" charset="2"/>
              </a:rPr>
            </a:br>
            <a:r>
              <a:rPr lang="en-US" sz="2800" dirty="0">
                <a:sym typeface="Wingdings" panose="05000000000000000000" pitchFamily="2" charset="2"/>
              </a:rPr>
              <a:t>figures 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>
                <a:sym typeface="Wingdings" panose="05000000000000000000" pitchFamily="2" charset="2"/>
              </a:rPr>
              <a:t>Get genotype from foreign bull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>
                <a:sym typeface="Wingdings" panose="05000000000000000000" pitchFamily="2" charset="2"/>
              </a:rPr>
              <a:t>Get accurate Genomic Evaluation on </a:t>
            </a:r>
            <a:br>
              <a:rPr lang="en-US" sz="2800" dirty="0">
                <a:sym typeface="Wingdings" panose="05000000000000000000" pitchFamily="2" charset="2"/>
              </a:rPr>
            </a:br>
            <a:r>
              <a:rPr lang="en-US" sz="2800" dirty="0">
                <a:sym typeface="Wingdings" panose="05000000000000000000" pitchFamily="2" charset="2"/>
              </a:rPr>
              <a:t>national scale </a:t>
            </a:r>
            <a:endParaRPr sz="28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3</a:t>
            </a:r>
            <a:r>
              <a:rPr lang="en-AU" baseline="30000" dirty="0"/>
              <a:t>rd</a:t>
            </a:r>
            <a:r>
              <a:rPr lang="en-AU" dirty="0"/>
              <a:t> decade: Genomic selection</a:t>
            </a:r>
            <a:endParaRPr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2D44E8B-760C-8845-2812-0C4C589B0AB9}"/>
              </a:ext>
            </a:extLst>
          </p:cNvPr>
          <p:cNvSpPr/>
          <p:nvPr/>
        </p:nvSpPr>
        <p:spPr bwMode="auto">
          <a:xfrm>
            <a:off x="14385131" y="6553200"/>
            <a:ext cx="533400" cy="3048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FC2D6B35-65D8-BEA7-8DFA-AF4FA36CE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2" r="17688"/>
          <a:stretch>
            <a:fillRect/>
          </a:stretch>
        </p:blipFill>
        <p:spPr bwMode="auto">
          <a:xfrm>
            <a:off x="7282259" y="3276600"/>
            <a:ext cx="2775744" cy="2809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655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659731" y="2180920"/>
            <a:ext cx="13487400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SAC report 2007</a:t>
            </a:r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2008 Task Force</a:t>
            </a:r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3200" dirty="0"/>
              <a:t>Workshops from 2009 onwards</a:t>
            </a:r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3200" dirty="0"/>
              <a:t>Numerous joint sessions with 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EAAP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ICAR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WCGALP</a:t>
            </a:r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endParaRPr lang="en-US" sz="2800" dirty="0"/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/>
              <a:t>MACE EBVs as ‘phenotypes’ for joint reference populations</a:t>
            </a:r>
          </a:p>
          <a:p>
            <a:pPr marL="440289" lvl="1" indent="0">
              <a:spcBef>
                <a:spcPts val="600"/>
              </a:spcBef>
              <a:buNone/>
              <a:defRPr/>
            </a:pPr>
            <a:r>
              <a:rPr lang="en-US" sz="2800" dirty="0">
                <a:sym typeface="Wingdings" panose="05000000000000000000" pitchFamily="2" charset="2"/>
              </a:rPr>
              <a:t> enabled more efficient use of phenotypes in consortia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endParaRPr lang="en-US" sz="2800" dirty="0">
              <a:sym typeface="Wingdings" panose="05000000000000000000" pitchFamily="2" charset="2"/>
            </a:endParaRPr>
          </a:p>
          <a:p>
            <a:pPr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>
                <a:sym typeface="Wingdings" panose="05000000000000000000" pitchFamily="2" charset="2"/>
              </a:rPr>
              <a:t> Validation 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>
                <a:sym typeface="Wingdings" panose="05000000000000000000" pitchFamily="2" charset="2"/>
              </a:rPr>
              <a:t>As a service</a:t>
            </a:r>
          </a:p>
          <a:p>
            <a:pPr lvl="1">
              <a:spcBef>
                <a:spcPts val="600"/>
              </a:spcBef>
              <a:buFont typeface="Wingdings"/>
              <a:buChar char="§"/>
              <a:defRPr/>
            </a:pPr>
            <a:r>
              <a:rPr lang="en-US" sz="2800" dirty="0">
                <a:sym typeface="Wingdings" panose="05000000000000000000" pitchFamily="2" charset="2"/>
              </a:rPr>
              <a:t>As EU reference Centre for bovine genetics</a:t>
            </a:r>
            <a:r>
              <a:rPr lang="en-US" sz="2800" dirty="0"/>
              <a:t> </a:t>
            </a:r>
            <a:endParaRPr sz="28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 Genomics at </a:t>
            </a:r>
            <a:r>
              <a:rPr lang="en-AU" dirty="0" err="1"/>
              <a:t>Interbull</a:t>
            </a:r>
            <a:endParaRPr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2D44E8B-760C-8845-2812-0C4C589B0AB9}"/>
              </a:ext>
            </a:extLst>
          </p:cNvPr>
          <p:cNvSpPr/>
          <p:nvPr/>
        </p:nvSpPr>
        <p:spPr bwMode="auto">
          <a:xfrm>
            <a:off x="14385131" y="6553200"/>
            <a:ext cx="533400" cy="3048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539D8326-0E59-AFE3-3609-C3EE4D8C4E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4094695"/>
              </p:ext>
            </p:extLst>
          </p:nvPr>
        </p:nvGraphicFramePr>
        <p:xfrm>
          <a:off x="10575131" y="1716208"/>
          <a:ext cx="6062176" cy="4546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3" imgW="6095238" imgH="4571429" progId="MSPhotoEd.3">
                  <p:embed/>
                </p:oleObj>
              </mc:Choice>
              <mc:Fallback>
                <p:oleObj name="Photo Editor Photo" r:id="rId3" imgW="6095238" imgH="4571429" progId="MSPhotoEd.3">
                  <p:embed/>
                  <p:pic>
                    <p:nvPicPr>
                      <p:cNvPr id="69638" name="Object 4">
                        <a:extLst>
                          <a:ext uri="{FF2B5EF4-FFF2-40B4-BE49-F238E27FC236}">
                            <a16:creationId xmlns:a16="http://schemas.microsoft.com/office/drawing/2014/main" id="{1FD818A0-5F88-5B86-A7CB-446CC7D8B4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75131" y="1716208"/>
                        <a:ext cx="6062176" cy="45466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327F894E-310A-7BF0-B7F1-A871FC068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210" y="2207811"/>
            <a:ext cx="7643144" cy="4142810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58A40D7-1666-BCD3-611D-C8537C951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256" y="91440"/>
            <a:ext cx="11277600" cy="676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37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SERVICE</a:t>
            </a:r>
            <a:endParaRPr/>
          </a:p>
        </p:txBody>
      </p:sp>
      <p:sp>
        <p:nvSpPr>
          <p:cNvPr id="4" name="Content Placeholder 2"/>
          <p:cNvSpPr txBox="1"/>
          <p:nvPr/>
        </p:nvSpPr>
        <p:spPr bwMode="auto">
          <a:xfrm>
            <a:off x="440531" y="3271836"/>
            <a:ext cx="8366509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Validation of national conventional breeding values </a:t>
            </a:r>
            <a:endParaRPr dirty="0"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Uses </a:t>
            </a:r>
            <a:r>
              <a:rPr lang="en-US" sz="3200" dirty="0" err="1"/>
              <a:t>TrendTest</a:t>
            </a:r>
            <a:r>
              <a:rPr lang="en-US" sz="3200" dirty="0"/>
              <a:t> software, available exclusively for </a:t>
            </a:r>
            <a:r>
              <a:rPr lang="en-US" sz="3200" dirty="0" err="1"/>
              <a:t>Interbull</a:t>
            </a:r>
            <a:r>
              <a:rPr lang="en-US" sz="3200" dirty="0"/>
              <a:t> users via the IDEA interface, allowing 3 different testing methods</a:t>
            </a:r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4000" dirty="0"/>
              <a:t>Prerequisite for using progeny tested bulls in Europe</a:t>
            </a:r>
          </a:p>
          <a:p>
            <a:pPr lvl="1">
              <a:spcBef>
                <a:spcPts val="1800"/>
              </a:spcBef>
              <a:buFont typeface="Wingdings"/>
              <a:buChar char="§"/>
              <a:defRPr/>
            </a:pPr>
            <a:r>
              <a:rPr lang="en-US" dirty="0"/>
              <a:t>r² &gt; 50%</a:t>
            </a:r>
            <a:endParaRPr dirty="0"/>
          </a:p>
        </p:txBody>
      </p:sp>
      <p:sp>
        <p:nvSpPr>
          <p:cNvPr id="5" name="Text Placeholder 3"/>
          <p:cNvSpPr txBox="1"/>
          <p:nvPr/>
        </p:nvSpPr>
        <p:spPr bwMode="auto">
          <a:xfrm>
            <a:off x="8791052" y="2362199"/>
            <a:ext cx="7664683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 dirty="0"/>
              <a:t>BENEFITS</a:t>
            </a:r>
            <a:endParaRPr dirty="0"/>
          </a:p>
        </p:txBody>
      </p:sp>
      <p:sp>
        <p:nvSpPr>
          <p:cNvPr id="6" name="Content Placeholder 4"/>
          <p:cNvSpPr txBox="1"/>
          <p:nvPr/>
        </p:nvSpPr>
        <p:spPr bwMode="auto">
          <a:xfrm>
            <a:off x="8807040" y="3271836"/>
            <a:ext cx="8087781" cy="5562600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Provides independent assessment and quality assurance of EBVs</a:t>
            </a:r>
            <a:endParaRPr dirty="0"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Assurance that statistical models applied are sound and appropriate to the data</a:t>
            </a:r>
            <a:endParaRPr dirty="0"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Confirmation that bias in statistical models applied for a given breed or trait are within a tolerated threshold of 2%</a:t>
            </a:r>
            <a:endParaRPr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/>
              <a:t>Conventional Validation</a:t>
            </a:r>
            <a:endParaRPr/>
          </a:p>
        </p:txBody>
      </p:sp>
      <p:sp>
        <p:nvSpPr>
          <p:cNvPr id="9" name="Rectangle: Rounded Corners 8"/>
          <p:cNvSpPr/>
          <p:nvPr/>
        </p:nvSpPr>
        <p:spPr bwMode="auto">
          <a:xfrm>
            <a:off x="13165930" y="304799"/>
            <a:ext cx="3699295" cy="533399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VALIDATION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91078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SERVICE</a:t>
            </a:r>
            <a:endParaRPr/>
          </a:p>
        </p:txBody>
      </p:sp>
      <p:sp>
        <p:nvSpPr>
          <p:cNvPr id="4" name="Content Placeholder 2"/>
          <p:cNvSpPr txBox="1"/>
          <p:nvPr/>
        </p:nvSpPr>
        <p:spPr bwMode="auto">
          <a:xfrm>
            <a:off x="440531" y="3271836"/>
            <a:ext cx="8087781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 dirty="0"/>
              <a:t>Validation of national genomic breeding values that evaluates:</a:t>
            </a:r>
            <a:endParaRPr dirty="0"/>
          </a:p>
          <a:p>
            <a:pPr lvl="1">
              <a:spcBef>
                <a:spcPts val="1800"/>
              </a:spcBef>
              <a:buFont typeface="Wingdings"/>
              <a:buChar char="§"/>
              <a:defRPr/>
            </a:pPr>
            <a:r>
              <a:rPr lang="en-US" sz="2800" dirty="0"/>
              <a:t>Unbiasedness - assessment of consistency of genetic trend captured by GEBV</a:t>
            </a:r>
            <a:endParaRPr dirty="0"/>
          </a:p>
          <a:p>
            <a:pPr lvl="1">
              <a:spcBef>
                <a:spcPts val="1800"/>
              </a:spcBef>
              <a:buFont typeface="Wingdings"/>
              <a:buChar char="§"/>
              <a:defRPr/>
            </a:pPr>
            <a:r>
              <a:rPr lang="en-US" sz="2800" dirty="0"/>
              <a:t>Consistency of variation of GEBVs and EBVs</a:t>
            </a:r>
            <a:endParaRPr dirty="0"/>
          </a:p>
          <a:p>
            <a:pPr lvl="1">
              <a:spcBef>
                <a:spcPts val="1800"/>
              </a:spcBef>
              <a:buFont typeface="Wingdings"/>
              <a:buChar char="§"/>
              <a:defRPr/>
            </a:pPr>
            <a:r>
              <a:rPr lang="en-US" sz="2800" dirty="0"/>
              <a:t>Improvement in accuracy from the use of GEBV instead of EBV</a:t>
            </a:r>
            <a:endParaRPr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/>
              <a:t>GEBV-test</a:t>
            </a:r>
            <a:endParaRPr/>
          </a:p>
        </p:txBody>
      </p:sp>
      <p:sp>
        <p:nvSpPr>
          <p:cNvPr id="9" name="Rectangle: Rounded Corners 8"/>
          <p:cNvSpPr/>
          <p:nvPr/>
        </p:nvSpPr>
        <p:spPr bwMode="auto">
          <a:xfrm>
            <a:off x="13165930" y="304799"/>
            <a:ext cx="3699295" cy="533399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VALIDATION</a:t>
            </a:r>
            <a:endParaRPr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CE3951C-F656-662A-B057-67247E977ABE}"/>
              </a:ext>
            </a:extLst>
          </p:cNvPr>
          <p:cNvSpPr txBox="1"/>
          <p:nvPr/>
        </p:nvSpPr>
        <p:spPr bwMode="auto">
          <a:xfrm>
            <a:off x="9267146" y="4495800"/>
            <a:ext cx="8087781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4000" dirty="0"/>
              <a:t>Prerequisite for using genomically tested  tested bulls in Europe</a:t>
            </a:r>
          </a:p>
        </p:txBody>
      </p:sp>
    </p:spTree>
    <p:extLst>
      <p:ext uri="{BB962C8B-B14F-4D97-AF65-F5344CB8AC3E}">
        <p14:creationId xmlns:p14="http://schemas.microsoft.com/office/powerpoint/2010/main" val="1986764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SERVICE</a:t>
            </a:r>
            <a:endParaRPr/>
          </a:p>
        </p:txBody>
      </p:sp>
      <p:sp>
        <p:nvSpPr>
          <p:cNvPr id="4" name="Content Placeholder 2"/>
          <p:cNvSpPr txBox="1"/>
          <p:nvPr/>
        </p:nvSpPr>
        <p:spPr bwMode="auto">
          <a:xfrm>
            <a:off x="440531" y="3271836"/>
            <a:ext cx="8087781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International evaluation for beef cattle 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Across-country multi-trait animal model based on raw performance data from males and females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Relationship among animals provided via international pedigree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Only for non-ET animals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3 evaluations per year</a:t>
            </a:r>
            <a:endParaRPr/>
          </a:p>
        </p:txBody>
      </p:sp>
      <p:sp>
        <p:nvSpPr>
          <p:cNvPr id="5" name="Text Placeholder 3"/>
          <p:cNvSpPr txBox="1"/>
          <p:nvPr/>
        </p:nvSpPr>
        <p:spPr bwMode="auto">
          <a:xfrm>
            <a:off x="8791052" y="2362199"/>
            <a:ext cx="7664683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BENEFITS</a:t>
            </a:r>
            <a:endParaRPr/>
          </a:p>
        </p:txBody>
      </p:sp>
      <p:sp>
        <p:nvSpPr>
          <p:cNvPr id="6" name="Content Placeholder 4"/>
          <p:cNvSpPr txBox="1"/>
          <p:nvPr/>
        </p:nvSpPr>
        <p:spPr bwMode="auto">
          <a:xfrm>
            <a:off x="8807040" y="3271836"/>
            <a:ext cx="8087781" cy="5562600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International EBVs expressed on a domestic scale, calculated based on performance information</a:t>
            </a:r>
            <a:endParaRPr/>
          </a:p>
          <a:p>
            <a:pPr>
              <a:spcBef>
                <a:spcPts val="1800"/>
              </a:spcBef>
              <a:buFont typeface="Wingdings"/>
              <a:buChar char="§"/>
              <a:defRPr/>
            </a:pPr>
            <a:r>
              <a:rPr lang="en-US" sz="3200"/>
              <a:t>Breeders can access a larger international panel of bulls that better meet their selection objectives</a:t>
            </a:r>
            <a:endParaRPr/>
          </a:p>
        </p:txBody>
      </p:sp>
      <p:sp>
        <p:nvSpPr>
          <p:cNvPr id="8" name="Rectangle: Rounded Corners 7"/>
          <p:cNvSpPr/>
          <p:nvPr/>
        </p:nvSpPr>
        <p:spPr bwMode="auto">
          <a:xfrm>
            <a:off x="13165933" y="152399"/>
            <a:ext cx="3733799" cy="685800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EVALUATIONS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/>
              <a:t>Interbeef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003131" y="152399"/>
            <a:ext cx="1677258" cy="238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48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 txBox="1"/>
          <p:nvPr/>
        </p:nvSpPr>
        <p:spPr bwMode="auto">
          <a:xfrm>
            <a:off x="440531" y="2362199"/>
            <a:ext cx="8087781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BREED GROUPS</a:t>
            </a:r>
            <a:endParaRPr/>
          </a:p>
        </p:txBody>
      </p:sp>
      <p:sp>
        <p:nvSpPr>
          <p:cNvPr id="5" name="Text Placeholder 3"/>
          <p:cNvSpPr txBox="1"/>
          <p:nvPr/>
        </p:nvSpPr>
        <p:spPr bwMode="auto">
          <a:xfrm>
            <a:off x="516731" y="5627651"/>
            <a:ext cx="7664683" cy="909637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AU" sz="3200" b="1"/>
              <a:t>TRAIT GROUPS</a:t>
            </a:r>
            <a:endParaRPr/>
          </a:p>
        </p:txBody>
      </p:sp>
      <p:sp>
        <p:nvSpPr>
          <p:cNvPr id="8" name="Rectangle: Rounded Corners 7"/>
          <p:cNvSpPr/>
          <p:nvPr/>
        </p:nvSpPr>
        <p:spPr bwMode="auto">
          <a:xfrm>
            <a:off x="13165933" y="152399"/>
            <a:ext cx="3733799" cy="685800"/>
          </a:xfrm>
          <a:prstGeom prst="roundRect">
            <a:avLst>
              <a:gd name="adj" fmla="val 16667"/>
            </a:avLst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AU" sz="2800" b="0" i="0" u="none" strike="noStrike" cap="none">
                <a:ln>
                  <a:noFill/>
                </a:ln>
                <a:solidFill>
                  <a:schemeClr val="bg1"/>
                </a:solidFill>
                <a:latin typeface="Arial Black"/>
                <a:ea typeface="ヒラギノ角ゴ ProN W3"/>
                <a:cs typeface="ヒラギノ角ゴ ProN W3"/>
              </a:rPr>
              <a:t>EVALUATIONS</a:t>
            </a:r>
            <a:endParaRPr/>
          </a:p>
        </p:txBody>
      </p:sp>
      <p:graphicFrame>
        <p:nvGraphicFramePr>
          <p:cNvPr id="11" name="Table 11"/>
          <p:cNvGraphicFramePr>
            <a:graphicFrameLocks noGrp="1"/>
          </p:cNvGraphicFramePr>
          <p:nvPr/>
        </p:nvGraphicFramePr>
        <p:xfrm>
          <a:off x="1431131" y="6598920"/>
          <a:ext cx="14986232" cy="231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13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63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363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2732"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Adjusted Weaning Weight (adww)</a:t>
                      </a:r>
                      <a:endParaRPr sz="2800" b="1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en-AU" sz="2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Calving traits</a:t>
                      </a:r>
                      <a:endParaRPr/>
                    </a:p>
                    <a:p>
                      <a:pPr>
                        <a:defRPr/>
                      </a:pPr>
                      <a:r>
                        <a:rPr lang="en-AU" sz="2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(calv)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Carcass traits</a:t>
                      </a:r>
                      <a:endParaRPr/>
                    </a:p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(carc)</a:t>
                      </a:r>
                      <a:endParaRPr lang="en-AU" sz="2800" b="1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732">
                <a:tc>
                  <a:txBody>
                    <a:bodyPr/>
                    <a:lstStyle/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AU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Animal Weaning Weight (aww)</a:t>
                      </a:r>
                      <a:endParaRPr sz="2800" b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Birth Weight (bwt) </a:t>
                      </a:r>
                      <a:endParaRPr/>
                    </a:p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Calving Ease (cae) - direct and maternal effects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Carcass conformation (cco)</a:t>
                      </a:r>
                      <a:endParaRPr/>
                    </a:p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Carcass fat (cfa)</a:t>
                      </a:r>
                      <a:endParaRPr/>
                    </a:p>
                    <a:p>
                      <a:pPr marL="0" marR="0" lvl="0" indent="0" algn="l" defTabSz="121926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Carcass weight (cwe)</a:t>
                      </a:r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/>
              <a:t>Interbeef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003131" y="152399"/>
            <a:ext cx="1677258" cy="23844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368929" y="2817018"/>
            <a:ext cx="10600817" cy="26393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 Portfolio</a:t>
            </a:r>
            <a:endParaRPr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2D44E8B-760C-8845-2812-0C4C589B0AB9}"/>
              </a:ext>
            </a:extLst>
          </p:cNvPr>
          <p:cNvSpPr/>
          <p:nvPr/>
        </p:nvSpPr>
        <p:spPr bwMode="auto">
          <a:xfrm>
            <a:off x="14385131" y="6553200"/>
            <a:ext cx="533400" cy="3048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Content Placeholder 4" descr="A graph of different colored bars&#10;&#10;Description automatically generated with medium confidence">
            <a:extLst>
              <a:ext uri="{FF2B5EF4-FFF2-40B4-BE49-F238E27FC236}">
                <a16:creationId xmlns:a16="http://schemas.microsoft.com/office/drawing/2014/main" id="{A734BE83-C8EE-834E-8C8A-8548F28FE0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404" y="810816"/>
            <a:ext cx="8670132" cy="867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3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583531" y="2743200"/>
            <a:ext cx="13487400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3200" dirty="0"/>
              <a:t>Communication</a:t>
            </a:r>
          </a:p>
          <a:p>
            <a:pPr lvl="1">
              <a:spcBef>
                <a:spcPts val="1800"/>
              </a:spcBef>
              <a:defRPr/>
            </a:pPr>
            <a:r>
              <a:rPr lang="en-US" sz="3200" dirty="0"/>
              <a:t>Sharing of knowledge and experiences</a:t>
            </a:r>
          </a:p>
          <a:p>
            <a:pPr lvl="1">
              <a:spcBef>
                <a:spcPts val="1800"/>
              </a:spcBef>
              <a:defRPr/>
            </a:pPr>
            <a:endParaRPr lang="en-US" sz="3200" dirty="0"/>
          </a:p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3200" dirty="0"/>
              <a:t>Conduct R&amp;D in house and with partners</a:t>
            </a:r>
          </a:p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endParaRPr lang="en-US" sz="3200" dirty="0"/>
          </a:p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3200" dirty="0"/>
              <a:t>Develop and deliver genetic evaluation services, incl. validation </a:t>
            </a:r>
          </a:p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endParaRPr lang="en-US" sz="3200" dirty="0"/>
          </a:p>
          <a:p>
            <a:pPr marL="514350" indent="-51435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3200" dirty="0"/>
              <a:t>Networking</a:t>
            </a:r>
            <a:endParaRPr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‘DNA’ of </a:t>
            </a:r>
            <a:r>
              <a:rPr lang="en-AU" dirty="0" err="1"/>
              <a:t>Interbull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12018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Committees</a:t>
            </a:r>
            <a:endParaRPr dirty="0"/>
          </a:p>
        </p:txBody>
      </p:sp>
      <p:pic>
        <p:nvPicPr>
          <p:cNvPr id="3" name="Grafik 4">
            <a:extLst>
              <a:ext uri="{FF2B5EF4-FFF2-40B4-BE49-F238E27FC236}">
                <a16:creationId xmlns:a16="http://schemas.microsoft.com/office/drawing/2014/main" id="{7BF2514F-197E-F230-8A57-F4448C01F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591" y="-110836"/>
            <a:ext cx="8297334" cy="4149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6">
            <a:extLst>
              <a:ext uri="{FF2B5EF4-FFF2-40B4-BE49-F238E27FC236}">
                <a16:creationId xmlns:a16="http://schemas.microsoft.com/office/drawing/2014/main" id="{618DDD96-79EA-1057-16D4-2373B9FB9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4615"/>
            <a:ext cx="9848427" cy="6068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12">
            <a:extLst>
              <a:ext uri="{FF2B5EF4-FFF2-40B4-BE49-F238E27FC236}">
                <a16:creationId xmlns:a16="http://schemas.microsoft.com/office/drawing/2014/main" id="{0DF0D310-0375-D7E3-234A-6EF995AE6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019" y="3715815"/>
            <a:ext cx="6557641" cy="4820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586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AU" dirty="0"/>
              <a:t>Networking</a:t>
            </a:r>
            <a:endParaRPr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3EBBA1A-000E-12C0-7A84-4C1DE19D1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41F7DEDB-654B-A6F2-CE89-247D4D048C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3167025"/>
              </p:ext>
            </p:extLst>
          </p:nvPr>
        </p:nvGraphicFramePr>
        <p:xfrm>
          <a:off x="897731" y="1600200"/>
          <a:ext cx="6062176" cy="4546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6095238" imgH="4571429" progId="MSPhotoEd.3">
                  <p:embed/>
                </p:oleObj>
              </mc:Choice>
              <mc:Fallback>
                <p:oleObj name="Photo Editor Photo" r:id="rId2" imgW="6095238" imgH="4571429" progId="MSPhotoEd.3">
                  <p:embed/>
                  <p:pic>
                    <p:nvPicPr>
                      <p:cNvPr id="6" name="Object 4">
                        <a:extLst>
                          <a:ext uri="{FF2B5EF4-FFF2-40B4-BE49-F238E27FC236}">
                            <a16:creationId xmlns:a16="http://schemas.microsoft.com/office/drawing/2014/main" id="{539D8326-0E59-AFE3-3609-C3EE4D8C4E2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731" y="1600200"/>
                        <a:ext cx="6062176" cy="45466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Grafik 8">
            <a:extLst>
              <a:ext uri="{FF2B5EF4-FFF2-40B4-BE49-F238E27FC236}">
                <a16:creationId xmlns:a16="http://schemas.microsoft.com/office/drawing/2014/main" id="{549571F1-A929-6F76-14CE-070C14541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131" y="3465368"/>
            <a:ext cx="13004800" cy="5969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16">
            <a:extLst>
              <a:ext uri="{FF2B5EF4-FFF2-40B4-BE49-F238E27FC236}">
                <a16:creationId xmlns:a16="http://schemas.microsoft.com/office/drawing/2014/main" id="{2B800AAC-1F50-24D7-1B1E-2E1270BC0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442" y="1713891"/>
            <a:ext cx="7425830" cy="4953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10">
            <a:extLst>
              <a:ext uri="{FF2B5EF4-FFF2-40B4-BE49-F238E27FC236}">
                <a16:creationId xmlns:a16="http://schemas.microsoft.com/office/drawing/2014/main" id="{523B2055-DFF4-ED6F-2BCB-A526E4110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156" y="3465369"/>
            <a:ext cx="9960800" cy="596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C0FC94F5-07FE-46E6-56D7-D68B32E49A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2531" y="3189239"/>
            <a:ext cx="8085159" cy="59151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583531" y="1981200"/>
            <a:ext cx="14833830" cy="7162800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800"/>
              </a:spcBef>
              <a:defRPr/>
            </a:pPr>
            <a:r>
              <a:rPr lang="en-US" sz="3200" dirty="0"/>
              <a:t>Networking more needed than ever</a:t>
            </a:r>
          </a:p>
          <a:p>
            <a:pPr lvl="1">
              <a:spcBef>
                <a:spcPts val="1800"/>
              </a:spcBef>
              <a:defRPr/>
            </a:pPr>
            <a:r>
              <a:rPr lang="en-US" sz="3200" dirty="0" err="1"/>
              <a:t>Interbull</a:t>
            </a:r>
            <a:r>
              <a:rPr lang="en-US" sz="3200" dirty="0"/>
              <a:t> is the perfect place where science and application / implementation meets</a:t>
            </a:r>
          </a:p>
          <a:p>
            <a:pPr>
              <a:spcBef>
                <a:spcPts val="1800"/>
              </a:spcBef>
              <a:defRPr/>
            </a:pPr>
            <a:r>
              <a:rPr lang="en-US" sz="3200" dirty="0"/>
              <a:t>Quality control / validation</a:t>
            </a:r>
          </a:p>
          <a:p>
            <a:pPr>
              <a:spcBef>
                <a:spcPts val="1800"/>
              </a:spcBef>
              <a:defRPr/>
            </a:pPr>
            <a:r>
              <a:rPr lang="en-US" sz="3200" dirty="0"/>
              <a:t>More phenotypes (also sensor data) are needed to utilize more genomic data </a:t>
            </a:r>
          </a:p>
          <a:p>
            <a:pPr lvl="1">
              <a:spcBef>
                <a:spcPts val="600"/>
              </a:spcBef>
              <a:defRPr/>
            </a:pPr>
            <a:r>
              <a:rPr lang="en-US" sz="3200" dirty="0"/>
              <a:t>Long tradition of </a:t>
            </a:r>
            <a:r>
              <a:rPr lang="en-US" sz="3200" dirty="0" err="1"/>
              <a:t>Interbull</a:t>
            </a:r>
            <a:endParaRPr lang="en-US" sz="3200" dirty="0"/>
          </a:p>
          <a:p>
            <a:pPr lvl="1">
              <a:spcBef>
                <a:spcPts val="600"/>
              </a:spcBef>
              <a:defRPr/>
            </a:pPr>
            <a:r>
              <a:rPr lang="en-US" sz="3200" dirty="0"/>
              <a:t>Good access to standardized recording practices via ICAR</a:t>
            </a:r>
          </a:p>
          <a:p>
            <a:pPr lvl="1">
              <a:spcBef>
                <a:spcPts val="600"/>
              </a:spcBef>
              <a:defRPr/>
            </a:pPr>
            <a:r>
              <a:rPr lang="en-US" sz="3200" dirty="0"/>
              <a:t>Focus on demands from the public</a:t>
            </a:r>
          </a:p>
          <a:p>
            <a:pPr lvl="2">
              <a:spcBef>
                <a:spcPts val="600"/>
              </a:spcBef>
              <a:defRPr/>
            </a:pPr>
            <a:r>
              <a:rPr lang="en-US" sz="3200" dirty="0"/>
              <a:t>Climate</a:t>
            </a:r>
          </a:p>
          <a:p>
            <a:pPr lvl="2">
              <a:spcBef>
                <a:spcPts val="600"/>
              </a:spcBef>
              <a:defRPr/>
            </a:pPr>
            <a:r>
              <a:rPr lang="en-US" sz="3200" dirty="0"/>
              <a:t>Animal health</a:t>
            </a:r>
          </a:p>
          <a:p>
            <a:pPr lvl="2">
              <a:spcBef>
                <a:spcPts val="600"/>
              </a:spcBef>
              <a:defRPr/>
            </a:pPr>
            <a:r>
              <a:rPr lang="en-US" sz="3200" dirty="0"/>
              <a:t>…</a:t>
            </a:r>
          </a:p>
          <a:p>
            <a:pPr>
              <a:spcBef>
                <a:spcPts val="600"/>
              </a:spcBef>
              <a:defRPr/>
            </a:pPr>
            <a:r>
              <a:rPr lang="en-US" sz="4400" dirty="0"/>
              <a:t>Challenge is to (re)act fast enough with industry changes</a:t>
            </a:r>
            <a:endParaRPr sz="44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dirty="0"/>
              <a:t>Role </a:t>
            </a:r>
            <a:r>
              <a:rPr lang="en-AU" dirty="0" err="1"/>
              <a:t>Interbull</a:t>
            </a:r>
            <a:r>
              <a:rPr lang="en-AU" dirty="0"/>
              <a:t> in the future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22208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/>
          <p:nvPr/>
        </p:nvSpPr>
        <p:spPr bwMode="auto">
          <a:xfrm>
            <a:off x="1615353" y="2209800"/>
            <a:ext cx="16122578" cy="5719764"/>
          </a:xfrm>
          <a:prstGeom prst="rect">
            <a:avLst/>
          </a:prstGeom>
        </p:spPr>
        <p:txBody>
          <a:bodyPr/>
          <a:lstStyle>
            <a:lvl1pPr marL="40642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846709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354734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862760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370785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98041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90046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19967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09307" indent="-406420" algn="l">
              <a:spcBef>
                <a:spcPts val="5067"/>
              </a:spcBef>
              <a:spcAft>
                <a:spcPts val="0"/>
              </a:spcAft>
              <a:buClr>
                <a:srgbClr val="414141"/>
              </a:buClr>
              <a:buSzPct val="81000"/>
              <a:buFont typeface="Gill Sans Light"/>
              <a:buChar char="•"/>
              <a:defRPr sz="505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</a:pP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Wise, visionary people founding </a:t>
            </a:r>
            <a:r>
              <a:rPr lang="en-GB" altLang="de-DE" sz="3600" dirty="0" err="1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Interbull</a:t>
            </a:r>
            <a:b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Gravert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(IDF), Cunningham (EAAP), Roos (ICAR)</a:t>
            </a:r>
            <a:endParaRPr lang="en-GB" altLang="de-DE" sz="3600" dirty="0">
              <a:solidFill>
                <a:srgbClr val="A50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</a:pP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Wise leadership by Chairs and SC-members</a:t>
            </a:r>
            <a:b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2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Gravert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Künzi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Wickham,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Mocquot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Reents, Shaffer + SC</a:t>
            </a:r>
            <a:endParaRPr lang="en-GB" altLang="de-DE" sz="3600" dirty="0">
              <a:solidFill>
                <a:srgbClr val="A50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</a:pP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SLU and Swedish Organisations</a:t>
            </a:r>
            <a:b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2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- Initial 5-year financing – taking the investment + R&amp;D</a:t>
            </a:r>
            <a:endParaRPr lang="en-GB" altLang="de-DE" sz="3600" dirty="0">
              <a:solidFill>
                <a:srgbClr val="A50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</a:pP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International key scientists and organizations for R&amp;D and collaboration</a:t>
            </a:r>
            <a:b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- (SAC), ITC, genetic evaluation staff at national centres, </a:t>
            </a:r>
            <a:b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contributors at seminars and workshops</a:t>
            </a:r>
          </a:p>
          <a:p>
            <a:pPr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</a:pPr>
            <a: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Dedicated Centre Directors + Centre staff</a:t>
            </a:r>
            <a:br>
              <a:rPr lang="en-GB" altLang="de-DE" sz="3600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- Banos,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Emanuelson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Fikse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Dürr</a:t>
            </a:r>
            <a: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Rozen</a:t>
            </a:r>
            <a:br>
              <a:rPr lang="en-GB" altLang="de-DE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de-DE" sz="3600" dirty="0">
              <a:solidFill>
                <a:srgbClr val="A500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 bwMode="auto">
          <a:xfrm>
            <a:off x="2345531" y="838200"/>
            <a:ext cx="13843231" cy="762000"/>
          </a:xfrm>
        </p:spPr>
        <p:txBody>
          <a:bodyPr/>
          <a:lstStyle/>
          <a:p>
            <a:pPr>
              <a:defRPr/>
            </a:pPr>
            <a:r>
              <a:rPr lang="en-AU" sz="5400" dirty="0"/>
              <a:t>Acknowledgement for sharing joint vision</a:t>
            </a:r>
            <a:endParaRPr sz="54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13B128D-F8EE-5C0D-C94F-BDAA8BCFB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079" y="838200"/>
            <a:ext cx="11649075" cy="62865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6B105F2E-7047-E83F-5831-17B1ACA676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9731" y="4332578"/>
            <a:ext cx="7181091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6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el och punkter">
  <a:themeElements>
    <a:clrScheme name="">
      <a:dk1>
        <a:srgbClr val="414141"/>
      </a:dk1>
      <a:lt1>
        <a:srgbClr val="FFFFFF"/>
      </a:lt1>
      <a:dk2>
        <a:srgbClr val="000000"/>
      </a:dk2>
      <a:lt2>
        <a:srgbClr val="808080"/>
      </a:lt2>
      <a:accent1>
        <a:srgbClr val="6C7472"/>
      </a:accent1>
      <a:accent2>
        <a:srgbClr val="333399"/>
      </a:accent2>
      <a:accent3>
        <a:srgbClr val="FFFFFF"/>
      </a:accent3>
      <a:accent4>
        <a:srgbClr val="363636"/>
      </a:accent4>
      <a:accent5>
        <a:srgbClr val="BABCBC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och punkter">
      <a:majorFont>
        <a:latin typeface="Gill Sans Light"/>
        <a:ea typeface="ヒラギノ角ゴ ProN W3"/>
        <a:cs typeface="ヒラギノ角ゴ ProN W3"/>
      </a:majorFont>
      <a:minorFont>
        <a:latin typeface="Gill Sans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414141"/>
            </a:solidFill>
            <a:effectLst/>
            <a:latin typeface="Gill Sans Light" charset="0"/>
            <a:ea typeface="ヒラギノ角ゴ ProN W3" charset="0"/>
            <a:cs typeface="ヒラギノ角ゴ ProN W3" charset="0"/>
            <a:sym typeface="Gill Sans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414141"/>
            </a:solidFill>
            <a:effectLst/>
            <a:latin typeface="Gill Sans Light" charset="0"/>
            <a:ea typeface="ヒラギノ角ゴ ProN W3" charset="0"/>
            <a:cs typeface="ヒラギノ角ゴ ProN W3" charset="0"/>
            <a:sym typeface="Gill Sans Light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3200" dirty="0" smtClean="0">
            <a:latin typeface="Calibri" panose="020F0502020204030204" pitchFamily="34" charset="0"/>
            <a:cs typeface="Calibri" panose="020F0502020204030204" pitchFamily="34" charset="0"/>
          </a:defRPr>
        </a:defPPr>
      </a:lstStyle>
    </a:txDef>
  </a:objectDefaults>
  <a:extraClrSchemeLst>
    <a:extraClrScheme>
      <a:clrScheme name="Titel och punk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itel och punkter">
  <a:themeElements>
    <a:clrScheme name="">
      <a:dk1>
        <a:srgbClr val="414141"/>
      </a:dk1>
      <a:lt1>
        <a:srgbClr val="FFFFFF"/>
      </a:lt1>
      <a:dk2>
        <a:srgbClr val="000000"/>
      </a:dk2>
      <a:lt2>
        <a:srgbClr val="808080"/>
      </a:lt2>
      <a:accent1>
        <a:srgbClr val="6C7472"/>
      </a:accent1>
      <a:accent2>
        <a:srgbClr val="333399"/>
      </a:accent2>
      <a:accent3>
        <a:srgbClr val="FFFFFF"/>
      </a:accent3>
      <a:accent4>
        <a:srgbClr val="363636"/>
      </a:accent4>
      <a:accent5>
        <a:srgbClr val="BABCBC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el och punkter">
      <a:majorFont>
        <a:latin typeface="Gill Sans Light"/>
        <a:ea typeface="ヒラギノ角ゴ ProN W3"/>
        <a:cs typeface="ヒラギノ角ゴ ProN W3"/>
      </a:majorFont>
      <a:minorFont>
        <a:latin typeface="Gill Sans Ligh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</a:spPr>
      <a:bodyPr/>
      <a:lstStyle/>
    </a:lnDef>
    <a:txDef>
      <a:spPr bwMode="auto">
        <a:prstGeom prst="rect">
          <a:avLst/>
        </a:prstGeom>
        <a:noFill/>
      </a:spPr>
      <a:bodyPr/>
      <a:lstStyle/>
    </a:txDef>
  </a:objectDefaults>
  <a:extraClrSchemeLst>
    <a:extraClrScheme>
      <a:clrScheme name="Titel och punk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Pages>0</Pages>
  <Words>1858</Words>
  <Characters>0</Characters>
  <Application>Microsoft Office PowerPoint</Application>
  <PresentationFormat>Benutzerdefiniert</PresentationFormat>
  <Lines>0</Lines>
  <Paragraphs>287</Paragraphs>
  <Slides>25</Slides>
  <Notes>10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2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25</vt:i4>
      </vt:variant>
    </vt:vector>
  </HeadingPairs>
  <TitlesOfParts>
    <vt:vector size="38" baseType="lpstr">
      <vt:lpstr>Aharoni</vt:lpstr>
      <vt:lpstr>Arial</vt:lpstr>
      <vt:lpstr>Arial Black</vt:lpstr>
      <vt:lpstr>Calibri</vt:lpstr>
      <vt:lpstr>Comic Sans MS</vt:lpstr>
      <vt:lpstr>Gill Sans Light</vt:lpstr>
      <vt:lpstr>Lucida Sans Unicode</vt:lpstr>
      <vt:lpstr>Trajan Pro</vt:lpstr>
      <vt:lpstr>Wingdings</vt:lpstr>
      <vt:lpstr>Titel och punkter</vt:lpstr>
      <vt:lpstr>1_Titel och punkter</vt:lpstr>
      <vt:lpstr>Photo Editor Photo</vt:lpstr>
      <vt:lpstr>Diagramm</vt:lpstr>
      <vt:lpstr>Interbull Business Meeting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Intergenomics – Management Committee, Verona 01/10</dc:title>
  <dc:creator>João Dürr</dc:creator>
  <cp:lastModifiedBy>Reinhard Reents</cp:lastModifiedBy>
  <cp:revision>957</cp:revision>
  <cp:lastPrinted>2017-09-01T11:49:01Z</cp:lastPrinted>
  <dcterms:modified xsi:type="dcterms:W3CDTF">2023-08-25T09:23:24Z</dcterms:modified>
</cp:coreProperties>
</file>