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4.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72" r:id="rId2"/>
    <p:sldMasterId id="2147483675" r:id="rId3"/>
    <p:sldMasterId id="2147483683" r:id="rId4"/>
    <p:sldMasterId id="2147483692" r:id="rId5"/>
  </p:sldMasterIdLst>
  <p:notesMasterIdLst>
    <p:notesMasterId r:id="rId75"/>
  </p:notesMasterIdLst>
  <p:sldIdLst>
    <p:sldId id="2145707739" r:id="rId6"/>
    <p:sldId id="1428" r:id="rId7"/>
    <p:sldId id="296" r:id="rId8"/>
    <p:sldId id="2145707775" r:id="rId9"/>
    <p:sldId id="258" r:id="rId10"/>
    <p:sldId id="259" r:id="rId11"/>
    <p:sldId id="1417" r:id="rId12"/>
    <p:sldId id="1418" r:id="rId13"/>
    <p:sldId id="1415" r:id="rId14"/>
    <p:sldId id="320" r:id="rId15"/>
    <p:sldId id="324" r:id="rId16"/>
    <p:sldId id="325" r:id="rId17"/>
    <p:sldId id="326" r:id="rId18"/>
    <p:sldId id="327" r:id="rId19"/>
    <p:sldId id="328" r:id="rId20"/>
    <p:sldId id="329" r:id="rId21"/>
    <p:sldId id="330" r:id="rId22"/>
    <p:sldId id="332" r:id="rId23"/>
    <p:sldId id="333" r:id="rId24"/>
    <p:sldId id="334" r:id="rId25"/>
    <p:sldId id="335" r:id="rId26"/>
    <p:sldId id="336" r:id="rId27"/>
    <p:sldId id="337" r:id="rId28"/>
    <p:sldId id="338" r:id="rId29"/>
    <p:sldId id="339" r:id="rId30"/>
    <p:sldId id="2145707759" r:id="rId31"/>
    <p:sldId id="2145707760" r:id="rId32"/>
    <p:sldId id="1405" r:id="rId33"/>
    <p:sldId id="1406" r:id="rId34"/>
    <p:sldId id="1407" r:id="rId35"/>
    <p:sldId id="1408" r:id="rId36"/>
    <p:sldId id="2145707766" r:id="rId37"/>
    <p:sldId id="1409" r:id="rId38"/>
    <p:sldId id="2145707767" r:id="rId39"/>
    <p:sldId id="2145707768" r:id="rId40"/>
    <p:sldId id="2145707769" r:id="rId41"/>
    <p:sldId id="2145707770" r:id="rId42"/>
    <p:sldId id="2145707771" r:id="rId43"/>
    <p:sldId id="1416" r:id="rId44"/>
    <p:sldId id="2145707772" r:id="rId45"/>
    <p:sldId id="2145707761" r:id="rId46"/>
    <p:sldId id="2145707762" r:id="rId47"/>
    <p:sldId id="1410" r:id="rId48"/>
    <p:sldId id="1412" r:id="rId49"/>
    <p:sldId id="1411" r:id="rId50"/>
    <p:sldId id="1413" r:id="rId51"/>
    <p:sldId id="1414" r:id="rId52"/>
    <p:sldId id="2145707763" r:id="rId53"/>
    <p:sldId id="2145707764" r:id="rId54"/>
    <p:sldId id="1870" r:id="rId55"/>
    <p:sldId id="1869" r:id="rId56"/>
    <p:sldId id="1868" r:id="rId57"/>
    <p:sldId id="1542" r:id="rId58"/>
    <p:sldId id="1627" r:id="rId59"/>
    <p:sldId id="2145707773" r:id="rId60"/>
    <p:sldId id="1639" r:id="rId61"/>
    <p:sldId id="1714" r:id="rId62"/>
    <p:sldId id="2145707765" r:id="rId63"/>
    <p:sldId id="298" r:id="rId64"/>
    <p:sldId id="1455" r:id="rId65"/>
    <p:sldId id="2145707774" r:id="rId66"/>
    <p:sldId id="300" r:id="rId67"/>
    <p:sldId id="301" r:id="rId68"/>
    <p:sldId id="302" r:id="rId69"/>
    <p:sldId id="304" r:id="rId70"/>
    <p:sldId id="305" r:id="rId71"/>
    <p:sldId id="303" r:id="rId72"/>
    <p:sldId id="306" r:id="rId73"/>
    <p:sldId id="307" r:id="rId74"/>
  </p:sldIdLst>
  <p:sldSz cx="17340263" cy="9753600"/>
  <p:notesSz cx="17340263" cy="9753600"/>
  <p:defaultTextStyle>
    <a:defPPr>
      <a:defRPr lang="en-US"/>
    </a:defPPr>
    <a:lvl1pPr algn="ctr">
      <a:spcBef>
        <a:spcPts val="0"/>
      </a:spcBef>
      <a:spcAft>
        <a:spcPts val="0"/>
      </a:spcAft>
      <a:defRPr sz="4200">
        <a:solidFill>
          <a:srgbClr val="414141"/>
        </a:solidFill>
        <a:latin typeface="Gill Sans Light"/>
        <a:ea typeface="ヒラギノ角ゴ ProN W3"/>
        <a:cs typeface="+mn-cs"/>
      </a:defRPr>
    </a:lvl1pPr>
    <a:lvl2pPr marL="457200" algn="ctr">
      <a:spcBef>
        <a:spcPts val="0"/>
      </a:spcBef>
      <a:spcAft>
        <a:spcPts val="0"/>
      </a:spcAft>
      <a:defRPr sz="4200">
        <a:solidFill>
          <a:srgbClr val="414141"/>
        </a:solidFill>
        <a:latin typeface="Gill Sans Light"/>
        <a:ea typeface="ヒラギノ角ゴ ProN W3"/>
        <a:cs typeface="+mn-cs"/>
      </a:defRPr>
    </a:lvl2pPr>
    <a:lvl3pPr marL="914400" algn="ctr">
      <a:spcBef>
        <a:spcPts val="0"/>
      </a:spcBef>
      <a:spcAft>
        <a:spcPts val="0"/>
      </a:spcAft>
      <a:defRPr sz="4200">
        <a:solidFill>
          <a:srgbClr val="414141"/>
        </a:solidFill>
        <a:latin typeface="Gill Sans Light"/>
        <a:ea typeface="ヒラギノ角ゴ ProN W3"/>
        <a:cs typeface="+mn-cs"/>
      </a:defRPr>
    </a:lvl3pPr>
    <a:lvl4pPr marL="1371600" algn="ctr">
      <a:spcBef>
        <a:spcPts val="0"/>
      </a:spcBef>
      <a:spcAft>
        <a:spcPts val="0"/>
      </a:spcAft>
      <a:defRPr sz="4200">
        <a:solidFill>
          <a:srgbClr val="414141"/>
        </a:solidFill>
        <a:latin typeface="Gill Sans Light"/>
        <a:ea typeface="ヒラギノ角ゴ ProN W3"/>
        <a:cs typeface="+mn-cs"/>
      </a:defRPr>
    </a:lvl4pPr>
    <a:lvl5pPr marL="1828800" algn="ctr">
      <a:spcBef>
        <a:spcPts val="0"/>
      </a:spcBef>
      <a:spcAft>
        <a:spcPts val="0"/>
      </a:spcAft>
      <a:defRPr sz="4200">
        <a:solidFill>
          <a:srgbClr val="414141"/>
        </a:solidFill>
        <a:latin typeface="Gill Sans Light"/>
        <a:ea typeface="ヒラギノ角ゴ ProN W3"/>
        <a:cs typeface="+mn-cs"/>
      </a:defRPr>
    </a:lvl5pPr>
    <a:lvl6pPr marL="2286000" algn="l" defTabSz="914400">
      <a:defRPr sz="4200">
        <a:solidFill>
          <a:srgbClr val="414141"/>
        </a:solidFill>
        <a:latin typeface="Gill Sans Light"/>
        <a:ea typeface="ヒラギノ角ゴ ProN W3"/>
        <a:cs typeface="+mn-cs"/>
      </a:defRPr>
    </a:lvl6pPr>
    <a:lvl7pPr marL="2743200" algn="l" defTabSz="914400">
      <a:defRPr sz="4200">
        <a:solidFill>
          <a:srgbClr val="414141"/>
        </a:solidFill>
        <a:latin typeface="Gill Sans Light"/>
        <a:ea typeface="ヒラギノ角ゴ ProN W3"/>
        <a:cs typeface="+mn-cs"/>
      </a:defRPr>
    </a:lvl7pPr>
    <a:lvl8pPr marL="3200400" algn="l" defTabSz="914400">
      <a:defRPr sz="4200">
        <a:solidFill>
          <a:srgbClr val="414141"/>
        </a:solidFill>
        <a:latin typeface="Gill Sans Light"/>
        <a:ea typeface="ヒラギノ角ゴ ProN W3"/>
        <a:cs typeface="+mn-cs"/>
      </a:defRPr>
    </a:lvl8pPr>
    <a:lvl9pPr marL="3657600" algn="l" defTabSz="914400">
      <a:defRPr sz="4200">
        <a:solidFill>
          <a:srgbClr val="414141"/>
        </a:solidFill>
        <a:latin typeface="Gill Sans Light"/>
        <a:ea typeface="ヒラギノ角ゴ ProN W3"/>
        <a:cs typeface="+mn-cs"/>
      </a:defRPr>
    </a:lvl9pPr>
  </p:defaultTextStyle>
  <p:extLst>
    <p:ext uri="{EFAFB233-063F-42B5-8137-9DF3F51BA10A}">
      <p15:sldGuideLst xmlns:p15="http://schemas.microsoft.com/office/powerpoint/2012/main">
        <p15:guide id="1" orient="horz">
          <p15:clr>
            <a:srgbClr val="A4A3A4"/>
          </p15:clr>
        </p15:guide>
        <p15:guide id="2" pos="1090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 styleId="{9DCAF9ED-07DC-4A11-8D7F-57B35C25682E}" styleName="Medium Style 1 - Accent 2">
    <a:wholeTbl>
      <a:tcTxStyle>
        <a:fontRef idx="minor">
          <a:srgbClr val="000000"/>
        </a:fontRef>
        <a:schemeClr val="dk1"/>
      </a:tcTxStyle>
      <a:tcStyle>
        <a:tcBdr>
          <a:left>
            <a:ln w="12700">
              <a:solidFill>
                <a:schemeClr val="accent2"/>
              </a:solidFill>
            </a:ln>
          </a:left>
          <a:right>
            <a:ln w="12700">
              <a:solidFill>
                <a:schemeClr val="accent2"/>
              </a:solidFill>
            </a:ln>
          </a:right>
          <a:top>
            <a:ln w="12700">
              <a:solidFill>
                <a:schemeClr val="accent2"/>
              </a:solidFill>
            </a:ln>
          </a:top>
          <a:bottom>
            <a:ln w="12700">
              <a:solidFill>
                <a:schemeClr val="accent2"/>
              </a:solidFill>
            </a:ln>
          </a:bottom>
          <a:insideH>
            <a:ln w="12700">
              <a:solidFill>
                <a:schemeClr val="accent2"/>
              </a:solidFill>
            </a:ln>
          </a:insideH>
          <a:insideV>
            <a:ln w="12700">
              <a:noFill/>
            </a:ln>
          </a:insideV>
        </a:tcBdr>
        <a:fill>
          <a:solidFill>
            <a:schemeClr val="lt1"/>
          </a:solidFill>
        </a:fill>
      </a:tcStyle>
    </a:wholeTbl>
    <a:band1H>
      <a:tcStyle>
        <a:tcBdr/>
        <a:fill>
          <a:solidFill>
            <a:schemeClr val="accent2">
              <a:tint val="20000"/>
            </a:schemeClr>
          </a:solidFill>
        </a:fill>
      </a:tcStyle>
    </a:band1H>
    <a:band2H>
      <a:tcStyle>
        <a:tcBdr/>
      </a:tcStyle>
    </a:band2H>
    <a:band1V>
      <a:tcStyle>
        <a:tcBdr/>
        <a:fill>
          <a:solidFill>
            <a:schemeClr val="accent2">
              <a:tint val="20000"/>
            </a:schemeClr>
          </a:solidFill>
        </a:fill>
      </a:tcStyle>
    </a:band1V>
    <a:band2V>
      <a:tcStyle>
        <a:tcBdr/>
        <a:fill>
          <a:solidFill>
            <a:schemeClr val="accent2">
              <a:tint val="20000"/>
            </a:schemeClr>
          </a:solidFill>
        </a:fill>
      </a:tcStyle>
    </a:band2V>
    <a:lastCol>
      <a:tcStyle>
        <a:tcBdr/>
      </a:tcStyle>
    </a:lastCol>
    <a:firstCol>
      <a:tcStyle>
        <a:tcBdr/>
      </a:tcStyle>
    </a:firstCol>
    <a:lastRow>
      <a:tcStyle>
        <a:tcBdr>
          <a:top>
            <a:ln w="50800">
              <a:solidFill>
                <a:schemeClr val="accent2"/>
              </a:solidFill>
            </a:ln>
          </a:top>
        </a:tcBdr>
        <a:fill>
          <a:solidFill>
            <a:schemeClr val="lt1"/>
          </a:solidFill>
        </a:fill>
      </a:tcStyle>
    </a:lastRow>
    <a:seCell>
      <a:tcStyle>
        <a:tcBdr/>
      </a:tcStyle>
    </a:seCell>
    <a:swCell>
      <a:tcStyle>
        <a:tcBdr/>
      </a:tcStyle>
    </a:swCell>
    <a:firstRow>
      <a:tcTxStyle b="on">
        <a:fontRef idx="minor">
          <a:srgbClr val="000000"/>
        </a:fontRef>
        <a:schemeClr val="lt1"/>
      </a:tcTxStyle>
      <a:tcStyle>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558"/>
  </p:normalViewPr>
  <p:slideViewPr>
    <p:cSldViewPr showGuides="1">
      <p:cViewPr varScale="1">
        <p:scale>
          <a:sx n="85" d="100"/>
          <a:sy n="85" d="100"/>
        </p:scale>
        <p:origin x="760" y="176"/>
      </p:cViewPr>
      <p:guideLst>
        <p:guide orient="horz"/>
        <p:guide pos="10902"/>
      </p:guideLst>
    </p:cSldViewPr>
  </p:slideViewPr>
  <p:notesTextViewPr>
    <p:cViewPr>
      <p:scale>
        <a:sx n="1" d="1"/>
        <a:sy n="1" d="1"/>
      </p:scale>
      <p:origin x="0" y="0"/>
    </p:cViewPr>
  </p:notesTextViewPr>
  <p:sorterViewPr>
    <p:cViewPr>
      <p:scale>
        <a:sx n="1" d="1"/>
        <a:sy n="1" d="1"/>
      </p:scale>
      <p:origin x="0" y="-7272"/>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s>
</file>

<file path=ppt/charts/_rels/chart1.xml.rels><?xml version="1.0" encoding="UTF-8" standalone="yes"?>
<Relationships xmlns="http://schemas.openxmlformats.org/package/2006/relationships"><Relationship Id="rId3" Type="http://schemas.openxmlformats.org/officeDocument/2006/relationships/oleObject" Target="Book7"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Sheet1!$B$28</c:f>
              <c:strCache>
                <c:ptCount val="1"/>
                <c:pt idx="0">
                  <c:v>tests</c:v>
                </c:pt>
              </c:strCache>
            </c:strRef>
          </c:tx>
          <c:spPr>
            <a:solidFill>
              <a:schemeClr val="accent1"/>
            </a:solidFill>
            <a:ln>
              <a:noFill/>
            </a:ln>
            <a:effectLst/>
          </c:spPr>
          <c:invertIfNegative val="0"/>
          <c:cat>
            <c:numRef>
              <c:f>Sheet1!$C$27:$H$27</c:f>
              <c:numCache>
                <c:formatCode>General</c:formatCode>
                <c:ptCount val="6"/>
                <c:pt idx="0">
                  <c:v>2018</c:v>
                </c:pt>
                <c:pt idx="1">
                  <c:v>2019</c:v>
                </c:pt>
                <c:pt idx="2">
                  <c:v>2020</c:v>
                </c:pt>
                <c:pt idx="3">
                  <c:v>2021</c:v>
                </c:pt>
                <c:pt idx="4">
                  <c:v>2022</c:v>
                </c:pt>
                <c:pt idx="5">
                  <c:v>2023</c:v>
                </c:pt>
              </c:numCache>
            </c:numRef>
          </c:cat>
          <c:val>
            <c:numRef>
              <c:f>Sheet1!$C$28:$H$28</c:f>
              <c:numCache>
                <c:formatCode>General</c:formatCode>
                <c:ptCount val="6"/>
                <c:pt idx="0">
                  <c:v>99</c:v>
                </c:pt>
                <c:pt idx="1">
                  <c:v>233</c:v>
                </c:pt>
                <c:pt idx="2">
                  <c:v>252</c:v>
                </c:pt>
                <c:pt idx="3">
                  <c:v>345</c:v>
                </c:pt>
                <c:pt idx="4">
                  <c:v>443</c:v>
                </c:pt>
                <c:pt idx="5">
                  <c:v>622</c:v>
                </c:pt>
              </c:numCache>
            </c:numRef>
          </c:val>
          <c:extLst>
            <c:ext xmlns:c16="http://schemas.microsoft.com/office/drawing/2014/chart" uri="{C3380CC4-5D6E-409C-BE32-E72D297353CC}">
              <c16:uniqueId val="{00000000-AA77-B544-97B5-1F4BCD334CB9}"/>
            </c:ext>
          </c:extLst>
        </c:ser>
        <c:dLbls>
          <c:showLegendKey val="0"/>
          <c:showVal val="0"/>
          <c:showCatName val="0"/>
          <c:showSerName val="0"/>
          <c:showPercent val="0"/>
          <c:showBubbleSize val="0"/>
        </c:dLbls>
        <c:gapWidth val="219"/>
        <c:overlap val="-27"/>
        <c:axId val="1726536287"/>
        <c:axId val="419844863"/>
      </c:barChart>
      <c:catAx>
        <c:axId val="17265362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SE"/>
          </a:p>
        </c:txPr>
        <c:crossAx val="419844863"/>
        <c:crosses val="autoZero"/>
        <c:auto val="1"/>
        <c:lblAlgn val="ctr"/>
        <c:lblOffset val="100"/>
        <c:noMultiLvlLbl val="0"/>
      </c:catAx>
      <c:valAx>
        <c:axId val="41984486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2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SE"/>
          </a:p>
        </c:txPr>
        <c:crossAx val="17265362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S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65CAAC-694C-F94C-9010-A6905764F261}" type="doc">
      <dgm:prSet loTypeId="urn:microsoft.com/office/officeart/2005/8/layout/cycle2" loCatId="" qsTypeId="urn:microsoft.com/office/officeart/2005/8/quickstyle/simple4" qsCatId="simple" csTypeId="urn:microsoft.com/office/officeart/2005/8/colors/accent1_2" csCatId="accent1" phldr="1"/>
      <dgm:spPr/>
      <dgm:t>
        <a:bodyPr/>
        <a:lstStyle/>
        <a:p>
          <a:endParaRPr lang="en-US"/>
        </a:p>
      </dgm:t>
    </dgm:pt>
    <dgm:pt modelId="{E36C5192-1DB5-8F4E-8447-C9982B7D9F9F}">
      <dgm:prSet phldrT="[Text]"/>
      <dgm:spPr/>
      <dgm:t>
        <a:bodyPr/>
        <a:lstStyle/>
        <a:p>
          <a:r>
            <a:rPr lang="en-US" dirty="0"/>
            <a:t>GBR</a:t>
          </a:r>
        </a:p>
      </dgm:t>
    </dgm:pt>
    <dgm:pt modelId="{EECBD6F8-8402-0D49-8786-DDF591B802CE}" type="parTrans" cxnId="{ED63C1F8-F2FD-4C4C-BD7D-23B37CD6D7DC}">
      <dgm:prSet/>
      <dgm:spPr/>
      <dgm:t>
        <a:bodyPr/>
        <a:lstStyle/>
        <a:p>
          <a:endParaRPr lang="en-US"/>
        </a:p>
      </dgm:t>
    </dgm:pt>
    <dgm:pt modelId="{911AE2E7-8C4A-D14A-8C76-576BDD50D66D}" type="sibTrans" cxnId="{ED63C1F8-F2FD-4C4C-BD7D-23B37CD6D7DC}">
      <dgm:prSet/>
      <dgm:spPr/>
      <dgm:t>
        <a:bodyPr/>
        <a:lstStyle/>
        <a:p>
          <a:endParaRPr lang="en-US"/>
        </a:p>
      </dgm:t>
    </dgm:pt>
    <dgm:pt modelId="{ACD39920-123E-F344-8264-253A7C407FBD}">
      <dgm:prSet phldrT="[Text]"/>
      <dgm:spPr/>
      <dgm:t>
        <a:bodyPr/>
        <a:lstStyle/>
        <a:p>
          <a:r>
            <a:rPr lang="en-US" dirty="0"/>
            <a:t>USA</a:t>
          </a:r>
        </a:p>
      </dgm:t>
    </dgm:pt>
    <dgm:pt modelId="{3FA8079E-C4A5-0845-8544-751E932592B7}" type="parTrans" cxnId="{A7EB4673-30A7-2942-8097-BE1EC2D0C380}">
      <dgm:prSet/>
      <dgm:spPr/>
      <dgm:t>
        <a:bodyPr/>
        <a:lstStyle/>
        <a:p>
          <a:endParaRPr lang="en-US"/>
        </a:p>
      </dgm:t>
    </dgm:pt>
    <dgm:pt modelId="{5C8D903D-2728-B34C-9D17-C400C9144B16}" type="sibTrans" cxnId="{A7EB4673-30A7-2942-8097-BE1EC2D0C380}">
      <dgm:prSet/>
      <dgm:spPr/>
      <dgm:t>
        <a:bodyPr/>
        <a:lstStyle/>
        <a:p>
          <a:endParaRPr lang="en-US"/>
        </a:p>
      </dgm:t>
    </dgm:pt>
    <dgm:pt modelId="{1FC3F6FB-995B-1C48-A835-69ED9A090845}">
      <dgm:prSet phldrT="[Text]"/>
      <dgm:spPr/>
      <dgm:t>
        <a:bodyPr/>
        <a:lstStyle/>
        <a:p>
          <a:r>
            <a:rPr lang="en-US" dirty="0"/>
            <a:t>NED</a:t>
          </a:r>
        </a:p>
      </dgm:t>
    </dgm:pt>
    <dgm:pt modelId="{89F30341-0845-354B-BE17-3C656923CD04}" type="parTrans" cxnId="{F0C7F9C9-14C9-4242-8B9A-1309813FD763}">
      <dgm:prSet/>
      <dgm:spPr/>
      <dgm:t>
        <a:bodyPr/>
        <a:lstStyle/>
        <a:p>
          <a:endParaRPr lang="en-US"/>
        </a:p>
      </dgm:t>
    </dgm:pt>
    <dgm:pt modelId="{623DBC2A-91FA-5D4B-975A-0BB940984B5A}" type="sibTrans" cxnId="{F0C7F9C9-14C9-4242-8B9A-1309813FD763}">
      <dgm:prSet/>
      <dgm:spPr/>
      <dgm:t>
        <a:bodyPr/>
        <a:lstStyle/>
        <a:p>
          <a:endParaRPr lang="en-US"/>
        </a:p>
      </dgm:t>
    </dgm:pt>
    <dgm:pt modelId="{AE002FC0-5729-EE4D-AEC3-34A715E1A0B7}">
      <dgm:prSet phldrT="[Text]"/>
      <dgm:spPr/>
      <dgm:t>
        <a:bodyPr/>
        <a:lstStyle/>
        <a:p>
          <a:r>
            <a:rPr lang="en-US" dirty="0" err="1"/>
            <a:t>Etc</a:t>
          </a:r>
          <a:endParaRPr lang="en-US" dirty="0"/>
        </a:p>
      </dgm:t>
    </dgm:pt>
    <dgm:pt modelId="{C27E49EA-3F57-8747-86C2-125D990CE951}" type="parTrans" cxnId="{88F848CD-31A8-D945-B99C-875185552950}">
      <dgm:prSet/>
      <dgm:spPr/>
      <dgm:t>
        <a:bodyPr/>
        <a:lstStyle/>
        <a:p>
          <a:endParaRPr lang="en-US"/>
        </a:p>
      </dgm:t>
    </dgm:pt>
    <dgm:pt modelId="{58849131-2B85-CD46-A61D-491E529312E5}" type="sibTrans" cxnId="{88F848CD-31A8-D945-B99C-875185552950}">
      <dgm:prSet/>
      <dgm:spPr/>
      <dgm:t>
        <a:bodyPr/>
        <a:lstStyle/>
        <a:p>
          <a:endParaRPr lang="en-US"/>
        </a:p>
      </dgm:t>
    </dgm:pt>
    <dgm:pt modelId="{8A8631B1-84DB-8748-8E97-5F3129D61995}">
      <dgm:prSet phldrT="[Text]"/>
      <dgm:spPr/>
      <dgm:t>
        <a:bodyPr/>
        <a:lstStyle/>
        <a:p>
          <a:r>
            <a:rPr lang="en-US" dirty="0"/>
            <a:t>HUN</a:t>
          </a:r>
        </a:p>
      </dgm:t>
    </dgm:pt>
    <dgm:pt modelId="{100B310D-1094-3D45-9E86-B8964D8F7717}" type="parTrans" cxnId="{214421D7-73E9-C14A-8559-4E33047A19C3}">
      <dgm:prSet/>
      <dgm:spPr/>
      <dgm:t>
        <a:bodyPr/>
        <a:lstStyle/>
        <a:p>
          <a:endParaRPr lang="en-US"/>
        </a:p>
      </dgm:t>
    </dgm:pt>
    <dgm:pt modelId="{AF603B7E-64A7-C248-A1D0-3F40B0C963EA}" type="sibTrans" cxnId="{214421D7-73E9-C14A-8559-4E33047A19C3}">
      <dgm:prSet/>
      <dgm:spPr/>
      <dgm:t>
        <a:bodyPr/>
        <a:lstStyle/>
        <a:p>
          <a:endParaRPr lang="en-US"/>
        </a:p>
      </dgm:t>
    </dgm:pt>
    <dgm:pt modelId="{71EC03B9-FA4A-CA46-9AE1-6468680E1CA3}">
      <dgm:prSet phldrT="[Text]"/>
      <dgm:spPr/>
      <dgm:t>
        <a:bodyPr/>
        <a:lstStyle/>
        <a:p>
          <a:r>
            <a:rPr lang="en-US" dirty="0"/>
            <a:t>AUS</a:t>
          </a:r>
        </a:p>
      </dgm:t>
    </dgm:pt>
    <dgm:pt modelId="{AC14F5BA-321F-1249-9754-EEB5D340E76C}" type="parTrans" cxnId="{C8447D6E-302E-6346-B2C8-868348E433E8}">
      <dgm:prSet/>
      <dgm:spPr/>
      <dgm:t>
        <a:bodyPr/>
        <a:lstStyle/>
        <a:p>
          <a:endParaRPr lang="en-US"/>
        </a:p>
      </dgm:t>
    </dgm:pt>
    <dgm:pt modelId="{89602F2F-DE7C-E047-884B-9DD9DF13CE7C}" type="sibTrans" cxnId="{C8447D6E-302E-6346-B2C8-868348E433E8}">
      <dgm:prSet/>
      <dgm:spPr/>
      <dgm:t>
        <a:bodyPr/>
        <a:lstStyle/>
        <a:p>
          <a:endParaRPr lang="en-US"/>
        </a:p>
      </dgm:t>
    </dgm:pt>
    <dgm:pt modelId="{121FFC05-6E20-7748-B819-1BA4FB55AC81}" type="pres">
      <dgm:prSet presAssocID="{5C65CAAC-694C-F94C-9010-A6905764F261}" presName="cycle" presStyleCnt="0">
        <dgm:presLayoutVars>
          <dgm:dir/>
          <dgm:resizeHandles val="exact"/>
        </dgm:presLayoutVars>
      </dgm:prSet>
      <dgm:spPr/>
    </dgm:pt>
    <dgm:pt modelId="{CA89BBDB-4716-E442-B783-CF55F72D61D7}" type="pres">
      <dgm:prSet presAssocID="{E36C5192-1DB5-8F4E-8447-C9982B7D9F9F}" presName="node" presStyleLbl="node1" presStyleIdx="0" presStyleCnt="6">
        <dgm:presLayoutVars>
          <dgm:bulletEnabled val="1"/>
        </dgm:presLayoutVars>
      </dgm:prSet>
      <dgm:spPr/>
    </dgm:pt>
    <dgm:pt modelId="{6FC32750-C322-7B4F-906A-6217432EF081}" type="pres">
      <dgm:prSet presAssocID="{911AE2E7-8C4A-D14A-8C76-576BDD50D66D}" presName="sibTrans" presStyleLbl="sibTrans2D1" presStyleIdx="0" presStyleCnt="6" custLinFactX="734088" custLinFactY="90936" custLinFactNeighborX="800000" custLinFactNeighborY="100000"/>
      <dgm:spPr/>
    </dgm:pt>
    <dgm:pt modelId="{319FB9EB-ADF2-7348-97B2-BC0EB8227CE8}" type="pres">
      <dgm:prSet presAssocID="{911AE2E7-8C4A-D14A-8C76-576BDD50D66D}" presName="connectorText" presStyleLbl="sibTrans2D1" presStyleIdx="0" presStyleCnt="6"/>
      <dgm:spPr/>
    </dgm:pt>
    <dgm:pt modelId="{09539869-7322-C94F-9050-00D538441EEC}" type="pres">
      <dgm:prSet presAssocID="{ACD39920-123E-F344-8264-253A7C407FBD}" presName="node" presStyleLbl="node1" presStyleIdx="1" presStyleCnt="6">
        <dgm:presLayoutVars>
          <dgm:bulletEnabled val="1"/>
        </dgm:presLayoutVars>
      </dgm:prSet>
      <dgm:spPr/>
    </dgm:pt>
    <dgm:pt modelId="{CB6C74C6-0A4E-6F4D-83D3-014FC0350B30}" type="pres">
      <dgm:prSet presAssocID="{5C8D903D-2728-B34C-9D17-C400C9144B16}" presName="sibTrans" presStyleLbl="sibTrans2D1" presStyleIdx="1" presStyleCnt="6" custLinFactX="455069" custLinFactY="-35421" custLinFactNeighborX="500000" custLinFactNeighborY="-100000"/>
      <dgm:spPr/>
    </dgm:pt>
    <dgm:pt modelId="{C6F7320F-3EA9-0943-AA7A-F6D56A6CDFD8}" type="pres">
      <dgm:prSet presAssocID="{5C8D903D-2728-B34C-9D17-C400C9144B16}" presName="connectorText" presStyleLbl="sibTrans2D1" presStyleIdx="1" presStyleCnt="6"/>
      <dgm:spPr/>
    </dgm:pt>
    <dgm:pt modelId="{87491E24-990E-2147-BE28-8DA79BB3FBF4}" type="pres">
      <dgm:prSet presAssocID="{1FC3F6FB-995B-1C48-A835-69ED9A090845}" presName="node" presStyleLbl="node1" presStyleIdx="2" presStyleCnt="6">
        <dgm:presLayoutVars>
          <dgm:bulletEnabled val="1"/>
        </dgm:presLayoutVars>
      </dgm:prSet>
      <dgm:spPr/>
    </dgm:pt>
    <dgm:pt modelId="{1BE1050B-55C5-FB48-B065-92F75AB6671A}" type="pres">
      <dgm:prSet presAssocID="{623DBC2A-91FA-5D4B-975A-0BB940984B5A}" presName="sibTrans" presStyleLbl="sibTrans2D1" presStyleIdx="2" presStyleCnt="6" custLinFactX="637747" custLinFactY="-151723" custLinFactNeighborX="700000" custLinFactNeighborY="-200000"/>
      <dgm:spPr/>
    </dgm:pt>
    <dgm:pt modelId="{AC3811CF-3D5C-F84D-8E6A-000DCF00F74D}" type="pres">
      <dgm:prSet presAssocID="{623DBC2A-91FA-5D4B-975A-0BB940984B5A}" presName="connectorText" presStyleLbl="sibTrans2D1" presStyleIdx="2" presStyleCnt="6"/>
      <dgm:spPr/>
    </dgm:pt>
    <dgm:pt modelId="{AACC7E30-F856-7340-8ED1-11FDCFEAC128}" type="pres">
      <dgm:prSet presAssocID="{AE002FC0-5729-EE4D-AEC3-34A715E1A0B7}" presName="node" presStyleLbl="node1" presStyleIdx="3" presStyleCnt="6">
        <dgm:presLayoutVars>
          <dgm:bulletEnabled val="1"/>
        </dgm:presLayoutVars>
      </dgm:prSet>
      <dgm:spPr/>
    </dgm:pt>
    <dgm:pt modelId="{592726E6-71E7-764D-98CE-4F07B22C8B12}" type="pres">
      <dgm:prSet presAssocID="{58849131-2B85-CD46-A61D-491E529312E5}" presName="sibTrans" presStyleLbl="sibTrans2D1" presStyleIdx="3" presStyleCnt="6" custLinFactX="800000" custLinFactY="-65237" custLinFactNeighborX="888616" custLinFactNeighborY="-100000"/>
      <dgm:spPr/>
    </dgm:pt>
    <dgm:pt modelId="{D8ABA82A-D0FA-3648-8FAC-C336ABE17994}" type="pres">
      <dgm:prSet presAssocID="{58849131-2B85-CD46-A61D-491E529312E5}" presName="connectorText" presStyleLbl="sibTrans2D1" presStyleIdx="3" presStyleCnt="6"/>
      <dgm:spPr/>
    </dgm:pt>
    <dgm:pt modelId="{A40F5941-B0C7-924C-89A9-239D22B426A0}" type="pres">
      <dgm:prSet presAssocID="{71EC03B9-FA4A-CA46-9AE1-6468680E1CA3}" presName="node" presStyleLbl="node1" presStyleIdx="4" presStyleCnt="6">
        <dgm:presLayoutVars>
          <dgm:bulletEnabled val="1"/>
        </dgm:presLayoutVars>
      </dgm:prSet>
      <dgm:spPr/>
    </dgm:pt>
    <dgm:pt modelId="{36EDBBC1-D334-4248-A133-249AC2B7D3FE}" type="pres">
      <dgm:prSet presAssocID="{89602F2F-DE7C-E047-884B-9DD9DF13CE7C}" presName="sibTrans" presStyleLbl="sibTrans2D1" presStyleIdx="4" presStyleCnt="6" custLinFactX="800000" custLinFactNeighborX="845461"/>
      <dgm:spPr/>
    </dgm:pt>
    <dgm:pt modelId="{9F89BCE9-250A-C249-8709-3713008590E3}" type="pres">
      <dgm:prSet presAssocID="{89602F2F-DE7C-E047-884B-9DD9DF13CE7C}" presName="connectorText" presStyleLbl="sibTrans2D1" presStyleIdx="4" presStyleCnt="6"/>
      <dgm:spPr/>
    </dgm:pt>
    <dgm:pt modelId="{DFD3EA67-6886-A042-8453-E1E7D6944760}" type="pres">
      <dgm:prSet presAssocID="{8A8631B1-84DB-8748-8E97-5F3129D61995}" presName="node" presStyleLbl="node1" presStyleIdx="5" presStyleCnt="6">
        <dgm:presLayoutVars>
          <dgm:bulletEnabled val="1"/>
        </dgm:presLayoutVars>
      </dgm:prSet>
      <dgm:spPr/>
    </dgm:pt>
    <dgm:pt modelId="{E1878FA9-AF08-C644-A009-F54DCED21D6C}" type="pres">
      <dgm:prSet presAssocID="{AF603B7E-64A7-C248-A1D0-3F40B0C963EA}" presName="sibTrans" presStyleLbl="sibTrans2D1" presStyleIdx="5" presStyleCnt="6" custLinFactX="975587" custLinFactY="100000" custLinFactNeighborX="1000000" custLinFactNeighborY="126703"/>
      <dgm:spPr/>
    </dgm:pt>
    <dgm:pt modelId="{255D856C-BD04-4B49-A1EF-D2D83E3CF636}" type="pres">
      <dgm:prSet presAssocID="{AF603B7E-64A7-C248-A1D0-3F40B0C963EA}" presName="connectorText" presStyleLbl="sibTrans2D1" presStyleIdx="5" presStyleCnt="6"/>
      <dgm:spPr/>
    </dgm:pt>
  </dgm:ptLst>
  <dgm:cxnLst>
    <dgm:cxn modelId="{B2913A07-9C01-1E41-8EC4-B9DA227D7D14}" type="presOf" srcId="{5C8D903D-2728-B34C-9D17-C400C9144B16}" destId="{CB6C74C6-0A4E-6F4D-83D3-014FC0350B30}" srcOrd="0" destOrd="0" presId="urn:microsoft.com/office/officeart/2005/8/layout/cycle2"/>
    <dgm:cxn modelId="{7BA93B0A-5E29-4043-9247-A6763B8AE211}" type="presOf" srcId="{911AE2E7-8C4A-D14A-8C76-576BDD50D66D}" destId="{319FB9EB-ADF2-7348-97B2-BC0EB8227CE8}" srcOrd="1" destOrd="0" presId="urn:microsoft.com/office/officeart/2005/8/layout/cycle2"/>
    <dgm:cxn modelId="{FE4C9D39-47C1-C247-8C64-2881E8010ACA}" type="presOf" srcId="{AF603B7E-64A7-C248-A1D0-3F40B0C963EA}" destId="{255D856C-BD04-4B49-A1EF-D2D83E3CF636}" srcOrd="1" destOrd="0" presId="urn:microsoft.com/office/officeart/2005/8/layout/cycle2"/>
    <dgm:cxn modelId="{2690A03C-56E1-064A-BF0D-C633B6E8E0B4}" type="presOf" srcId="{71EC03B9-FA4A-CA46-9AE1-6468680E1CA3}" destId="{A40F5941-B0C7-924C-89A9-239D22B426A0}" srcOrd="0" destOrd="0" presId="urn:microsoft.com/office/officeart/2005/8/layout/cycle2"/>
    <dgm:cxn modelId="{DEDF7740-92B9-CB46-BCCC-4994A44505E1}" type="presOf" srcId="{58849131-2B85-CD46-A61D-491E529312E5}" destId="{D8ABA82A-D0FA-3648-8FAC-C336ABE17994}" srcOrd="1" destOrd="0" presId="urn:microsoft.com/office/officeart/2005/8/layout/cycle2"/>
    <dgm:cxn modelId="{05D73048-D250-7A45-B4D2-8B77BD06BFB8}" type="presOf" srcId="{1FC3F6FB-995B-1C48-A835-69ED9A090845}" destId="{87491E24-990E-2147-BE28-8DA79BB3FBF4}" srcOrd="0" destOrd="0" presId="urn:microsoft.com/office/officeart/2005/8/layout/cycle2"/>
    <dgm:cxn modelId="{E068EC5B-C0F8-3A43-A6F7-71FD0D0C0A89}" type="presOf" srcId="{911AE2E7-8C4A-D14A-8C76-576BDD50D66D}" destId="{6FC32750-C322-7B4F-906A-6217432EF081}" srcOrd="0" destOrd="0" presId="urn:microsoft.com/office/officeart/2005/8/layout/cycle2"/>
    <dgm:cxn modelId="{7DA6235E-77C7-8D44-870C-B22596C5602A}" type="presOf" srcId="{AE002FC0-5729-EE4D-AEC3-34A715E1A0B7}" destId="{AACC7E30-F856-7340-8ED1-11FDCFEAC128}" srcOrd="0" destOrd="0" presId="urn:microsoft.com/office/officeart/2005/8/layout/cycle2"/>
    <dgm:cxn modelId="{32EC2868-6DD1-0C48-8F6B-2D39A8018DAE}" type="presOf" srcId="{AF603B7E-64A7-C248-A1D0-3F40B0C963EA}" destId="{E1878FA9-AF08-C644-A009-F54DCED21D6C}" srcOrd="0" destOrd="0" presId="urn:microsoft.com/office/officeart/2005/8/layout/cycle2"/>
    <dgm:cxn modelId="{C8447D6E-302E-6346-B2C8-868348E433E8}" srcId="{5C65CAAC-694C-F94C-9010-A6905764F261}" destId="{71EC03B9-FA4A-CA46-9AE1-6468680E1CA3}" srcOrd="4" destOrd="0" parTransId="{AC14F5BA-321F-1249-9754-EEB5D340E76C}" sibTransId="{89602F2F-DE7C-E047-884B-9DD9DF13CE7C}"/>
    <dgm:cxn modelId="{A7EB4673-30A7-2942-8097-BE1EC2D0C380}" srcId="{5C65CAAC-694C-F94C-9010-A6905764F261}" destId="{ACD39920-123E-F344-8264-253A7C407FBD}" srcOrd="1" destOrd="0" parTransId="{3FA8079E-C4A5-0845-8544-751E932592B7}" sibTransId="{5C8D903D-2728-B34C-9D17-C400C9144B16}"/>
    <dgm:cxn modelId="{93812E81-FAF9-1842-8A74-F7BCCF7078B9}" type="presOf" srcId="{8A8631B1-84DB-8748-8E97-5F3129D61995}" destId="{DFD3EA67-6886-A042-8453-E1E7D6944760}" srcOrd="0" destOrd="0" presId="urn:microsoft.com/office/officeart/2005/8/layout/cycle2"/>
    <dgm:cxn modelId="{5EAD4682-AFDD-9742-BDC0-4B03466E68E4}" type="presOf" srcId="{58849131-2B85-CD46-A61D-491E529312E5}" destId="{592726E6-71E7-764D-98CE-4F07B22C8B12}" srcOrd="0" destOrd="0" presId="urn:microsoft.com/office/officeart/2005/8/layout/cycle2"/>
    <dgm:cxn modelId="{E96D3184-4FEF-A347-BBC5-28269336BF97}" type="presOf" srcId="{ACD39920-123E-F344-8264-253A7C407FBD}" destId="{09539869-7322-C94F-9050-00D538441EEC}" srcOrd="0" destOrd="0" presId="urn:microsoft.com/office/officeart/2005/8/layout/cycle2"/>
    <dgm:cxn modelId="{7E16B58A-2714-7849-9E26-BFB54CCE078E}" type="presOf" srcId="{5C8D903D-2728-B34C-9D17-C400C9144B16}" destId="{C6F7320F-3EA9-0943-AA7A-F6D56A6CDFD8}" srcOrd="1" destOrd="0" presId="urn:microsoft.com/office/officeart/2005/8/layout/cycle2"/>
    <dgm:cxn modelId="{46914793-B927-0344-A939-0C98369794D2}" type="presOf" srcId="{E36C5192-1DB5-8F4E-8447-C9982B7D9F9F}" destId="{CA89BBDB-4716-E442-B783-CF55F72D61D7}" srcOrd="0" destOrd="0" presId="urn:microsoft.com/office/officeart/2005/8/layout/cycle2"/>
    <dgm:cxn modelId="{475EE097-1C9D-AE42-95CB-F0744F1788AB}" type="presOf" srcId="{89602F2F-DE7C-E047-884B-9DD9DF13CE7C}" destId="{36EDBBC1-D334-4248-A133-249AC2B7D3FE}" srcOrd="0" destOrd="0" presId="urn:microsoft.com/office/officeart/2005/8/layout/cycle2"/>
    <dgm:cxn modelId="{10936D9B-69EB-BE49-9D1D-ADC127BF4B98}" type="presOf" srcId="{89602F2F-DE7C-E047-884B-9DD9DF13CE7C}" destId="{9F89BCE9-250A-C249-8709-3713008590E3}" srcOrd="1" destOrd="0" presId="urn:microsoft.com/office/officeart/2005/8/layout/cycle2"/>
    <dgm:cxn modelId="{EC490EA0-0806-BA4D-998D-AB7883190DF9}" type="presOf" srcId="{623DBC2A-91FA-5D4B-975A-0BB940984B5A}" destId="{AC3811CF-3D5C-F84D-8E6A-000DCF00F74D}" srcOrd="1" destOrd="0" presId="urn:microsoft.com/office/officeart/2005/8/layout/cycle2"/>
    <dgm:cxn modelId="{41584DC3-CBA3-1F40-A142-07E64EC826FE}" type="presOf" srcId="{623DBC2A-91FA-5D4B-975A-0BB940984B5A}" destId="{1BE1050B-55C5-FB48-B065-92F75AB6671A}" srcOrd="0" destOrd="0" presId="urn:microsoft.com/office/officeart/2005/8/layout/cycle2"/>
    <dgm:cxn modelId="{F0C7F9C9-14C9-4242-8B9A-1309813FD763}" srcId="{5C65CAAC-694C-F94C-9010-A6905764F261}" destId="{1FC3F6FB-995B-1C48-A835-69ED9A090845}" srcOrd="2" destOrd="0" parTransId="{89F30341-0845-354B-BE17-3C656923CD04}" sibTransId="{623DBC2A-91FA-5D4B-975A-0BB940984B5A}"/>
    <dgm:cxn modelId="{88F848CD-31A8-D945-B99C-875185552950}" srcId="{5C65CAAC-694C-F94C-9010-A6905764F261}" destId="{AE002FC0-5729-EE4D-AEC3-34A715E1A0B7}" srcOrd="3" destOrd="0" parTransId="{C27E49EA-3F57-8747-86C2-125D990CE951}" sibTransId="{58849131-2B85-CD46-A61D-491E529312E5}"/>
    <dgm:cxn modelId="{214421D7-73E9-C14A-8559-4E33047A19C3}" srcId="{5C65CAAC-694C-F94C-9010-A6905764F261}" destId="{8A8631B1-84DB-8748-8E97-5F3129D61995}" srcOrd="5" destOrd="0" parTransId="{100B310D-1094-3D45-9E86-B8964D8F7717}" sibTransId="{AF603B7E-64A7-C248-A1D0-3F40B0C963EA}"/>
    <dgm:cxn modelId="{0083F9EB-DFB7-9340-827A-C8824571BC3C}" type="presOf" srcId="{5C65CAAC-694C-F94C-9010-A6905764F261}" destId="{121FFC05-6E20-7748-B819-1BA4FB55AC81}" srcOrd="0" destOrd="0" presId="urn:microsoft.com/office/officeart/2005/8/layout/cycle2"/>
    <dgm:cxn modelId="{ED63C1F8-F2FD-4C4C-BD7D-23B37CD6D7DC}" srcId="{5C65CAAC-694C-F94C-9010-A6905764F261}" destId="{E36C5192-1DB5-8F4E-8447-C9982B7D9F9F}" srcOrd="0" destOrd="0" parTransId="{EECBD6F8-8402-0D49-8786-DDF591B802CE}" sibTransId="{911AE2E7-8C4A-D14A-8C76-576BDD50D66D}"/>
    <dgm:cxn modelId="{84794E84-E165-534D-90EA-6BB34B802D61}" type="presParOf" srcId="{121FFC05-6E20-7748-B819-1BA4FB55AC81}" destId="{CA89BBDB-4716-E442-B783-CF55F72D61D7}" srcOrd="0" destOrd="0" presId="urn:microsoft.com/office/officeart/2005/8/layout/cycle2"/>
    <dgm:cxn modelId="{7ADD13D8-32EE-B048-928A-D4229F34D2B0}" type="presParOf" srcId="{121FFC05-6E20-7748-B819-1BA4FB55AC81}" destId="{6FC32750-C322-7B4F-906A-6217432EF081}" srcOrd="1" destOrd="0" presId="urn:microsoft.com/office/officeart/2005/8/layout/cycle2"/>
    <dgm:cxn modelId="{05BE2A66-F1C7-1745-B427-B4A4909F7E40}" type="presParOf" srcId="{6FC32750-C322-7B4F-906A-6217432EF081}" destId="{319FB9EB-ADF2-7348-97B2-BC0EB8227CE8}" srcOrd="0" destOrd="0" presId="urn:microsoft.com/office/officeart/2005/8/layout/cycle2"/>
    <dgm:cxn modelId="{3D323384-3499-F243-A15A-BA7415AE968F}" type="presParOf" srcId="{121FFC05-6E20-7748-B819-1BA4FB55AC81}" destId="{09539869-7322-C94F-9050-00D538441EEC}" srcOrd="2" destOrd="0" presId="urn:microsoft.com/office/officeart/2005/8/layout/cycle2"/>
    <dgm:cxn modelId="{712223A7-CA4C-1147-A114-BA8B712CE9FD}" type="presParOf" srcId="{121FFC05-6E20-7748-B819-1BA4FB55AC81}" destId="{CB6C74C6-0A4E-6F4D-83D3-014FC0350B30}" srcOrd="3" destOrd="0" presId="urn:microsoft.com/office/officeart/2005/8/layout/cycle2"/>
    <dgm:cxn modelId="{4ED77F77-26EC-FF4B-8F10-9BF9C601D8B0}" type="presParOf" srcId="{CB6C74C6-0A4E-6F4D-83D3-014FC0350B30}" destId="{C6F7320F-3EA9-0943-AA7A-F6D56A6CDFD8}" srcOrd="0" destOrd="0" presId="urn:microsoft.com/office/officeart/2005/8/layout/cycle2"/>
    <dgm:cxn modelId="{46F55EA0-0E56-C646-80AB-F9124D6C7996}" type="presParOf" srcId="{121FFC05-6E20-7748-B819-1BA4FB55AC81}" destId="{87491E24-990E-2147-BE28-8DA79BB3FBF4}" srcOrd="4" destOrd="0" presId="urn:microsoft.com/office/officeart/2005/8/layout/cycle2"/>
    <dgm:cxn modelId="{063F2AB4-A2E9-1546-B2F7-D653EE12C652}" type="presParOf" srcId="{121FFC05-6E20-7748-B819-1BA4FB55AC81}" destId="{1BE1050B-55C5-FB48-B065-92F75AB6671A}" srcOrd="5" destOrd="0" presId="urn:microsoft.com/office/officeart/2005/8/layout/cycle2"/>
    <dgm:cxn modelId="{E567EA2A-D00D-5F48-B5E9-E4A028E7B829}" type="presParOf" srcId="{1BE1050B-55C5-FB48-B065-92F75AB6671A}" destId="{AC3811CF-3D5C-F84D-8E6A-000DCF00F74D}" srcOrd="0" destOrd="0" presId="urn:microsoft.com/office/officeart/2005/8/layout/cycle2"/>
    <dgm:cxn modelId="{06000B15-BEB4-8A47-9D88-87FF3AFFBE9D}" type="presParOf" srcId="{121FFC05-6E20-7748-B819-1BA4FB55AC81}" destId="{AACC7E30-F856-7340-8ED1-11FDCFEAC128}" srcOrd="6" destOrd="0" presId="urn:microsoft.com/office/officeart/2005/8/layout/cycle2"/>
    <dgm:cxn modelId="{34BBB8DA-4F2B-884F-9739-9CB5E4B37662}" type="presParOf" srcId="{121FFC05-6E20-7748-B819-1BA4FB55AC81}" destId="{592726E6-71E7-764D-98CE-4F07B22C8B12}" srcOrd="7" destOrd="0" presId="urn:microsoft.com/office/officeart/2005/8/layout/cycle2"/>
    <dgm:cxn modelId="{05DEC274-0DDF-7742-A603-5CF3254712B1}" type="presParOf" srcId="{592726E6-71E7-764D-98CE-4F07B22C8B12}" destId="{D8ABA82A-D0FA-3648-8FAC-C336ABE17994}" srcOrd="0" destOrd="0" presId="urn:microsoft.com/office/officeart/2005/8/layout/cycle2"/>
    <dgm:cxn modelId="{0B56F834-630C-6E43-A2C3-F7CC2BAACC08}" type="presParOf" srcId="{121FFC05-6E20-7748-B819-1BA4FB55AC81}" destId="{A40F5941-B0C7-924C-89A9-239D22B426A0}" srcOrd="8" destOrd="0" presId="urn:microsoft.com/office/officeart/2005/8/layout/cycle2"/>
    <dgm:cxn modelId="{1A27C181-B5F5-A54E-AB34-233D0EF4FA3F}" type="presParOf" srcId="{121FFC05-6E20-7748-B819-1BA4FB55AC81}" destId="{36EDBBC1-D334-4248-A133-249AC2B7D3FE}" srcOrd="9" destOrd="0" presId="urn:microsoft.com/office/officeart/2005/8/layout/cycle2"/>
    <dgm:cxn modelId="{585B10B6-099B-EF44-A799-FE259F6610BE}" type="presParOf" srcId="{36EDBBC1-D334-4248-A133-249AC2B7D3FE}" destId="{9F89BCE9-250A-C249-8709-3713008590E3}" srcOrd="0" destOrd="0" presId="urn:microsoft.com/office/officeart/2005/8/layout/cycle2"/>
    <dgm:cxn modelId="{4D59C498-9D5C-2C40-A016-527D501BC9D3}" type="presParOf" srcId="{121FFC05-6E20-7748-B819-1BA4FB55AC81}" destId="{DFD3EA67-6886-A042-8453-E1E7D6944760}" srcOrd="10" destOrd="0" presId="urn:microsoft.com/office/officeart/2005/8/layout/cycle2"/>
    <dgm:cxn modelId="{BE7ACB51-52DC-D547-920C-41936F9710DD}" type="presParOf" srcId="{121FFC05-6E20-7748-B819-1BA4FB55AC81}" destId="{E1878FA9-AF08-C644-A009-F54DCED21D6C}" srcOrd="11" destOrd="0" presId="urn:microsoft.com/office/officeart/2005/8/layout/cycle2"/>
    <dgm:cxn modelId="{1E14C0E1-B87D-6D41-B569-92EDA0487345}" type="presParOf" srcId="{E1878FA9-AF08-C644-A009-F54DCED21D6C}" destId="{255D856C-BD04-4B49-A1EF-D2D83E3CF636}"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65CAAC-694C-F94C-9010-A6905764F261}" type="doc">
      <dgm:prSet loTypeId="urn:microsoft.com/office/officeart/2005/8/layout/cycle2" loCatId="" qsTypeId="urn:microsoft.com/office/officeart/2005/8/quickstyle/simple4" qsCatId="simple" csTypeId="urn:microsoft.com/office/officeart/2005/8/colors/accent1_2" csCatId="accent1" phldr="1"/>
      <dgm:spPr/>
      <dgm:t>
        <a:bodyPr/>
        <a:lstStyle/>
        <a:p>
          <a:endParaRPr lang="en-US"/>
        </a:p>
      </dgm:t>
    </dgm:pt>
    <dgm:pt modelId="{E36C5192-1DB5-8F4E-8447-C9982B7D9F9F}">
      <dgm:prSet phldrT="[Text]"/>
      <dgm:spPr/>
      <dgm:t>
        <a:bodyPr/>
        <a:lstStyle/>
        <a:p>
          <a:r>
            <a:rPr lang="en-US" dirty="0"/>
            <a:t>GBR</a:t>
          </a:r>
        </a:p>
      </dgm:t>
    </dgm:pt>
    <dgm:pt modelId="{EECBD6F8-8402-0D49-8786-DDF591B802CE}" type="parTrans" cxnId="{ED63C1F8-F2FD-4C4C-BD7D-23B37CD6D7DC}">
      <dgm:prSet/>
      <dgm:spPr/>
      <dgm:t>
        <a:bodyPr/>
        <a:lstStyle/>
        <a:p>
          <a:endParaRPr lang="en-US"/>
        </a:p>
      </dgm:t>
    </dgm:pt>
    <dgm:pt modelId="{911AE2E7-8C4A-D14A-8C76-576BDD50D66D}" type="sibTrans" cxnId="{ED63C1F8-F2FD-4C4C-BD7D-23B37CD6D7DC}">
      <dgm:prSet/>
      <dgm:spPr/>
      <dgm:t>
        <a:bodyPr/>
        <a:lstStyle/>
        <a:p>
          <a:endParaRPr lang="en-US"/>
        </a:p>
      </dgm:t>
    </dgm:pt>
    <dgm:pt modelId="{ACD39920-123E-F344-8264-253A7C407FBD}">
      <dgm:prSet phldrT="[Text]"/>
      <dgm:spPr/>
      <dgm:t>
        <a:bodyPr/>
        <a:lstStyle/>
        <a:p>
          <a:r>
            <a:rPr lang="en-US" dirty="0"/>
            <a:t>USA</a:t>
          </a:r>
        </a:p>
      </dgm:t>
    </dgm:pt>
    <dgm:pt modelId="{3FA8079E-C4A5-0845-8544-751E932592B7}" type="parTrans" cxnId="{A7EB4673-30A7-2942-8097-BE1EC2D0C380}">
      <dgm:prSet/>
      <dgm:spPr/>
      <dgm:t>
        <a:bodyPr/>
        <a:lstStyle/>
        <a:p>
          <a:endParaRPr lang="en-US"/>
        </a:p>
      </dgm:t>
    </dgm:pt>
    <dgm:pt modelId="{5C8D903D-2728-B34C-9D17-C400C9144B16}" type="sibTrans" cxnId="{A7EB4673-30A7-2942-8097-BE1EC2D0C380}">
      <dgm:prSet/>
      <dgm:spPr/>
      <dgm:t>
        <a:bodyPr/>
        <a:lstStyle/>
        <a:p>
          <a:endParaRPr lang="en-US"/>
        </a:p>
      </dgm:t>
    </dgm:pt>
    <dgm:pt modelId="{1FC3F6FB-995B-1C48-A835-69ED9A090845}">
      <dgm:prSet phldrT="[Text]"/>
      <dgm:spPr/>
      <dgm:t>
        <a:bodyPr/>
        <a:lstStyle/>
        <a:p>
          <a:r>
            <a:rPr lang="en-US" dirty="0"/>
            <a:t>NED</a:t>
          </a:r>
        </a:p>
      </dgm:t>
    </dgm:pt>
    <dgm:pt modelId="{89F30341-0845-354B-BE17-3C656923CD04}" type="parTrans" cxnId="{F0C7F9C9-14C9-4242-8B9A-1309813FD763}">
      <dgm:prSet/>
      <dgm:spPr/>
      <dgm:t>
        <a:bodyPr/>
        <a:lstStyle/>
        <a:p>
          <a:endParaRPr lang="en-US"/>
        </a:p>
      </dgm:t>
    </dgm:pt>
    <dgm:pt modelId="{623DBC2A-91FA-5D4B-975A-0BB940984B5A}" type="sibTrans" cxnId="{F0C7F9C9-14C9-4242-8B9A-1309813FD763}">
      <dgm:prSet/>
      <dgm:spPr/>
      <dgm:t>
        <a:bodyPr/>
        <a:lstStyle/>
        <a:p>
          <a:endParaRPr lang="en-US"/>
        </a:p>
      </dgm:t>
    </dgm:pt>
    <dgm:pt modelId="{AE002FC0-5729-EE4D-AEC3-34A715E1A0B7}">
      <dgm:prSet phldrT="[Text]"/>
      <dgm:spPr/>
      <dgm:t>
        <a:bodyPr/>
        <a:lstStyle/>
        <a:p>
          <a:r>
            <a:rPr lang="en-US" dirty="0" err="1"/>
            <a:t>Etc</a:t>
          </a:r>
          <a:endParaRPr lang="en-US" dirty="0"/>
        </a:p>
      </dgm:t>
    </dgm:pt>
    <dgm:pt modelId="{C27E49EA-3F57-8747-86C2-125D990CE951}" type="parTrans" cxnId="{88F848CD-31A8-D945-B99C-875185552950}">
      <dgm:prSet/>
      <dgm:spPr/>
      <dgm:t>
        <a:bodyPr/>
        <a:lstStyle/>
        <a:p>
          <a:endParaRPr lang="en-US"/>
        </a:p>
      </dgm:t>
    </dgm:pt>
    <dgm:pt modelId="{58849131-2B85-CD46-A61D-491E529312E5}" type="sibTrans" cxnId="{88F848CD-31A8-D945-B99C-875185552950}">
      <dgm:prSet/>
      <dgm:spPr/>
      <dgm:t>
        <a:bodyPr/>
        <a:lstStyle/>
        <a:p>
          <a:endParaRPr lang="en-US"/>
        </a:p>
      </dgm:t>
    </dgm:pt>
    <dgm:pt modelId="{8A8631B1-84DB-8748-8E97-5F3129D61995}">
      <dgm:prSet phldrT="[Text]"/>
      <dgm:spPr/>
      <dgm:t>
        <a:bodyPr/>
        <a:lstStyle/>
        <a:p>
          <a:r>
            <a:rPr lang="en-US" dirty="0"/>
            <a:t>HUN</a:t>
          </a:r>
        </a:p>
      </dgm:t>
    </dgm:pt>
    <dgm:pt modelId="{100B310D-1094-3D45-9E86-B8964D8F7717}" type="parTrans" cxnId="{214421D7-73E9-C14A-8559-4E33047A19C3}">
      <dgm:prSet/>
      <dgm:spPr/>
      <dgm:t>
        <a:bodyPr/>
        <a:lstStyle/>
        <a:p>
          <a:endParaRPr lang="en-US"/>
        </a:p>
      </dgm:t>
    </dgm:pt>
    <dgm:pt modelId="{AF603B7E-64A7-C248-A1D0-3F40B0C963EA}" type="sibTrans" cxnId="{214421D7-73E9-C14A-8559-4E33047A19C3}">
      <dgm:prSet/>
      <dgm:spPr/>
      <dgm:t>
        <a:bodyPr/>
        <a:lstStyle/>
        <a:p>
          <a:endParaRPr lang="en-US"/>
        </a:p>
      </dgm:t>
    </dgm:pt>
    <dgm:pt modelId="{71EC03B9-FA4A-CA46-9AE1-6468680E1CA3}">
      <dgm:prSet phldrT="[Text]"/>
      <dgm:spPr/>
      <dgm:t>
        <a:bodyPr/>
        <a:lstStyle/>
        <a:p>
          <a:r>
            <a:rPr lang="en-US" dirty="0"/>
            <a:t>AUS</a:t>
          </a:r>
        </a:p>
      </dgm:t>
    </dgm:pt>
    <dgm:pt modelId="{AC14F5BA-321F-1249-9754-EEB5D340E76C}" type="parTrans" cxnId="{C8447D6E-302E-6346-B2C8-868348E433E8}">
      <dgm:prSet/>
      <dgm:spPr/>
      <dgm:t>
        <a:bodyPr/>
        <a:lstStyle/>
        <a:p>
          <a:endParaRPr lang="en-US"/>
        </a:p>
      </dgm:t>
    </dgm:pt>
    <dgm:pt modelId="{89602F2F-DE7C-E047-884B-9DD9DF13CE7C}" type="sibTrans" cxnId="{C8447D6E-302E-6346-B2C8-868348E433E8}">
      <dgm:prSet/>
      <dgm:spPr/>
      <dgm:t>
        <a:bodyPr/>
        <a:lstStyle/>
        <a:p>
          <a:endParaRPr lang="en-US"/>
        </a:p>
      </dgm:t>
    </dgm:pt>
    <dgm:pt modelId="{121FFC05-6E20-7748-B819-1BA4FB55AC81}" type="pres">
      <dgm:prSet presAssocID="{5C65CAAC-694C-F94C-9010-A6905764F261}" presName="cycle" presStyleCnt="0">
        <dgm:presLayoutVars>
          <dgm:dir/>
          <dgm:resizeHandles val="exact"/>
        </dgm:presLayoutVars>
      </dgm:prSet>
      <dgm:spPr/>
    </dgm:pt>
    <dgm:pt modelId="{CA89BBDB-4716-E442-B783-CF55F72D61D7}" type="pres">
      <dgm:prSet presAssocID="{E36C5192-1DB5-8F4E-8447-C9982B7D9F9F}" presName="node" presStyleLbl="node1" presStyleIdx="0" presStyleCnt="6">
        <dgm:presLayoutVars>
          <dgm:bulletEnabled val="1"/>
        </dgm:presLayoutVars>
      </dgm:prSet>
      <dgm:spPr/>
    </dgm:pt>
    <dgm:pt modelId="{6FC32750-C322-7B4F-906A-6217432EF081}" type="pres">
      <dgm:prSet presAssocID="{911AE2E7-8C4A-D14A-8C76-576BDD50D66D}" presName="sibTrans" presStyleLbl="sibTrans2D1" presStyleIdx="0" presStyleCnt="6" custLinFactX="734088" custLinFactY="90936" custLinFactNeighborX="800000" custLinFactNeighborY="100000"/>
      <dgm:spPr/>
    </dgm:pt>
    <dgm:pt modelId="{319FB9EB-ADF2-7348-97B2-BC0EB8227CE8}" type="pres">
      <dgm:prSet presAssocID="{911AE2E7-8C4A-D14A-8C76-576BDD50D66D}" presName="connectorText" presStyleLbl="sibTrans2D1" presStyleIdx="0" presStyleCnt="6"/>
      <dgm:spPr/>
    </dgm:pt>
    <dgm:pt modelId="{09539869-7322-C94F-9050-00D538441EEC}" type="pres">
      <dgm:prSet presAssocID="{ACD39920-123E-F344-8264-253A7C407FBD}" presName="node" presStyleLbl="node1" presStyleIdx="1" presStyleCnt="6">
        <dgm:presLayoutVars>
          <dgm:bulletEnabled val="1"/>
        </dgm:presLayoutVars>
      </dgm:prSet>
      <dgm:spPr/>
    </dgm:pt>
    <dgm:pt modelId="{CB6C74C6-0A4E-6F4D-83D3-014FC0350B30}" type="pres">
      <dgm:prSet presAssocID="{5C8D903D-2728-B34C-9D17-C400C9144B16}" presName="sibTrans" presStyleLbl="sibTrans2D1" presStyleIdx="1" presStyleCnt="6" custLinFactX="455069" custLinFactY="-35421" custLinFactNeighborX="500000" custLinFactNeighborY="-100000"/>
      <dgm:spPr/>
    </dgm:pt>
    <dgm:pt modelId="{C6F7320F-3EA9-0943-AA7A-F6D56A6CDFD8}" type="pres">
      <dgm:prSet presAssocID="{5C8D903D-2728-B34C-9D17-C400C9144B16}" presName="connectorText" presStyleLbl="sibTrans2D1" presStyleIdx="1" presStyleCnt="6"/>
      <dgm:spPr/>
    </dgm:pt>
    <dgm:pt modelId="{87491E24-990E-2147-BE28-8DA79BB3FBF4}" type="pres">
      <dgm:prSet presAssocID="{1FC3F6FB-995B-1C48-A835-69ED9A090845}" presName="node" presStyleLbl="node1" presStyleIdx="2" presStyleCnt="6">
        <dgm:presLayoutVars>
          <dgm:bulletEnabled val="1"/>
        </dgm:presLayoutVars>
      </dgm:prSet>
      <dgm:spPr/>
    </dgm:pt>
    <dgm:pt modelId="{1BE1050B-55C5-FB48-B065-92F75AB6671A}" type="pres">
      <dgm:prSet presAssocID="{623DBC2A-91FA-5D4B-975A-0BB940984B5A}" presName="sibTrans" presStyleLbl="sibTrans2D1" presStyleIdx="2" presStyleCnt="6" custLinFactX="637747" custLinFactY="-151723" custLinFactNeighborX="700000" custLinFactNeighborY="-200000"/>
      <dgm:spPr/>
    </dgm:pt>
    <dgm:pt modelId="{AC3811CF-3D5C-F84D-8E6A-000DCF00F74D}" type="pres">
      <dgm:prSet presAssocID="{623DBC2A-91FA-5D4B-975A-0BB940984B5A}" presName="connectorText" presStyleLbl="sibTrans2D1" presStyleIdx="2" presStyleCnt="6"/>
      <dgm:spPr/>
    </dgm:pt>
    <dgm:pt modelId="{AACC7E30-F856-7340-8ED1-11FDCFEAC128}" type="pres">
      <dgm:prSet presAssocID="{AE002FC0-5729-EE4D-AEC3-34A715E1A0B7}" presName="node" presStyleLbl="node1" presStyleIdx="3" presStyleCnt="6">
        <dgm:presLayoutVars>
          <dgm:bulletEnabled val="1"/>
        </dgm:presLayoutVars>
      </dgm:prSet>
      <dgm:spPr/>
    </dgm:pt>
    <dgm:pt modelId="{592726E6-71E7-764D-98CE-4F07B22C8B12}" type="pres">
      <dgm:prSet presAssocID="{58849131-2B85-CD46-A61D-491E529312E5}" presName="sibTrans" presStyleLbl="sibTrans2D1" presStyleIdx="3" presStyleCnt="6" custLinFactX="800000" custLinFactY="-65237" custLinFactNeighborX="888616" custLinFactNeighborY="-100000"/>
      <dgm:spPr/>
    </dgm:pt>
    <dgm:pt modelId="{D8ABA82A-D0FA-3648-8FAC-C336ABE17994}" type="pres">
      <dgm:prSet presAssocID="{58849131-2B85-CD46-A61D-491E529312E5}" presName="connectorText" presStyleLbl="sibTrans2D1" presStyleIdx="3" presStyleCnt="6"/>
      <dgm:spPr/>
    </dgm:pt>
    <dgm:pt modelId="{A40F5941-B0C7-924C-89A9-239D22B426A0}" type="pres">
      <dgm:prSet presAssocID="{71EC03B9-FA4A-CA46-9AE1-6468680E1CA3}" presName="node" presStyleLbl="node1" presStyleIdx="4" presStyleCnt="6">
        <dgm:presLayoutVars>
          <dgm:bulletEnabled val="1"/>
        </dgm:presLayoutVars>
      </dgm:prSet>
      <dgm:spPr/>
    </dgm:pt>
    <dgm:pt modelId="{36EDBBC1-D334-4248-A133-249AC2B7D3FE}" type="pres">
      <dgm:prSet presAssocID="{89602F2F-DE7C-E047-884B-9DD9DF13CE7C}" presName="sibTrans" presStyleLbl="sibTrans2D1" presStyleIdx="4" presStyleCnt="6" custLinFactX="200000" custLinFactNeighborX="206297"/>
      <dgm:spPr/>
    </dgm:pt>
    <dgm:pt modelId="{9F89BCE9-250A-C249-8709-3713008590E3}" type="pres">
      <dgm:prSet presAssocID="{89602F2F-DE7C-E047-884B-9DD9DF13CE7C}" presName="connectorText" presStyleLbl="sibTrans2D1" presStyleIdx="4" presStyleCnt="6"/>
      <dgm:spPr/>
    </dgm:pt>
    <dgm:pt modelId="{DFD3EA67-6886-A042-8453-E1E7D6944760}" type="pres">
      <dgm:prSet presAssocID="{8A8631B1-84DB-8748-8E97-5F3129D61995}" presName="node" presStyleLbl="node1" presStyleIdx="5" presStyleCnt="6">
        <dgm:presLayoutVars>
          <dgm:bulletEnabled val="1"/>
        </dgm:presLayoutVars>
      </dgm:prSet>
      <dgm:spPr/>
    </dgm:pt>
    <dgm:pt modelId="{E1878FA9-AF08-C644-A009-F54DCED21D6C}" type="pres">
      <dgm:prSet presAssocID="{AF603B7E-64A7-C248-A1D0-3F40B0C963EA}" presName="sibTrans" presStyleLbl="sibTrans2D1" presStyleIdx="5" presStyleCnt="6" custLinFactX="975587" custLinFactY="100000" custLinFactNeighborX="1000000" custLinFactNeighborY="126703"/>
      <dgm:spPr/>
    </dgm:pt>
    <dgm:pt modelId="{255D856C-BD04-4B49-A1EF-D2D83E3CF636}" type="pres">
      <dgm:prSet presAssocID="{AF603B7E-64A7-C248-A1D0-3F40B0C963EA}" presName="connectorText" presStyleLbl="sibTrans2D1" presStyleIdx="5" presStyleCnt="6"/>
      <dgm:spPr/>
    </dgm:pt>
  </dgm:ptLst>
  <dgm:cxnLst>
    <dgm:cxn modelId="{CC36A601-6B61-B942-88F1-A4B67CC4FFD7}" type="presOf" srcId="{1FC3F6FB-995B-1C48-A835-69ED9A090845}" destId="{87491E24-990E-2147-BE28-8DA79BB3FBF4}" srcOrd="0" destOrd="0" presId="urn:microsoft.com/office/officeart/2005/8/layout/cycle2"/>
    <dgm:cxn modelId="{0B653306-F76D-5A43-8F22-FEB83DBDDD9E}" type="presOf" srcId="{E36C5192-1DB5-8F4E-8447-C9982B7D9F9F}" destId="{CA89BBDB-4716-E442-B783-CF55F72D61D7}" srcOrd="0" destOrd="0" presId="urn:microsoft.com/office/officeart/2005/8/layout/cycle2"/>
    <dgm:cxn modelId="{EA08BE16-4E8D-104F-A60A-FEF78FCC4C52}" type="presOf" srcId="{5C65CAAC-694C-F94C-9010-A6905764F261}" destId="{121FFC05-6E20-7748-B819-1BA4FB55AC81}" srcOrd="0" destOrd="0" presId="urn:microsoft.com/office/officeart/2005/8/layout/cycle2"/>
    <dgm:cxn modelId="{79D5C72F-A7A9-A34F-813D-81ACC5F9B996}" type="presOf" srcId="{8A8631B1-84DB-8748-8E97-5F3129D61995}" destId="{DFD3EA67-6886-A042-8453-E1E7D6944760}" srcOrd="0" destOrd="0" presId="urn:microsoft.com/office/officeart/2005/8/layout/cycle2"/>
    <dgm:cxn modelId="{18469843-4FED-8E48-A097-E1462F971E17}" type="presOf" srcId="{623DBC2A-91FA-5D4B-975A-0BB940984B5A}" destId="{1BE1050B-55C5-FB48-B065-92F75AB6671A}" srcOrd="0" destOrd="0" presId="urn:microsoft.com/office/officeart/2005/8/layout/cycle2"/>
    <dgm:cxn modelId="{077FE848-8EA9-5F42-AC94-40C57104DF9E}" type="presOf" srcId="{AE002FC0-5729-EE4D-AEC3-34A715E1A0B7}" destId="{AACC7E30-F856-7340-8ED1-11FDCFEAC128}" srcOrd="0" destOrd="0" presId="urn:microsoft.com/office/officeart/2005/8/layout/cycle2"/>
    <dgm:cxn modelId="{F28F6B60-C8EC-A440-9DAB-8B013F9908E4}" type="presOf" srcId="{623DBC2A-91FA-5D4B-975A-0BB940984B5A}" destId="{AC3811CF-3D5C-F84D-8E6A-000DCF00F74D}" srcOrd="1" destOrd="0" presId="urn:microsoft.com/office/officeart/2005/8/layout/cycle2"/>
    <dgm:cxn modelId="{C8447D6E-302E-6346-B2C8-868348E433E8}" srcId="{5C65CAAC-694C-F94C-9010-A6905764F261}" destId="{71EC03B9-FA4A-CA46-9AE1-6468680E1CA3}" srcOrd="4" destOrd="0" parTransId="{AC14F5BA-321F-1249-9754-EEB5D340E76C}" sibTransId="{89602F2F-DE7C-E047-884B-9DD9DF13CE7C}"/>
    <dgm:cxn modelId="{A7EB4673-30A7-2942-8097-BE1EC2D0C380}" srcId="{5C65CAAC-694C-F94C-9010-A6905764F261}" destId="{ACD39920-123E-F344-8264-253A7C407FBD}" srcOrd="1" destOrd="0" parTransId="{3FA8079E-C4A5-0845-8544-751E932592B7}" sibTransId="{5C8D903D-2728-B34C-9D17-C400C9144B16}"/>
    <dgm:cxn modelId="{9390448E-3A7E-2241-AB17-F661849E2D36}" type="presOf" srcId="{AF603B7E-64A7-C248-A1D0-3F40B0C963EA}" destId="{E1878FA9-AF08-C644-A009-F54DCED21D6C}" srcOrd="0" destOrd="0" presId="urn:microsoft.com/office/officeart/2005/8/layout/cycle2"/>
    <dgm:cxn modelId="{35735A90-2B3C-C649-89FC-4132AD683432}" type="presOf" srcId="{911AE2E7-8C4A-D14A-8C76-576BDD50D66D}" destId="{319FB9EB-ADF2-7348-97B2-BC0EB8227CE8}" srcOrd="1" destOrd="0" presId="urn:microsoft.com/office/officeart/2005/8/layout/cycle2"/>
    <dgm:cxn modelId="{0581A796-30A9-804E-B9DC-73F41754239A}" type="presOf" srcId="{58849131-2B85-CD46-A61D-491E529312E5}" destId="{592726E6-71E7-764D-98CE-4F07B22C8B12}" srcOrd="0" destOrd="0" presId="urn:microsoft.com/office/officeart/2005/8/layout/cycle2"/>
    <dgm:cxn modelId="{CED00197-4470-7E4A-8C6F-A4D0250D636B}" type="presOf" srcId="{58849131-2B85-CD46-A61D-491E529312E5}" destId="{D8ABA82A-D0FA-3648-8FAC-C336ABE17994}" srcOrd="1" destOrd="0" presId="urn:microsoft.com/office/officeart/2005/8/layout/cycle2"/>
    <dgm:cxn modelId="{FD744B9E-B696-434A-95D3-2DECAA6141B0}" type="presOf" srcId="{71EC03B9-FA4A-CA46-9AE1-6468680E1CA3}" destId="{A40F5941-B0C7-924C-89A9-239D22B426A0}" srcOrd="0" destOrd="0" presId="urn:microsoft.com/office/officeart/2005/8/layout/cycle2"/>
    <dgm:cxn modelId="{8DE936A5-E946-D74E-8E0D-7BA6205A59CB}" type="presOf" srcId="{89602F2F-DE7C-E047-884B-9DD9DF13CE7C}" destId="{9F89BCE9-250A-C249-8709-3713008590E3}" srcOrd="1" destOrd="0" presId="urn:microsoft.com/office/officeart/2005/8/layout/cycle2"/>
    <dgm:cxn modelId="{A87078AC-983D-8044-A163-A6550CF40466}" type="presOf" srcId="{5C8D903D-2728-B34C-9D17-C400C9144B16}" destId="{CB6C74C6-0A4E-6F4D-83D3-014FC0350B30}" srcOrd="0" destOrd="0" presId="urn:microsoft.com/office/officeart/2005/8/layout/cycle2"/>
    <dgm:cxn modelId="{A7C959B1-CF46-7545-8C91-66E07A7D3D24}" type="presOf" srcId="{ACD39920-123E-F344-8264-253A7C407FBD}" destId="{09539869-7322-C94F-9050-00D538441EEC}" srcOrd="0" destOrd="0" presId="urn:microsoft.com/office/officeart/2005/8/layout/cycle2"/>
    <dgm:cxn modelId="{F0C7F9C9-14C9-4242-8B9A-1309813FD763}" srcId="{5C65CAAC-694C-F94C-9010-A6905764F261}" destId="{1FC3F6FB-995B-1C48-A835-69ED9A090845}" srcOrd="2" destOrd="0" parTransId="{89F30341-0845-354B-BE17-3C656923CD04}" sibTransId="{623DBC2A-91FA-5D4B-975A-0BB940984B5A}"/>
    <dgm:cxn modelId="{88F848CD-31A8-D945-B99C-875185552950}" srcId="{5C65CAAC-694C-F94C-9010-A6905764F261}" destId="{AE002FC0-5729-EE4D-AEC3-34A715E1A0B7}" srcOrd="3" destOrd="0" parTransId="{C27E49EA-3F57-8747-86C2-125D990CE951}" sibTransId="{58849131-2B85-CD46-A61D-491E529312E5}"/>
    <dgm:cxn modelId="{FE07E1D1-2EB5-9144-A124-997AB3AD3423}" type="presOf" srcId="{5C8D903D-2728-B34C-9D17-C400C9144B16}" destId="{C6F7320F-3EA9-0943-AA7A-F6D56A6CDFD8}" srcOrd="1" destOrd="0" presId="urn:microsoft.com/office/officeart/2005/8/layout/cycle2"/>
    <dgm:cxn modelId="{214421D7-73E9-C14A-8559-4E33047A19C3}" srcId="{5C65CAAC-694C-F94C-9010-A6905764F261}" destId="{8A8631B1-84DB-8748-8E97-5F3129D61995}" srcOrd="5" destOrd="0" parTransId="{100B310D-1094-3D45-9E86-B8964D8F7717}" sibTransId="{AF603B7E-64A7-C248-A1D0-3F40B0C963EA}"/>
    <dgm:cxn modelId="{C1B3F0DC-DE06-8540-8B2B-8BCEDED9A47E}" type="presOf" srcId="{89602F2F-DE7C-E047-884B-9DD9DF13CE7C}" destId="{36EDBBC1-D334-4248-A133-249AC2B7D3FE}" srcOrd="0" destOrd="0" presId="urn:microsoft.com/office/officeart/2005/8/layout/cycle2"/>
    <dgm:cxn modelId="{81B1B9E7-6DA9-6048-98EA-8A645CF20D9C}" type="presOf" srcId="{911AE2E7-8C4A-D14A-8C76-576BDD50D66D}" destId="{6FC32750-C322-7B4F-906A-6217432EF081}" srcOrd="0" destOrd="0" presId="urn:microsoft.com/office/officeart/2005/8/layout/cycle2"/>
    <dgm:cxn modelId="{41B90BF4-90AA-5749-ADD6-DF23D60A25BE}" type="presOf" srcId="{AF603B7E-64A7-C248-A1D0-3F40B0C963EA}" destId="{255D856C-BD04-4B49-A1EF-D2D83E3CF636}" srcOrd="1" destOrd="0" presId="urn:microsoft.com/office/officeart/2005/8/layout/cycle2"/>
    <dgm:cxn modelId="{ED63C1F8-F2FD-4C4C-BD7D-23B37CD6D7DC}" srcId="{5C65CAAC-694C-F94C-9010-A6905764F261}" destId="{E36C5192-1DB5-8F4E-8447-C9982B7D9F9F}" srcOrd="0" destOrd="0" parTransId="{EECBD6F8-8402-0D49-8786-DDF591B802CE}" sibTransId="{911AE2E7-8C4A-D14A-8C76-576BDD50D66D}"/>
    <dgm:cxn modelId="{CD153478-A876-0F49-924B-AC608DDA1541}" type="presParOf" srcId="{121FFC05-6E20-7748-B819-1BA4FB55AC81}" destId="{CA89BBDB-4716-E442-B783-CF55F72D61D7}" srcOrd="0" destOrd="0" presId="urn:microsoft.com/office/officeart/2005/8/layout/cycle2"/>
    <dgm:cxn modelId="{23A03743-A5EE-7641-B572-1429E81C0F4A}" type="presParOf" srcId="{121FFC05-6E20-7748-B819-1BA4FB55AC81}" destId="{6FC32750-C322-7B4F-906A-6217432EF081}" srcOrd="1" destOrd="0" presId="urn:microsoft.com/office/officeart/2005/8/layout/cycle2"/>
    <dgm:cxn modelId="{972C285B-08FD-794A-9BFF-02D388CBFD01}" type="presParOf" srcId="{6FC32750-C322-7B4F-906A-6217432EF081}" destId="{319FB9EB-ADF2-7348-97B2-BC0EB8227CE8}" srcOrd="0" destOrd="0" presId="urn:microsoft.com/office/officeart/2005/8/layout/cycle2"/>
    <dgm:cxn modelId="{416DD732-47F4-8443-9BF2-1B54448D1D42}" type="presParOf" srcId="{121FFC05-6E20-7748-B819-1BA4FB55AC81}" destId="{09539869-7322-C94F-9050-00D538441EEC}" srcOrd="2" destOrd="0" presId="urn:microsoft.com/office/officeart/2005/8/layout/cycle2"/>
    <dgm:cxn modelId="{CBDF16B4-1B83-A648-9ECB-8554686E09CE}" type="presParOf" srcId="{121FFC05-6E20-7748-B819-1BA4FB55AC81}" destId="{CB6C74C6-0A4E-6F4D-83D3-014FC0350B30}" srcOrd="3" destOrd="0" presId="urn:microsoft.com/office/officeart/2005/8/layout/cycle2"/>
    <dgm:cxn modelId="{2BE32043-21A2-B44F-AFAC-F28108FFB95B}" type="presParOf" srcId="{CB6C74C6-0A4E-6F4D-83D3-014FC0350B30}" destId="{C6F7320F-3EA9-0943-AA7A-F6D56A6CDFD8}" srcOrd="0" destOrd="0" presId="urn:microsoft.com/office/officeart/2005/8/layout/cycle2"/>
    <dgm:cxn modelId="{5DF80E58-5511-B140-BE39-8F4F40BE0F04}" type="presParOf" srcId="{121FFC05-6E20-7748-B819-1BA4FB55AC81}" destId="{87491E24-990E-2147-BE28-8DA79BB3FBF4}" srcOrd="4" destOrd="0" presId="urn:microsoft.com/office/officeart/2005/8/layout/cycle2"/>
    <dgm:cxn modelId="{2E3AE033-FBD6-3C44-9D15-8722DAACF0E6}" type="presParOf" srcId="{121FFC05-6E20-7748-B819-1BA4FB55AC81}" destId="{1BE1050B-55C5-FB48-B065-92F75AB6671A}" srcOrd="5" destOrd="0" presId="urn:microsoft.com/office/officeart/2005/8/layout/cycle2"/>
    <dgm:cxn modelId="{F0DC9C4F-CCF7-CD4E-B13F-84B52CF4DED3}" type="presParOf" srcId="{1BE1050B-55C5-FB48-B065-92F75AB6671A}" destId="{AC3811CF-3D5C-F84D-8E6A-000DCF00F74D}" srcOrd="0" destOrd="0" presId="urn:microsoft.com/office/officeart/2005/8/layout/cycle2"/>
    <dgm:cxn modelId="{026075DF-C923-254C-9B55-A14C9E1371F1}" type="presParOf" srcId="{121FFC05-6E20-7748-B819-1BA4FB55AC81}" destId="{AACC7E30-F856-7340-8ED1-11FDCFEAC128}" srcOrd="6" destOrd="0" presId="urn:microsoft.com/office/officeart/2005/8/layout/cycle2"/>
    <dgm:cxn modelId="{EC86B1E4-011E-AD43-A72E-85AEABD3A976}" type="presParOf" srcId="{121FFC05-6E20-7748-B819-1BA4FB55AC81}" destId="{592726E6-71E7-764D-98CE-4F07B22C8B12}" srcOrd="7" destOrd="0" presId="urn:microsoft.com/office/officeart/2005/8/layout/cycle2"/>
    <dgm:cxn modelId="{601F0B51-2868-4F41-8D47-B2AE911064C6}" type="presParOf" srcId="{592726E6-71E7-764D-98CE-4F07B22C8B12}" destId="{D8ABA82A-D0FA-3648-8FAC-C336ABE17994}" srcOrd="0" destOrd="0" presId="urn:microsoft.com/office/officeart/2005/8/layout/cycle2"/>
    <dgm:cxn modelId="{C5D7287B-2989-AA4C-905E-9D56FB9E93D6}" type="presParOf" srcId="{121FFC05-6E20-7748-B819-1BA4FB55AC81}" destId="{A40F5941-B0C7-924C-89A9-239D22B426A0}" srcOrd="8" destOrd="0" presId="urn:microsoft.com/office/officeart/2005/8/layout/cycle2"/>
    <dgm:cxn modelId="{488F4DF2-17B8-D741-9329-ABCDC8FE4FE3}" type="presParOf" srcId="{121FFC05-6E20-7748-B819-1BA4FB55AC81}" destId="{36EDBBC1-D334-4248-A133-249AC2B7D3FE}" srcOrd="9" destOrd="0" presId="urn:microsoft.com/office/officeart/2005/8/layout/cycle2"/>
    <dgm:cxn modelId="{D3EA1150-A777-9742-94F4-835E1B97A9D4}" type="presParOf" srcId="{36EDBBC1-D334-4248-A133-249AC2B7D3FE}" destId="{9F89BCE9-250A-C249-8709-3713008590E3}" srcOrd="0" destOrd="0" presId="urn:microsoft.com/office/officeart/2005/8/layout/cycle2"/>
    <dgm:cxn modelId="{18F6A294-1A1C-A242-9767-58174BD90CF8}" type="presParOf" srcId="{121FFC05-6E20-7748-B819-1BA4FB55AC81}" destId="{DFD3EA67-6886-A042-8453-E1E7D6944760}" srcOrd="10" destOrd="0" presId="urn:microsoft.com/office/officeart/2005/8/layout/cycle2"/>
    <dgm:cxn modelId="{64FC42AF-6C8E-F548-A14B-F47605BADAD3}" type="presParOf" srcId="{121FFC05-6E20-7748-B819-1BA4FB55AC81}" destId="{E1878FA9-AF08-C644-A009-F54DCED21D6C}" srcOrd="11" destOrd="0" presId="urn:microsoft.com/office/officeart/2005/8/layout/cycle2"/>
    <dgm:cxn modelId="{2D8C094C-7CB9-6842-A69E-DB0B931B0B69}" type="presParOf" srcId="{E1878FA9-AF08-C644-A009-F54DCED21D6C}" destId="{255D856C-BD04-4B49-A1EF-D2D83E3CF636}"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65CAAC-694C-F94C-9010-A6905764F261}" type="doc">
      <dgm:prSet loTypeId="urn:microsoft.com/office/officeart/2005/8/layout/cycle2" loCatId="" qsTypeId="urn:microsoft.com/office/officeart/2005/8/quickstyle/simple4" qsCatId="simple" csTypeId="urn:microsoft.com/office/officeart/2005/8/colors/accent1_2" csCatId="accent1" phldr="1"/>
      <dgm:spPr/>
      <dgm:t>
        <a:bodyPr/>
        <a:lstStyle/>
        <a:p>
          <a:endParaRPr lang="en-US"/>
        </a:p>
      </dgm:t>
    </dgm:pt>
    <dgm:pt modelId="{E36C5192-1DB5-8F4E-8447-C9982B7D9F9F}">
      <dgm:prSet phldrT="[Text]"/>
      <dgm:spPr/>
      <dgm:t>
        <a:bodyPr/>
        <a:lstStyle/>
        <a:p>
          <a:r>
            <a:rPr lang="en-US" dirty="0"/>
            <a:t>GBR</a:t>
          </a:r>
        </a:p>
      </dgm:t>
    </dgm:pt>
    <dgm:pt modelId="{EECBD6F8-8402-0D49-8786-DDF591B802CE}" type="parTrans" cxnId="{ED63C1F8-F2FD-4C4C-BD7D-23B37CD6D7DC}">
      <dgm:prSet/>
      <dgm:spPr/>
      <dgm:t>
        <a:bodyPr/>
        <a:lstStyle/>
        <a:p>
          <a:endParaRPr lang="en-US"/>
        </a:p>
      </dgm:t>
    </dgm:pt>
    <dgm:pt modelId="{911AE2E7-8C4A-D14A-8C76-576BDD50D66D}" type="sibTrans" cxnId="{ED63C1F8-F2FD-4C4C-BD7D-23B37CD6D7DC}">
      <dgm:prSet/>
      <dgm:spPr/>
      <dgm:t>
        <a:bodyPr/>
        <a:lstStyle/>
        <a:p>
          <a:endParaRPr lang="en-US"/>
        </a:p>
      </dgm:t>
    </dgm:pt>
    <dgm:pt modelId="{ACD39920-123E-F344-8264-253A7C407FBD}">
      <dgm:prSet phldrT="[Text]"/>
      <dgm:spPr/>
      <dgm:t>
        <a:bodyPr/>
        <a:lstStyle/>
        <a:p>
          <a:r>
            <a:rPr lang="en-US" dirty="0"/>
            <a:t>USA</a:t>
          </a:r>
        </a:p>
      </dgm:t>
    </dgm:pt>
    <dgm:pt modelId="{3FA8079E-C4A5-0845-8544-751E932592B7}" type="parTrans" cxnId="{A7EB4673-30A7-2942-8097-BE1EC2D0C380}">
      <dgm:prSet/>
      <dgm:spPr/>
      <dgm:t>
        <a:bodyPr/>
        <a:lstStyle/>
        <a:p>
          <a:endParaRPr lang="en-US"/>
        </a:p>
      </dgm:t>
    </dgm:pt>
    <dgm:pt modelId="{5C8D903D-2728-B34C-9D17-C400C9144B16}" type="sibTrans" cxnId="{A7EB4673-30A7-2942-8097-BE1EC2D0C380}">
      <dgm:prSet/>
      <dgm:spPr/>
      <dgm:t>
        <a:bodyPr/>
        <a:lstStyle/>
        <a:p>
          <a:endParaRPr lang="en-US"/>
        </a:p>
      </dgm:t>
    </dgm:pt>
    <dgm:pt modelId="{1FC3F6FB-995B-1C48-A835-69ED9A090845}">
      <dgm:prSet phldrT="[Text]"/>
      <dgm:spPr/>
      <dgm:t>
        <a:bodyPr/>
        <a:lstStyle/>
        <a:p>
          <a:r>
            <a:rPr lang="en-US" dirty="0"/>
            <a:t>NED</a:t>
          </a:r>
        </a:p>
      </dgm:t>
    </dgm:pt>
    <dgm:pt modelId="{89F30341-0845-354B-BE17-3C656923CD04}" type="parTrans" cxnId="{F0C7F9C9-14C9-4242-8B9A-1309813FD763}">
      <dgm:prSet/>
      <dgm:spPr/>
      <dgm:t>
        <a:bodyPr/>
        <a:lstStyle/>
        <a:p>
          <a:endParaRPr lang="en-US"/>
        </a:p>
      </dgm:t>
    </dgm:pt>
    <dgm:pt modelId="{623DBC2A-91FA-5D4B-975A-0BB940984B5A}" type="sibTrans" cxnId="{F0C7F9C9-14C9-4242-8B9A-1309813FD763}">
      <dgm:prSet/>
      <dgm:spPr/>
      <dgm:t>
        <a:bodyPr/>
        <a:lstStyle/>
        <a:p>
          <a:endParaRPr lang="en-US"/>
        </a:p>
      </dgm:t>
    </dgm:pt>
    <dgm:pt modelId="{AE002FC0-5729-EE4D-AEC3-34A715E1A0B7}">
      <dgm:prSet phldrT="[Text]"/>
      <dgm:spPr/>
      <dgm:t>
        <a:bodyPr/>
        <a:lstStyle/>
        <a:p>
          <a:r>
            <a:rPr lang="en-US" dirty="0" err="1"/>
            <a:t>Etc</a:t>
          </a:r>
          <a:endParaRPr lang="en-US" dirty="0"/>
        </a:p>
      </dgm:t>
    </dgm:pt>
    <dgm:pt modelId="{C27E49EA-3F57-8747-86C2-125D990CE951}" type="parTrans" cxnId="{88F848CD-31A8-D945-B99C-875185552950}">
      <dgm:prSet/>
      <dgm:spPr/>
      <dgm:t>
        <a:bodyPr/>
        <a:lstStyle/>
        <a:p>
          <a:endParaRPr lang="en-US"/>
        </a:p>
      </dgm:t>
    </dgm:pt>
    <dgm:pt modelId="{58849131-2B85-CD46-A61D-491E529312E5}" type="sibTrans" cxnId="{88F848CD-31A8-D945-B99C-875185552950}">
      <dgm:prSet/>
      <dgm:spPr/>
      <dgm:t>
        <a:bodyPr/>
        <a:lstStyle/>
        <a:p>
          <a:endParaRPr lang="en-US"/>
        </a:p>
      </dgm:t>
    </dgm:pt>
    <dgm:pt modelId="{8A8631B1-84DB-8748-8E97-5F3129D61995}">
      <dgm:prSet phldrT="[Text]"/>
      <dgm:spPr/>
      <dgm:t>
        <a:bodyPr/>
        <a:lstStyle/>
        <a:p>
          <a:r>
            <a:rPr lang="en-US" dirty="0"/>
            <a:t>HUN</a:t>
          </a:r>
        </a:p>
      </dgm:t>
    </dgm:pt>
    <dgm:pt modelId="{100B310D-1094-3D45-9E86-B8964D8F7717}" type="parTrans" cxnId="{214421D7-73E9-C14A-8559-4E33047A19C3}">
      <dgm:prSet/>
      <dgm:spPr/>
      <dgm:t>
        <a:bodyPr/>
        <a:lstStyle/>
        <a:p>
          <a:endParaRPr lang="en-US"/>
        </a:p>
      </dgm:t>
    </dgm:pt>
    <dgm:pt modelId="{AF603B7E-64A7-C248-A1D0-3F40B0C963EA}" type="sibTrans" cxnId="{214421D7-73E9-C14A-8559-4E33047A19C3}">
      <dgm:prSet/>
      <dgm:spPr/>
      <dgm:t>
        <a:bodyPr/>
        <a:lstStyle/>
        <a:p>
          <a:endParaRPr lang="en-US"/>
        </a:p>
      </dgm:t>
    </dgm:pt>
    <dgm:pt modelId="{71EC03B9-FA4A-CA46-9AE1-6468680E1CA3}">
      <dgm:prSet phldrT="[Text]"/>
      <dgm:spPr/>
      <dgm:t>
        <a:bodyPr/>
        <a:lstStyle/>
        <a:p>
          <a:r>
            <a:rPr lang="en-US" dirty="0"/>
            <a:t>AUS</a:t>
          </a:r>
        </a:p>
      </dgm:t>
    </dgm:pt>
    <dgm:pt modelId="{AC14F5BA-321F-1249-9754-EEB5D340E76C}" type="parTrans" cxnId="{C8447D6E-302E-6346-B2C8-868348E433E8}">
      <dgm:prSet/>
      <dgm:spPr/>
      <dgm:t>
        <a:bodyPr/>
        <a:lstStyle/>
        <a:p>
          <a:endParaRPr lang="en-US"/>
        </a:p>
      </dgm:t>
    </dgm:pt>
    <dgm:pt modelId="{89602F2F-DE7C-E047-884B-9DD9DF13CE7C}" type="sibTrans" cxnId="{C8447D6E-302E-6346-B2C8-868348E433E8}">
      <dgm:prSet/>
      <dgm:spPr/>
      <dgm:t>
        <a:bodyPr/>
        <a:lstStyle/>
        <a:p>
          <a:endParaRPr lang="en-US"/>
        </a:p>
      </dgm:t>
    </dgm:pt>
    <dgm:pt modelId="{121FFC05-6E20-7748-B819-1BA4FB55AC81}" type="pres">
      <dgm:prSet presAssocID="{5C65CAAC-694C-F94C-9010-A6905764F261}" presName="cycle" presStyleCnt="0">
        <dgm:presLayoutVars>
          <dgm:dir/>
          <dgm:resizeHandles val="exact"/>
        </dgm:presLayoutVars>
      </dgm:prSet>
      <dgm:spPr/>
    </dgm:pt>
    <dgm:pt modelId="{CA89BBDB-4716-E442-B783-CF55F72D61D7}" type="pres">
      <dgm:prSet presAssocID="{E36C5192-1DB5-8F4E-8447-C9982B7D9F9F}" presName="node" presStyleLbl="node1" presStyleIdx="0" presStyleCnt="6">
        <dgm:presLayoutVars>
          <dgm:bulletEnabled val="1"/>
        </dgm:presLayoutVars>
      </dgm:prSet>
      <dgm:spPr/>
    </dgm:pt>
    <dgm:pt modelId="{6FC32750-C322-7B4F-906A-6217432EF081}" type="pres">
      <dgm:prSet presAssocID="{911AE2E7-8C4A-D14A-8C76-576BDD50D66D}" presName="sibTrans" presStyleLbl="sibTrans2D1" presStyleIdx="0" presStyleCnt="6" custLinFactX="734088" custLinFactY="90936" custLinFactNeighborX="800000" custLinFactNeighborY="100000"/>
      <dgm:spPr/>
    </dgm:pt>
    <dgm:pt modelId="{319FB9EB-ADF2-7348-97B2-BC0EB8227CE8}" type="pres">
      <dgm:prSet presAssocID="{911AE2E7-8C4A-D14A-8C76-576BDD50D66D}" presName="connectorText" presStyleLbl="sibTrans2D1" presStyleIdx="0" presStyleCnt="6"/>
      <dgm:spPr/>
    </dgm:pt>
    <dgm:pt modelId="{09539869-7322-C94F-9050-00D538441EEC}" type="pres">
      <dgm:prSet presAssocID="{ACD39920-123E-F344-8264-253A7C407FBD}" presName="node" presStyleLbl="node1" presStyleIdx="1" presStyleCnt="6">
        <dgm:presLayoutVars>
          <dgm:bulletEnabled val="1"/>
        </dgm:presLayoutVars>
      </dgm:prSet>
      <dgm:spPr/>
    </dgm:pt>
    <dgm:pt modelId="{CB6C74C6-0A4E-6F4D-83D3-014FC0350B30}" type="pres">
      <dgm:prSet presAssocID="{5C8D903D-2728-B34C-9D17-C400C9144B16}" presName="sibTrans" presStyleLbl="sibTrans2D1" presStyleIdx="1" presStyleCnt="6" custLinFactX="455069" custLinFactY="-35421" custLinFactNeighborX="500000" custLinFactNeighborY="-100000"/>
      <dgm:spPr/>
    </dgm:pt>
    <dgm:pt modelId="{C6F7320F-3EA9-0943-AA7A-F6D56A6CDFD8}" type="pres">
      <dgm:prSet presAssocID="{5C8D903D-2728-B34C-9D17-C400C9144B16}" presName="connectorText" presStyleLbl="sibTrans2D1" presStyleIdx="1" presStyleCnt="6"/>
      <dgm:spPr/>
    </dgm:pt>
    <dgm:pt modelId="{87491E24-990E-2147-BE28-8DA79BB3FBF4}" type="pres">
      <dgm:prSet presAssocID="{1FC3F6FB-995B-1C48-A835-69ED9A090845}" presName="node" presStyleLbl="node1" presStyleIdx="2" presStyleCnt="6">
        <dgm:presLayoutVars>
          <dgm:bulletEnabled val="1"/>
        </dgm:presLayoutVars>
      </dgm:prSet>
      <dgm:spPr/>
    </dgm:pt>
    <dgm:pt modelId="{1BE1050B-55C5-FB48-B065-92F75AB6671A}" type="pres">
      <dgm:prSet presAssocID="{623DBC2A-91FA-5D4B-975A-0BB940984B5A}" presName="sibTrans" presStyleLbl="sibTrans2D1" presStyleIdx="2" presStyleCnt="6" custLinFactX="637747" custLinFactY="-151723" custLinFactNeighborX="700000" custLinFactNeighborY="-200000"/>
      <dgm:spPr/>
    </dgm:pt>
    <dgm:pt modelId="{AC3811CF-3D5C-F84D-8E6A-000DCF00F74D}" type="pres">
      <dgm:prSet presAssocID="{623DBC2A-91FA-5D4B-975A-0BB940984B5A}" presName="connectorText" presStyleLbl="sibTrans2D1" presStyleIdx="2" presStyleCnt="6"/>
      <dgm:spPr/>
    </dgm:pt>
    <dgm:pt modelId="{AACC7E30-F856-7340-8ED1-11FDCFEAC128}" type="pres">
      <dgm:prSet presAssocID="{AE002FC0-5729-EE4D-AEC3-34A715E1A0B7}" presName="node" presStyleLbl="node1" presStyleIdx="3" presStyleCnt="6">
        <dgm:presLayoutVars>
          <dgm:bulletEnabled val="1"/>
        </dgm:presLayoutVars>
      </dgm:prSet>
      <dgm:spPr/>
    </dgm:pt>
    <dgm:pt modelId="{592726E6-71E7-764D-98CE-4F07B22C8B12}" type="pres">
      <dgm:prSet presAssocID="{58849131-2B85-CD46-A61D-491E529312E5}" presName="sibTrans" presStyleLbl="sibTrans2D1" presStyleIdx="3" presStyleCnt="6" custLinFactX="800000" custLinFactY="-65237" custLinFactNeighborX="888616" custLinFactNeighborY="-100000"/>
      <dgm:spPr/>
    </dgm:pt>
    <dgm:pt modelId="{D8ABA82A-D0FA-3648-8FAC-C336ABE17994}" type="pres">
      <dgm:prSet presAssocID="{58849131-2B85-CD46-A61D-491E529312E5}" presName="connectorText" presStyleLbl="sibTrans2D1" presStyleIdx="3" presStyleCnt="6"/>
      <dgm:spPr/>
    </dgm:pt>
    <dgm:pt modelId="{A40F5941-B0C7-924C-89A9-239D22B426A0}" type="pres">
      <dgm:prSet presAssocID="{71EC03B9-FA4A-CA46-9AE1-6468680E1CA3}" presName="node" presStyleLbl="node1" presStyleIdx="4" presStyleCnt="6">
        <dgm:presLayoutVars>
          <dgm:bulletEnabled val="1"/>
        </dgm:presLayoutVars>
      </dgm:prSet>
      <dgm:spPr/>
    </dgm:pt>
    <dgm:pt modelId="{36EDBBC1-D334-4248-A133-249AC2B7D3FE}" type="pres">
      <dgm:prSet presAssocID="{89602F2F-DE7C-E047-884B-9DD9DF13CE7C}" presName="sibTrans" presStyleLbl="sibTrans2D1" presStyleIdx="4" presStyleCnt="6" custLinFactX="200000" custLinFactNeighborX="206297"/>
      <dgm:spPr/>
    </dgm:pt>
    <dgm:pt modelId="{9F89BCE9-250A-C249-8709-3713008590E3}" type="pres">
      <dgm:prSet presAssocID="{89602F2F-DE7C-E047-884B-9DD9DF13CE7C}" presName="connectorText" presStyleLbl="sibTrans2D1" presStyleIdx="4" presStyleCnt="6"/>
      <dgm:spPr/>
    </dgm:pt>
    <dgm:pt modelId="{DFD3EA67-6886-A042-8453-E1E7D6944760}" type="pres">
      <dgm:prSet presAssocID="{8A8631B1-84DB-8748-8E97-5F3129D61995}" presName="node" presStyleLbl="node1" presStyleIdx="5" presStyleCnt="6">
        <dgm:presLayoutVars>
          <dgm:bulletEnabled val="1"/>
        </dgm:presLayoutVars>
      </dgm:prSet>
      <dgm:spPr/>
    </dgm:pt>
    <dgm:pt modelId="{E1878FA9-AF08-C644-A009-F54DCED21D6C}" type="pres">
      <dgm:prSet presAssocID="{AF603B7E-64A7-C248-A1D0-3F40B0C963EA}" presName="sibTrans" presStyleLbl="sibTrans2D1" presStyleIdx="5" presStyleCnt="6" custLinFactX="975587" custLinFactY="100000" custLinFactNeighborX="1000000" custLinFactNeighborY="126703"/>
      <dgm:spPr/>
    </dgm:pt>
    <dgm:pt modelId="{255D856C-BD04-4B49-A1EF-D2D83E3CF636}" type="pres">
      <dgm:prSet presAssocID="{AF603B7E-64A7-C248-A1D0-3F40B0C963EA}" presName="connectorText" presStyleLbl="sibTrans2D1" presStyleIdx="5" presStyleCnt="6"/>
      <dgm:spPr/>
    </dgm:pt>
  </dgm:ptLst>
  <dgm:cxnLst>
    <dgm:cxn modelId="{CC36A601-6B61-B942-88F1-A4B67CC4FFD7}" type="presOf" srcId="{1FC3F6FB-995B-1C48-A835-69ED9A090845}" destId="{87491E24-990E-2147-BE28-8DA79BB3FBF4}" srcOrd="0" destOrd="0" presId="urn:microsoft.com/office/officeart/2005/8/layout/cycle2"/>
    <dgm:cxn modelId="{0B653306-F76D-5A43-8F22-FEB83DBDDD9E}" type="presOf" srcId="{E36C5192-1DB5-8F4E-8447-C9982B7D9F9F}" destId="{CA89BBDB-4716-E442-B783-CF55F72D61D7}" srcOrd="0" destOrd="0" presId="urn:microsoft.com/office/officeart/2005/8/layout/cycle2"/>
    <dgm:cxn modelId="{EA08BE16-4E8D-104F-A60A-FEF78FCC4C52}" type="presOf" srcId="{5C65CAAC-694C-F94C-9010-A6905764F261}" destId="{121FFC05-6E20-7748-B819-1BA4FB55AC81}" srcOrd="0" destOrd="0" presId="urn:microsoft.com/office/officeart/2005/8/layout/cycle2"/>
    <dgm:cxn modelId="{79D5C72F-A7A9-A34F-813D-81ACC5F9B996}" type="presOf" srcId="{8A8631B1-84DB-8748-8E97-5F3129D61995}" destId="{DFD3EA67-6886-A042-8453-E1E7D6944760}" srcOrd="0" destOrd="0" presId="urn:microsoft.com/office/officeart/2005/8/layout/cycle2"/>
    <dgm:cxn modelId="{18469843-4FED-8E48-A097-E1462F971E17}" type="presOf" srcId="{623DBC2A-91FA-5D4B-975A-0BB940984B5A}" destId="{1BE1050B-55C5-FB48-B065-92F75AB6671A}" srcOrd="0" destOrd="0" presId="urn:microsoft.com/office/officeart/2005/8/layout/cycle2"/>
    <dgm:cxn modelId="{077FE848-8EA9-5F42-AC94-40C57104DF9E}" type="presOf" srcId="{AE002FC0-5729-EE4D-AEC3-34A715E1A0B7}" destId="{AACC7E30-F856-7340-8ED1-11FDCFEAC128}" srcOrd="0" destOrd="0" presId="urn:microsoft.com/office/officeart/2005/8/layout/cycle2"/>
    <dgm:cxn modelId="{F28F6B60-C8EC-A440-9DAB-8B013F9908E4}" type="presOf" srcId="{623DBC2A-91FA-5D4B-975A-0BB940984B5A}" destId="{AC3811CF-3D5C-F84D-8E6A-000DCF00F74D}" srcOrd="1" destOrd="0" presId="urn:microsoft.com/office/officeart/2005/8/layout/cycle2"/>
    <dgm:cxn modelId="{C8447D6E-302E-6346-B2C8-868348E433E8}" srcId="{5C65CAAC-694C-F94C-9010-A6905764F261}" destId="{71EC03B9-FA4A-CA46-9AE1-6468680E1CA3}" srcOrd="4" destOrd="0" parTransId="{AC14F5BA-321F-1249-9754-EEB5D340E76C}" sibTransId="{89602F2F-DE7C-E047-884B-9DD9DF13CE7C}"/>
    <dgm:cxn modelId="{A7EB4673-30A7-2942-8097-BE1EC2D0C380}" srcId="{5C65CAAC-694C-F94C-9010-A6905764F261}" destId="{ACD39920-123E-F344-8264-253A7C407FBD}" srcOrd="1" destOrd="0" parTransId="{3FA8079E-C4A5-0845-8544-751E932592B7}" sibTransId="{5C8D903D-2728-B34C-9D17-C400C9144B16}"/>
    <dgm:cxn modelId="{9390448E-3A7E-2241-AB17-F661849E2D36}" type="presOf" srcId="{AF603B7E-64A7-C248-A1D0-3F40B0C963EA}" destId="{E1878FA9-AF08-C644-A009-F54DCED21D6C}" srcOrd="0" destOrd="0" presId="urn:microsoft.com/office/officeart/2005/8/layout/cycle2"/>
    <dgm:cxn modelId="{35735A90-2B3C-C649-89FC-4132AD683432}" type="presOf" srcId="{911AE2E7-8C4A-D14A-8C76-576BDD50D66D}" destId="{319FB9EB-ADF2-7348-97B2-BC0EB8227CE8}" srcOrd="1" destOrd="0" presId="urn:microsoft.com/office/officeart/2005/8/layout/cycle2"/>
    <dgm:cxn modelId="{0581A796-30A9-804E-B9DC-73F41754239A}" type="presOf" srcId="{58849131-2B85-CD46-A61D-491E529312E5}" destId="{592726E6-71E7-764D-98CE-4F07B22C8B12}" srcOrd="0" destOrd="0" presId="urn:microsoft.com/office/officeart/2005/8/layout/cycle2"/>
    <dgm:cxn modelId="{CED00197-4470-7E4A-8C6F-A4D0250D636B}" type="presOf" srcId="{58849131-2B85-CD46-A61D-491E529312E5}" destId="{D8ABA82A-D0FA-3648-8FAC-C336ABE17994}" srcOrd="1" destOrd="0" presId="urn:microsoft.com/office/officeart/2005/8/layout/cycle2"/>
    <dgm:cxn modelId="{FD744B9E-B696-434A-95D3-2DECAA6141B0}" type="presOf" srcId="{71EC03B9-FA4A-CA46-9AE1-6468680E1CA3}" destId="{A40F5941-B0C7-924C-89A9-239D22B426A0}" srcOrd="0" destOrd="0" presId="urn:microsoft.com/office/officeart/2005/8/layout/cycle2"/>
    <dgm:cxn modelId="{8DE936A5-E946-D74E-8E0D-7BA6205A59CB}" type="presOf" srcId="{89602F2F-DE7C-E047-884B-9DD9DF13CE7C}" destId="{9F89BCE9-250A-C249-8709-3713008590E3}" srcOrd="1" destOrd="0" presId="urn:microsoft.com/office/officeart/2005/8/layout/cycle2"/>
    <dgm:cxn modelId="{A87078AC-983D-8044-A163-A6550CF40466}" type="presOf" srcId="{5C8D903D-2728-B34C-9D17-C400C9144B16}" destId="{CB6C74C6-0A4E-6F4D-83D3-014FC0350B30}" srcOrd="0" destOrd="0" presId="urn:microsoft.com/office/officeart/2005/8/layout/cycle2"/>
    <dgm:cxn modelId="{A7C959B1-CF46-7545-8C91-66E07A7D3D24}" type="presOf" srcId="{ACD39920-123E-F344-8264-253A7C407FBD}" destId="{09539869-7322-C94F-9050-00D538441EEC}" srcOrd="0" destOrd="0" presId="urn:microsoft.com/office/officeart/2005/8/layout/cycle2"/>
    <dgm:cxn modelId="{F0C7F9C9-14C9-4242-8B9A-1309813FD763}" srcId="{5C65CAAC-694C-F94C-9010-A6905764F261}" destId="{1FC3F6FB-995B-1C48-A835-69ED9A090845}" srcOrd="2" destOrd="0" parTransId="{89F30341-0845-354B-BE17-3C656923CD04}" sibTransId="{623DBC2A-91FA-5D4B-975A-0BB940984B5A}"/>
    <dgm:cxn modelId="{88F848CD-31A8-D945-B99C-875185552950}" srcId="{5C65CAAC-694C-F94C-9010-A6905764F261}" destId="{AE002FC0-5729-EE4D-AEC3-34A715E1A0B7}" srcOrd="3" destOrd="0" parTransId="{C27E49EA-3F57-8747-86C2-125D990CE951}" sibTransId="{58849131-2B85-CD46-A61D-491E529312E5}"/>
    <dgm:cxn modelId="{FE07E1D1-2EB5-9144-A124-997AB3AD3423}" type="presOf" srcId="{5C8D903D-2728-B34C-9D17-C400C9144B16}" destId="{C6F7320F-3EA9-0943-AA7A-F6D56A6CDFD8}" srcOrd="1" destOrd="0" presId="urn:microsoft.com/office/officeart/2005/8/layout/cycle2"/>
    <dgm:cxn modelId="{214421D7-73E9-C14A-8559-4E33047A19C3}" srcId="{5C65CAAC-694C-F94C-9010-A6905764F261}" destId="{8A8631B1-84DB-8748-8E97-5F3129D61995}" srcOrd="5" destOrd="0" parTransId="{100B310D-1094-3D45-9E86-B8964D8F7717}" sibTransId="{AF603B7E-64A7-C248-A1D0-3F40B0C963EA}"/>
    <dgm:cxn modelId="{C1B3F0DC-DE06-8540-8B2B-8BCEDED9A47E}" type="presOf" srcId="{89602F2F-DE7C-E047-884B-9DD9DF13CE7C}" destId="{36EDBBC1-D334-4248-A133-249AC2B7D3FE}" srcOrd="0" destOrd="0" presId="urn:microsoft.com/office/officeart/2005/8/layout/cycle2"/>
    <dgm:cxn modelId="{81B1B9E7-6DA9-6048-98EA-8A645CF20D9C}" type="presOf" srcId="{911AE2E7-8C4A-D14A-8C76-576BDD50D66D}" destId="{6FC32750-C322-7B4F-906A-6217432EF081}" srcOrd="0" destOrd="0" presId="urn:microsoft.com/office/officeart/2005/8/layout/cycle2"/>
    <dgm:cxn modelId="{41B90BF4-90AA-5749-ADD6-DF23D60A25BE}" type="presOf" srcId="{AF603B7E-64A7-C248-A1D0-3F40B0C963EA}" destId="{255D856C-BD04-4B49-A1EF-D2D83E3CF636}" srcOrd="1" destOrd="0" presId="urn:microsoft.com/office/officeart/2005/8/layout/cycle2"/>
    <dgm:cxn modelId="{ED63C1F8-F2FD-4C4C-BD7D-23B37CD6D7DC}" srcId="{5C65CAAC-694C-F94C-9010-A6905764F261}" destId="{E36C5192-1DB5-8F4E-8447-C9982B7D9F9F}" srcOrd="0" destOrd="0" parTransId="{EECBD6F8-8402-0D49-8786-DDF591B802CE}" sibTransId="{911AE2E7-8C4A-D14A-8C76-576BDD50D66D}"/>
    <dgm:cxn modelId="{CD153478-A876-0F49-924B-AC608DDA1541}" type="presParOf" srcId="{121FFC05-6E20-7748-B819-1BA4FB55AC81}" destId="{CA89BBDB-4716-E442-B783-CF55F72D61D7}" srcOrd="0" destOrd="0" presId="urn:microsoft.com/office/officeart/2005/8/layout/cycle2"/>
    <dgm:cxn modelId="{23A03743-A5EE-7641-B572-1429E81C0F4A}" type="presParOf" srcId="{121FFC05-6E20-7748-B819-1BA4FB55AC81}" destId="{6FC32750-C322-7B4F-906A-6217432EF081}" srcOrd="1" destOrd="0" presId="urn:microsoft.com/office/officeart/2005/8/layout/cycle2"/>
    <dgm:cxn modelId="{972C285B-08FD-794A-9BFF-02D388CBFD01}" type="presParOf" srcId="{6FC32750-C322-7B4F-906A-6217432EF081}" destId="{319FB9EB-ADF2-7348-97B2-BC0EB8227CE8}" srcOrd="0" destOrd="0" presId="urn:microsoft.com/office/officeart/2005/8/layout/cycle2"/>
    <dgm:cxn modelId="{416DD732-47F4-8443-9BF2-1B54448D1D42}" type="presParOf" srcId="{121FFC05-6E20-7748-B819-1BA4FB55AC81}" destId="{09539869-7322-C94F-9050-00D538441EEC}" srcOrd="2" destOrd="0" presId="urn:microsoft.com/office/officeart/2005/8/layout/cycle2"/>
    <dgm:cxn modelId="{CBDF16B4-1B83-A648-9ECB-8554686E09CE}" type="presParOf" srcId="{121FFC05-6E20-7748-B819-1BA4FB55AC81}" destId="{CB6C74C6-0A4E-6F4D-83D3-014FC0350B30}" srcOrd="3" destOrd="0" presId="urn:microsoft.com/office/officeart/2005/8/layout/cycle2"/>
    <dgm:cxn modelId="{2BE32043-21A2-B44F-AFAC-F28108FFB95B}" type="presParOf" srcId="{CB6C74C6-0A4E-6F4D-83D3-014FC0350B30}" destId="{C6F7320F-3EA9-0943-AA7A-F6D56A6CDFD8}" srcOrd="0" destOrd="0" presId="urn:microsoft.com/office/officeart/2005/8/layout/cycle2"/>
    <dgm:cxn modelId="{5DF80E58-5511-B140-BE39-8F4F40BE0F04}" type="presParOf" srcId="{121FFC05-6E20-7748-B819-1BA4FB55AC81}" destId="{87491E24-990E-2147-BE28-8DA79BB3FBF4}" srcOrd="4" destOrd="0" presId="urn:microsoft.com/office/officeart/2005/8/layout/cycle2"/>
    <dgm:cxn modelId="{2E3AE033-FBD6-3C44-9D15-8722DAACF0E6}" type="presParOf" srcId="{121FFC05-6E20-7748-B819-1BA4FB55AC81}" destId="{1BE1050B-55C5-FB48-B065-92F75AB6671A}" srcOrd="5" destOrd="0" presId="urn:microsoft.com/office/officeart/2005/8/layout/cycle2"/>
    <dgm:cxn modelId="{F0DC9C4F-CCF7-CD4E-B13F-84B52CF4DED3}" type="presParOf" srcId="{1BE1050B-55C5-FB48-B065-92F75AB6671A}" destId="{AC3811CF-3D5C-F84D-8E6A-000DCF00F74D}" srcOrd="0" destOrd="0" presId="urn:microsoft.com/office/officeart/2005/8/layout/cycle2"/>
    <dgm:cxn modelId="{026075DF-C923-254C-9B55-A14C9E1371F1}" type="presParOf" srcId="{121FFC05-6E20-7748-B819-1BA4FB55AC81}" destId="{AACC7E30-F856-7340-8ED1-11FDCFEAC128}" srcOrd="6" destOrd="0" presId="urn:microsoft.com/office/officeart/2005/8/layout/cycle2"/>
    <dgm:cxn modelId="{EC86B1E4-011E-AD43-A72E-85AEABD3A976}" type="presParOf" srcId="{121FFC05-6E20-7748-B819-1BA4FB55AC81}" destId="{592726E6-71E7-764D-98CE-4F07B22C8B12}" srcOrd="7" destOrd="0" presId="urn:microsoft.com/office/officeart/2005/8/layout/cycle2"/>
    <dgm:cxn modelId="{601F0B51-2868-4F41-8D47-B2AE911064C6}" type="presParOf" srcId="{592726E6-71E7-764D-98CE-4F07B22C8B12}" destId="{D8ABA82A-D0FA-3648-8FAC-C336ABE17994}" srcOrd="0" destOrd="0" presId="urn:microsoft.com/office/officeart/2005/8/layout/cycle2"/>
    <dgm:cxn modelId="{C5D7287B-2989-AA4C-905E-9D56FB9E93D6}" type="presParOf" srcId="{121FFC05-6E20-7748-B819-1BA4FB55AC81}" destId="{A40F5941-B0C7-924C-89A9-239D22B426A0}" srcOrd="8" destOrd="0" presId="urn:microsoft.com/office/officeart/2005/8/layout/cycle2"/>
    <dgm:cxn modelId="{488F4DF2-17B8-D741-9329-ABCDC8FE4FE3}" type="presParOf" srcId="{121FFC05-6E20-7748-B819-1BA4FB55AC81}" destId="{36EDBBC1-D334-4248-A133-249AC2B7D3FE}" srcOrd="9" destOrd="0" presId="urn:microsoft.com/office/officeart/2005/8/layout/cycle2"/>
    <dgm:cxn modelId="{D3EA1150-A777-9742-94F4-835E1B97A9D4}" type="presParOf" srcId="{36EDBBC1-D334-4248-A133-249AC2B7D3FE}" destId="{9F89BCE9-250A-C249-8709-3713008590E3}" srcOrd="0" destOrd="0" presId="urn:microsoft.com/office/officeart/2005/8/layout/cycle2"/>
    <dgm:cxn modelId="{18F6A294-1A1C-A242-9767-58174BD90CF8}" type="presParOf" srcId="{121FFC05-6E20-7748-B819-1BA4FB55AC81}" destId="{DFD3EA67-6886-A042-8453-E1E7D6944760}" srcOrd="10" destOrd="0" presId="urn:microsoft.com/office/officeart/2005/8/layout/cycle2"/>
    <dgm:cxn modelId="{64FC42AF-6C8E-F548-A14B-F47605BADAD3}" type="presParOf" srcId="{121FFC05-6E20-7748-B819-1BA4FB55AC81}" destId="{E1878FA9-AF08-C644-A009-F54DCED21D6C}" srcOrd="11" destOrd="0" presId="urn:microsoft.com/office/officeart/2005/8/layout/cycle2"/>
    <dgm:cxn modelId="{2D8C094C-7CB9-6842-A69E-DB0B931B0B69}" type="presParOf" srcId="{E1878FA9-AF08-C644-A009-F54DCED21D6C}" destId="{255D856C-BD04-4B49-A1EF-D2D83E3CF636}"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9BBDB-4716-E442-B783-CF55F72D61D7}">
      <dsp:nvSpPr>
        <dsp:cNvPr id="0" name=""/>
        <dsp:cNvSpPr/>
      </dsp:nvSpPr>
      <dsp:spPr>
        <a:xfrm>
          <a:off x="3690193" y="1824"/>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GBR</a:t>
          </a:r>
        </a:p>
      </dsp:txBody>
      <dsp:txXfrm>
        <a:off x="3903831" y="215462"/>
        <a:ext cx="1031537" cy="1031537"/>
      </dsp:txXfrm>
    </dsp:sp>
    <dsp:sp modelId="{6FC32750-C322-7B4F-906A-6217432EF081}">
      <dsp:nvSpPr>
        <dsp:cNvPr id="0" name=""/>
        <dsp:cNvSpPr/>
      </dsp:nvSpPr>
      <dsp:spPr>
        <a:xfrm rot="1800000">
          <a:off x="8645496" y="1967088"/>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036503"/>
        <a:ext cx="271184" cy="295409"/>
      </dsp:txXfrm>
    </dsp:sp>
    <dsp:sp modelId="{09539869-7322-C94F-9050-00D538441EEC}">
      <dsp:nvSpPr>
        <dsp:cNvPr id="0" name=""/>
        <dsp:cNvSpPr/>
      </dsp:nvSpPr>
      <dsp:spPr>
        <a:xfrm>
          <a:off x="5586588"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USA</a:t>
          </a:r>
        </a:p>
      </dsp:txBody>
      <dsp:txXfrm>
        <a:off x="5800226" y="1310346"/>
        <a:ext cx="1031537" cy="1031537"/>
      </dsp:txXfrm>
    </dsp:sp>
    <dsp:sp modelId="{CB6C74C6-0A4E-6F4D-83D3-014FC0350B30}">
      <dsp:nvSpPr>
        <dsp:cNvPr id="0" name=""/>
        <dsp:cNvSpPr/>
      </dsp:nvSpPr>
      <dsp:spPr>
        <a:xfrm rot="5400000">
          <a:off x="8645496" y="1997116"/>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703607" y="2037475"/>
        <a:ext cx="271184" cy="295409"/>
      </dsp:txXfrm>
    </dsp:sp>
    <dsp:sp modelId="{87491E24-990E-2147-BE28-8DA79BB3FBF4}">
      <dsp:nvSpPr>
        <dsp:cNvPr id="0" name=""/>
        <dsp:cNvSpPr/>
      </dsp:nvSpPr>
      <dsp:spPr>
        <a:xfrm>
          <a:off x="5586588"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NED</a:t>
          </a:r>
        </a:p>
      </dsp:txBody>
      <dsp:txXfrm>
        <a:off x="5800226" y="3500115"/>
        <a:ext cx="1031537" cy="1031537"/>
      </dsp:txXfrm>
    </dsp:sp>
    <dsp:sp modelId="{1BE1050B-55C5-FB48-B065-92F75AB6671A}">
      <dsp:nvSpPr>
        <dsp:cNvPr id="0" name=""/>
        <dsp:cNvSpPr/>
      </dsp:nvSpPr>
      <dsp:spPr>
        <a:xfrm rot="9000000">
          <a:off x="8645496" y="2579963"/>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2649378"/>
        <a:ext cx="271184" cy="295409"/>
      </dsp:txXfrm>
    </dsp:sp>
    <dsp:sp modelId="{AACC7E30-F856-7340-8ED1-11FDCFEAC128}">
      <dsp:nvSpPr>
        <dsp:cNvPr id="0" name=""/>
        <dsp:cNvSpPr/>
      </dsp:nvSpPr>
      <dsp:spPr>
        <a:xfrm>
          <a:off x="3690193" y="4381362"/>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err="1"/>
            <a:t>Etc</a:t>
          </a:r>
          <a:endParaRPr lang="en-US" sz="3400" kern="1200" dirty="0"/>
        </a:p>
      </dsp:txBody>
      <dsp:txXfrm>
        <a:off x="3903831" y="4595000"/>
        <a:ext cx="1031537" cy="1031537"/>
      </dsp:txXfrm>
    </dsp:sp>
    <dsp:sp modelId="{592726E6-71E7-764D-98CE-4F07B22C8B12}">
      <dsp:nvSpPr>
        <dsp:cNvPr id="0" name=""/>
        <dsp:cNvSpPr/>
      </dsp:nvSpPr>
      <dsp:spPr>
        <a:xfrm rot="12600000">
          <a:off x="8645496" y="3509090"/>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3636616"/>
        <a:ext cx="271184" cy="295409"/>
      </dsp:txXfrm>
    </dsp:sp>
    <dsp:sp modelId="{A40F5941-B0C7-924C-89A9-239D22B426A0}">
      <dsp:nvSpPr>
        <dsp:cNvPr id="0" name=""/>
        <dsp:cNvSpPr/>
      </dsp:nvSpPr>
      <dsp:spPr>
        <a:xfrm>
          <a:off x="1793797"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AUS</a:t>
          </a:r>
        </a:p>
      </dsp:txBody>
      <dsp:txXfrm>
        <a:off x="2007435" y="3500115"/>
        <a:ext cx="1031537" cy="1031537"/>
      </dsp:txXfrm>
    </dsp:sp>
    <dsp:sp modelId="{36EDBBC1-D334-4248-A133-249AC2B7D3FE}">
      <dsp:nvSpPr>
        <dsp:cNvPr id="0" name=""/>
        <dsp:cNvSpPr/>
      </dsp:nvSpPr>
      <dsp:spPr>
        <a:xfrm rot="16200000">
          <a:off x="8645496" y="2685789"/>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703607" y="2842370"/>
        <a:ext cx="271184" cy="295409"/>
      </dsp:txXfrm>
    </dsp:sp>
    <dsp:sp modelId="{DFD3EA67-6886-A042-8453-E1E7D6944760}">
      <dsp:nvSpPr>
        <dsp:cNvPr id="0" name=""/>
        <dsp:cNvSpPr/>
      </dsp:nvSpPr>
      <dsp:spPr>
        <a:xfrm>
          <a:off x="1793797"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HUN</a:t>
          </a:r>
        </a:p>
      </dsp:txBody>
      <dsp:txXfrm>
        <a:off x="2007435" y="1310346"/>
        <a:ext cx="1031537" cy="1031537"/>
      </dsp:txXfrm>
    </dsp:sp>
    <dsp:sp modelId="{E1878FA9-AF08-C644-A009-F54DCED21D6C}">
      <dsp:nvSpPr>
        <dsp:cNvPr id="0" name=""/>
        <dsp:cNvSpPr/>
      </dsp:nvSpPr>
      <dsp:spPr>
        <a:xfrm rot="19800000">
          <a:off x="8645496" y="2154151"/>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281677"/>
        <a:ext cx="271184" cy="295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9BBDB-4716-E442-B783-CF55F72D61D7}">
      <dsp:nvSpPr>
        <dsp:cNvPr id="0" name=""/>
        <dsp:cNvSpPr/>
      </dsp:nvSpPr>
      <dsp:spPr>
        <a:xfrm>
          <a:off x="3690193" y="1824"/>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GBR</a:t>
          </a:r>
        </a:p>
      </dsp:txBody>
      <dsp:txXfrm>
        <a:off x="3903831" y="215462"/>
        <a:ext cx="1031537" cy="1031537"/>
      </dsp:txXfrm>
    </dsp:sp>
    <dsp:sp modelId="{6FC32750-C322-7B4F-906A-6217432EF081}">
      <dsp:nvSpPr>
        <dsp:cNvPr id="0" name=""/>
        <dsp:cNvSpPr/>
      </dsp:nvSpPr>
      <dsp:spPr>
        <a:xfrm rot="1800000">
          <a:off x="8645496" y="1967088"/>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036503"/>
        <a:ext cx="271184" cy="295409"/>
      </dsp:txXfrm>
    </dsp:sp>
    <dsp:sp modelId="{09539869-7322-C94F-9050-00D538441EEC}">
      <dsp:nvSpPr>
        <dsp:cNvPr id="0" name=""/>
        <dsp:cNvSpPr/>
      </dsp:nvSpPr>
      <dsp:spPr>
        <a:xfrm>
          <a:off x="5586588"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USA</a:t>
          </a:r>
        </a:p>
      </dsp:txBody>
      <dsp:txXfrm>
        <a:off x="5800226" y="1310346"/>
        <a:ext cx="1031537" cy="1031537"/>
      </dsp:txXfrm>
    </dsp:sp>
    <dsp:sp modelId="{CB6C74C6-0A4E-6F4D-83D3-014FC0350B30}">
      <dsp:nvSpPr>
        <dsp:cNvPr id="0" name=""/>
        <dsp:cNvSpPr/>
      </dsp:nvSpPr>
      <dsp:spPr>
        <a:xfrm rot="5400000">
          <a:off x="8645496" y="1997116"/>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703607" y="2037475"/>
        <a:ext cx="271184" cy="295409"/>
      </dsp:txXfrm>
    </dsp:sp>
    <dsp:sp modelId="{87491E24-990E-2147-BE28-8DA79BB3FBF4}">
      <dsp:nvSpPr>
        <dsp:cNvPr id="0" name=""/>
        <dsp:cNvSpPr/>
      </dsp:nvSpPr>
      <dsp:spPr>
        <a:xfrm>
          <a:off x="5586588"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NED</a:t>
          </a:r>
        </a:p>
      </dsp:txBody>
      <dsp:txXfrm>
        <a:off x="5800226" y="3500115"/>
        <a:ext cx="1031537" cy="1031537"/>
      </dsp:txXfrm>
    </dsp:sp>
    <dsp:sp modelId="{1BE1050B-55C5-FB48-B065-92F75AB6671A}">
      <dsp:nvSpPr>
        <dsp:cNvPr id="0" name=""/>
        <dsp:cNvSpPr/>
      </dsp:nvSpPr>
      <dsp:spPr>
        <a:xfrm rot="9000000">
          <a:off x="8645496" y="2579963"/>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2649378"/>
        <a:ext cx="271184" cy="295409"/>
      </dsp:txXfrm>
    </dsp:sp>
    <dsp:sp modelId="{AACC7E30-F856-7340-8ED1-11FDCFEAC128}">
      <dsp:nvSpPr>
        <dsp:cNvPr id="0" name=""/>
        <dsp:cNvSpPr/>
      </dsp:nvSpPr>
      <dsp:spPr>
        <a:xfrm>
          <a:off x="3690193" y="4381362"/>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err="1"/>
            <a:t>Etc</a:t>
          </a:r>
          <a:endParaRPr lang="en-US" sz="3400" kern="1200" dirty="0"/>
        </a:p>
      </dsp:txBody>
      <dsp:txXfrm>
        <a:off x="3903831" y="4595000"/>
        <a:ext cx="1031537" cy="1031537"/>
      </dsp:txXfrm>
    </dsp:sp>
    <dsp:sp modelId="{592726E6-71E7-764D-98CE-4F07B22C8B12}">
      <dsp:nvSpPr>
        <dsp:cNvPr id="0" name=""/>
        <dsp:cNvSpPr/>
      </dsp:nvSpPr>
      <dsp:spPr>
        <a:xfrm rot="12600000">
          <a:off x="8645496" y="3509090"/>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3636616"/>
        <a:ext cx="271184" cy="295409"/>
      </dsp:txXfrm>
    </dsp:sp>
    <dsp:sp modelId="{A40F5941-B0C7-924C-89A9-239D22B426A0}">
      <dsp:nvSpPr>
        <dsp:cNvPr id="0" name=""/>
        <dsp:cNvSpPr/>
      </dsp:nvSpPr>
      <dsp:spPr>
        <a:xfrm>
          <a:off x="1793797"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AUS</a:t>
          </a:r>
        </a:p>
      </dsp:txBody>
      <dsp:txXfrm>
        <a:off x="2007435" y="3500115"/>
        <a:ext cx="1031537" cy="1031537"/>
      </dsp:txXfrm>
    </dsp:sp>
    <dsp:sp modelId="{36EDBBC1-D334-4248-A133-249AC2B7D3FE}">
      <dsp:nvSpPr>
        <dsp:cNvPr id="0" name=""/>
        <dsp:cNvSpPr/>
      </dsp:nvSpPr>
      <dsp:spPr>
        <a:xfrm rot="16200000">
          <a:off x="3903522" y="2685789"/>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961633" y="2842370"/>
        <a:ext cx="271184" cy="295409"/>
      </dsp:txXfrm>
    </dsp:sp>
    <dsp:sp modelId="{DFD3EA67-6886-A042-8453-E1E7D6944760}">
      <dsp:nvSpPr>
        <dsp:cNvPr id="0" name=""/>
        <dsp:cNvSpPr/>
      </dsp:nvSpPr>
      <dsp:spPr>
        <a:xfrm>
          <a:off x="1793797"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HUN</a:t>
          </a:r>
        </a:p>
      </dsp:txBody>
      <dsp:txXfrm>
        <a:off x="2007435" y="1310346"/>
        <a:ext cx="1031537" cy="1031537"/>
      </dsp:txXfrm>
    </dsp:sp>
    <dsp:sp modelId="{E1878FA9-AF08-C644-A009-F54DCED21D6C}">
      <dsp:nvSpPr>
        <dsp:cNvPr id="0" name=""/>
        <dsp:cNvSpPr/>
      </dsp:nvSpPr>
      <dsp:spPr>
        <a:xfrm rot="19800000">
          <a:off x="8645496" y="2154151"/>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281677"/>
        <a:ext cx="271184" cy="2954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9BBDB-4716-E442-B783-CF55F72D61D7}">
      <dsp:nvSpPr>
        <dsp:cNvPr id="0" name=""/>
        <dsp:cNvSpPr/>
      </dsp:nvSpPr>
      <dsp:spPr>
        <a:xfrm>
          <a:off x="3690193" y="1824"/>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GBR</a:t>
          </a:r>
        </a:p>
      </dsp:txBody>
      <dsp:txXfrm>
        <a:off x="3903831" y="215462"/>
        <a:ext cx="1031537" cy="1031537"/>
      </dsp:txXfrm>
    </dsp:sp>
    <dsp:sp modelId="{6FC32750-C322-7B4F-906A-6217432EF081}">
      <dsp:nvSpPr>
        <dsp:cNvPr id="0" name=""/>
        <dsp:cNvSpPr/>
      </dsp:nvSpPr>
      <dsp:spPr>
        <a:xfrm rot="1800000">
          <a:off x="8645496" y="1967088"/>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036503"/>
        <a:ext cx="271184" cy="295409"/>
      </dsp:txXfrm>
    </dsp:sp>
    <dsp:sp modelId="{09539869-7322-C94F-9050-00D538441EEC}">
      <dsp:nvSpPr>
        <dsp:cNvPr id="0" name=""/>
        <dsp:cNvSpPr/>
      </dsp:nvSpPr>
      <dsp:spPr>
        <a:xfrm>
          <a:off x="5586588"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USA</a:t>
          </a:r>
        </a:p>
      </dsp:txBody>
      <dsp:txXfrm>
        <a:off x="5800226" y="1310346"/>
        <a:ext cx="1031537" cy="1031537"/>
      </dsp:txXfrm>
    </dsp:sp>
    <dsp:sp modelId="{CB6C74C6-0A4E-6F4D-83D3-014FC0350B30}">
      <dsp:nvSpPr>
        <dsp:cNvPr id="0" name=""/>
        <dsp:cNvSpPr/>
      </dsp:nvSpPr>
      <dsp:spPr>
        <a:xfrm rot="5400000">
          <a:off x="8645496" y="1997116"/>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703607" y="2037475"/>
        <a:ext cx="271184" cy="295409"/>
      </dsp:txXfrm>
    </dsp:sp>
    <dsp:sp modelId="{87491E24-990E-2147-BE28-8DA79BB3FBF4}">
      <dsp:nvSpPr>
        <dsp:cNvPr id="0" name=""/>
        <dsp:cNvSpPr/>
      </dsp:nvSpPr>
      <dsp:spPr>
        <a:xfrm>
          <a:off x="5586588"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NED</a:t>
          </a:r>
        </a:p>
      </dsp:txBody>
      <dsp:txXfrm>
        <a:off x="5800226" y="3500115"/>
        <a:ext cx="1031537" cy="1031537"/>
      </dsp:txXfrm>
    </dsp:sp>
    <dsp:sp modelId="{1BE1050B-55C5-FB48-B065-92F75AB6671A}">
      <dsp:nvSpPr>
        <dsp:cNvPr id="0" name=""/>
        <dsp:cNvSpPr/>
      </dsp:nvSpPr>
      <dsp:spPr>
        <a:xfrm rot="9000000">
          <a:off x="8645496" y="2579963"/>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2649378"/>
        <a:ext cx="271184" cy="295409"/>
      </dsp:txXfrm>
    </dsp:sp>
    <dsp:sp modelId="{AACC7E30-F856-7340-8ED1-11FDCFEAC128}">
      <dsp:nvSpPr>
        <dsp:cNvPr id="0" name=""/>
        <dsp:cNvSpPr/>
      </dsp:nvSpPr>
      <dsp:spPr>
        <a:xfrm>
          <a:off x="3690193" y="4381362"/>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err="1"/>
            <a:t>Etc</a:t>
          </a:r>
          <a:endParaRPr lang="en-US" sz="3400" kern="1200" dirty="0"/>
        </a:p>
      </dsp:txBody>
      <dsp:txXfrm>
        <a:off x="3903831" y="4595000"/>
        <a:ext cx="1031537" cy="1031537"/>
      </dsp:txXfrm>
    </dsp:sp>
    <dsp:sp modelId="{592726E6-71E7-764D-98CE-4F07B22C8B12}">
      <dsp:nvSpPr>
        <dsp:cNvPr id="0" name=""/>
        <dsp:cNvSpPr/>
      </dsp:nvSpPr>
      <dsp:spPr>
        <a:xfrm rot="12600000">
          <a:off x="8645496" y="3509090"/>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753933" y="3636616"/>
        <a:ext cx="271184" cy="295409"/>
      </dsp:txXfrm>
    </dsp:sp>
    <dsp:sp modelId="{A40F5941-B0C7-924C-89A9-239D22B426A0}">
      <dsp:nvSpPr>
        <dsp:cNvPr id="0" name=""/>
        <dsp:cNvSpPr/>
      </dsp:nvSpPr>
      <dsp:spPr>
        <a:xfrm>
          <a:off x="1793797" y="3286477"/>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AUS</a:t>
          </a:r>
        </a:p>
      </dsp:txBody>
      <dsp:txXfrm>
        <a:off x="2007435" y="3500115"/>
        <a:ext cx="1031537" cy="1031537"/>
      </dsp:txXfrm>
    </dsp:sp>
    <dsp:sp modelId="{36EDBBC1-D334-4248-A133-249AC2B7D3FE}">
      <dsp:nvSpPr>
        <dsp:cNvPr id="0" name=""/>
        <dsp:cNvSpPr/>
      </dsp:nvSpPr>
      <dsp:spPr>
        <a:xfrm rot="16200000">
          <a:off x="3903522" y="2685789"/>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961633" y="2842370"/>
        <a:ext cx="271184" cy="295409"/>
      </dsp:txXfrm>
    </dsp:sp>
    <dsp:sp modelId="{DFD3EA67-6886-A042-8453-E1E7D6944760}">
      <dsp:nvSpPr>
        <dsp:cNvPr id="0" name=""/>
        <dsp:cNvSpPr/>
      </dsp:nvSpPr>
      <dsp:spPr>
        <a:xfrm>
          <a:off x="1793797" y="1096708"/>
          <a:ext cx="1458813" cy="1458813"/>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dirty="0"/>
            <a:t>HUN</a:t>
          </a:r>
        </a:p>
      </dsp:txBody>
      <dsp:txXfrm>
        <a:off x="2007435" y="1310346"/>
        <a:ext cx="1031537" cy="1031537"/>
      </dsp:txXfrm>
    </dsp:sp>
    <dsp:sp modelId="{E1878FA9-AF08-C644-A009-F54DCED21D6C}">
      <dsp:nvSpPr>
        <dsp:cNvPr id="0" name=""/>
        <dsp:cNvSpPr/>
      </dsp:nvSpPr>
      <dsp:spPr>
        <a:xfrm rot="19800000">
          <a:off x="8645496" y="2154151"/>
          <a:ext cx="387406" cy="492349"/>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653281" y="2281677"/>
        <a:ext cx="271184" cy="29540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2971800" cy="457200"/>
          </a:xfrm>
          <a:prstGeom prst="rect">
            <a:avLst/>
          </a:prstGeom>
        </p:spPr>
        <p:txBody>
          <a:bodyPr vert="horz" lIns="91440" tIns="45720" rIns="91440" bIns="45720" rtlCol="0"/>
          <a:lstStyle>
            <a:lvl1pPr algn="l">
              <a:defRPr sz="1200">
                <a:ea typeface="ヒラギノ角ゴ ProN W3"/>
                <a:cs typeface="ヒラギノ角ゴ ProN W3"/>
              </a:defRPr>
            </a:lvl1pPr>
          </a:lstStyle>
          <a:p>
            <a:pPr>
              <a:defRPr/>
            </a:pPr>
            <a:endParaRPr lang="sv-SE"/>
          </a:p>
        </p:txBody>
      </p:sp>
      <p:sp>
        <p:nvSpPr>
          <p:cNvPr id="3" name="Date Placeholder 2"/>
          <p:cNvSpPr>
            <a:spLocks noGrp="1"/>
          </p:cNvSpPr>
          <p:nvPr>
            <p:ph type="dt" idx="1"/>
          </p:nvPr>
        </p:nvSpPr>
        <p:spPr bwMode="auto">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64D38726-0D61-44A7-A94C-9D972D05191A}" type="datetimeFigureOut">
              <a:rPr lang="sv-SE"/>
              <a:t>2024-05-30</a:t>
            </a:fld>
            <a:endParaRPr lang="sv-SE"/>
          </a:p>
        </p:txBody>
      </p:sp>
      <p:sp>
        <p:nvSpPr>
          <p:cNvPr id="4" name="Slide Image Placeholder 3"/>
          <p:cNvSpPr>
            <a:spLocks noGrp="1" noRot="1" noChangeAspect="1"/>
          </p:cNvSpPr>
          <p:nvPr>
            <p:ph type="sldImg" idx="2"/>
          </p:nvPr>
        </p:nvSpPr>
        <p:spPr bwMode="auto">
          <a:xfrm>
            <a:off x="381000" y="685800"/>
            <a:ext cx="6096000" cy="3429000"/>
          </a:xfrm>
          <a:prstGeom prst="rect">
            <a:avLst/>
          </a:prstGeom>
          <a:noFill/>
          <a:ln w="12700">
            <a:solidFill>
              <a:prstClr val="black"/>
            </a:solidFill>
          </a:ln>
        </p:spPr>
        <p:txBody>
          <a:bodyPr vert="horz" lIns="91440" tIns="45720" rIns="91440" bIns="45720" rtlCol="0" anchor="ctr"/>
          <a:lstStyle/>
          <a:p>
            <a:pPr lvl="0">
              <a:defRPr/>
            </a:pPr>
            <a:endParaRPr lang="sv-SE"/>
          </a:p>
        </p:txBody>
      </p:sp>
      <p:sp>
        <p:nvSpPr>
          <p:cNvPr id="5" name="Notes Placeholder 4"/>
          <p:cNvSpPr>
            <a:spLocks noGrp="1"/>
          </p:cNvSpPr>
          <p:nvPr>
            <p:ph type="body" sz="quarter" idx="3"/>
          </p:nvPr>
        </p:nvSpPr>
        <p:spPr bwMode="auto">
          <a:xfrm>
            <a:off x="685800" y="4343400"/>
            <a:ext cx="5486400" cy="4114800"/>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6" name="Footer Placeholder 5"/>
          <p:cNvSpPr>
            <a:spLocks noGrp="1"/>
          </p:cNvSpPr>
          <p:nvPr>
            <p:ph type="ftr" sz="quarter" idx="4"/>
          </p:nvPr>
        </p:nvSpPr>
        <p:spPr bwMode="auto">
          <a:xfrm>
            <a:off x="0" y="8685213"/>
            <a:ext cx="2971800" cy="457200"/>
          </a:xfrm>
          <a:prstGeom prst="rect">
            <a:avLst/>
          </a:prstGeom>
        </p:spPr>
        <p:txBody>
          <a:bodyPr vert="horz" lIns="91440" tIns="45720" rIns="91440" bIns="45720" rtlCol="0" anchor="b"/>
          <a:lstStyle>
            <a:lvl1pPr algn="l">
              <a:defRPr sz="1200">
                <a:ea typeface="ヒラギノ角ゴ ProN W3"/>
                <a:cs typeface="ヒラギノ角ゴ ProN W3"/>
              </a:defRPr>
            </a:lvl1pPr>
          </a:lstStyle>
          <a:p>
            <a:pPr>
              <a:defRPr/>
            </a:pPr>
            <a:endParaRPr lang="sv-SE"/>
          </a:p>
        </p:txBody>
      </p:sp>
      <p:sp>
        <p:nvSpPr>
          <p:cNvPr id="7" name="Slide Number Placeholder 6"/>
          <p:cNvSpPr>
            <a:spLocks noGrp="1"/>
          </p:cNvSpPr>
          <p:nvPr>
            <p:ph type="sldNum" sz="quarter" idx="5"/>
          </p:nvPr>
        </p:nvSpPr>
        <p:spPr bwMode="auto">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5EA42227-D7D8-4035-85E9-EBEEECC80576}" type="slidenum">
              <a:rPr lang="sv-SE"/>
              <a:t>‹#›</a:t>
            </a:fld>
            <a:endParaRPr lang="sv-SE"/>
          </a:p>
        </p:txBody>
      </p:sp>
    </p:spTree>
  </p:cSld>
  <p:clrMap bg1="lt1" tx1="dk1" bg2="lt2" tx2="dk2" accent1="accent1" accent2="accent2" accent3="accent3" accent4="accent4" accent5="accent5" accent6="accent6" hlink="hlink" folHlink="folHlink"/>
  <p:notesStyle>
    <a:lvl1pPr algn="l">
      <a:spcBef>
        <a:spcPts val="0"/>
      </a:spcBef>
      <a:spcAft>
        <a:spcPts val="0"/>
      </a:spcAft>
      <a:defRPr sz="1200">
        <a:solidFill>
          <a:schemeClr val="tx1"/>
        </a:solidFill>
        <a:latin typeface="+mn-lt"/>
        <a:ea typeface="MS PGothic"/>
        <a:cs typeface="ＭＳ Ｐゴシック"/>
      </a:defRPr>
    </a:lvl1pPr>
    <a:lvl2pPr marL="457200" algn="l">
      <a:spcBef>
        <a:spcPts val="0"/>
      </a:spcBef>
      <a:spcAft>
        <a:spcPts val="0"/>
      </a:spcAft>
      <a:defRPr sz="1200">
        <a:solidFill>
          <a:schemeClr val="tx1"/>
        </a:solidFill>
        <a:latin typeface="+mn-lt"/>
        <a:ea typeface="MS PGothic"/>
        <a:cs typeface="+mn-cs"/>
      </a:defRPr>
    </a:lvl2pPr>
    <a:lvl3pPr marL="914400" algn="l">
      <a:spcBef>
        <a:spcPts val="0"/>
      </a:spcBef>
      <a:spcAft>
        <a:spcPts val="0"/>
      </a:spcAft>
      <a:defRPr sz="1200">
        <a:solidFill>
          <a:schemeClr val="tx1"/>
        </a:solidFill>
        <a:latin typeface="+mn-lt"/>
        <a:ea typeface="MS PGothic"/>
        <a:cs typeface="+mn-cs"/>
      </a:defRPr>
    </a:lvl3pPr>
    <a:lvl4pPr marL="1371600" algn="l">
      <a:spcBef>
        <a:spcPts val="0"/>
      </a:spcBef>
      <a:spcAft>
        <a:spcPts val="0"/>
      </a:spcAft>
      <a:defRPr sz="1200">
        <a:solidFill>
          <a:schemeClr val="tx1"/>
        </a:solidFill>
        <a:latin typeface="+mn-lt"/>
        <a:ea typeface="MS PGothic"/>
        <a:cs typeface="+mn-cs"/>
      </a:defRPr>
    </a:lvl4pPr>
    <a:lvl5pPr marL="1828800" algn="l">
      <a:spcBef>
        <a:spcPts val="0"/>
      </a:spcBef>
      <a:spcAft>
        <a:spcPts val="0"/>
      </a:spcAft>
      <a:defRPr sz="1200">
        <a:solidFill>
          <a:schemeClr val="tx1"/>
        </a:solidFill>
        <a:latin typeface="+mn-lt"/>
        <a:ea typeface="MS PGothic"/>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311B59-13C5-EC90-4A9B-1BCFD9E8C687}" type="slidenum">
              <a:rPr/>
              <a:t>1</a:t>
            </a:fld>
            <a:endParaRPr/>
          </a:p>
        </p:txBody>
      </p:sp>
    </p:spTree>
    <p:extLst>
      <p:ext uri="{BB962C8B-B14F-4D97-AF65-F5344CB8AC3E}">
        <p14:creationId xmlns:p14="http://schemas.microsoft.com/office/powerpoint/2010/main" val="4002443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311B59-13C5-EC90-4A9B-1BCFD9E8C687}" type="slidenum">
              <a:rPr/>
              <a:t>2</a:t>
            </a:fld>
            <a:endParaRPr/>
          </a:p>
        </p:txBody>
      </p:sp>
    </p:spTree>
    <p:extLst>
      <p:ext uri="{BB962C8B-B14F-4D97-AF65-F5344CB8AC3E}">
        <p14:creationId xmlns:p14="http://schemas.microsoft.com/office/powerpoint/2010/main" val="1523163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3BAC36F-B98A-30A0-8565-9251D8776B68}" type="slidenum">
              <a:rP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DA29CD7-D23B-47D8-05F7-F2D220AB152F}" type="slidenum">
              <a:rPr/>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SIMONE to UPDATE </a:t>
            </a:r>
            <a:endParaRPr/>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a:t>
            </a:fld>
            <a:endParaRPr lang="sv-S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897489" lvl="1" indent="-457200">
              <a:buFont typeface="+mj-lt"/>
              <a:buAutoNum type="alphaLcParenR"/>
              <a:defRPr/>
            </a:pPr>
            <a:endParaRPr lang="sv-SE" sz="1200">
              <a:solidFill>
                <a:schemeClr val="tx2"/>
              </a:solidFill>
            </a:endParaRPr>
          </a:p>
          <a:p>
            <a:pPr>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7</a:t>
            </a:fld>
            <a:endParaRPr lang="sv-SE"/>
          </a:p>
        </p:txBody>
      </p:sp>
    </p:spTree>
    <p:extLst>
      <p:ext uri="{BB962C8B-B14F-4D97-AF65-F5344CB8AC3E}">
        <p14:creationId xmlns:p14="http://schemas.microsoft.com/office/powerpoint/2010/main" val="389880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marL="897489" lvl="1" indent="-457200">
              <a:buFont typeface="+mj-lt"/>
              <a:buAutoNum type="alphaLcParenR"/>
              <a:defRPr/>
            </a:pPr>
            <a:endParaRPr lang="sv-SE" sz="1200">
              <a:solidFill>
                <a:schemeClr val="tx2"/>
              </a:solidFill>
            </a:endParaRPr>
          </a:p>
          <a:p>
            <a:pPr>
              <a:defRPr/>
            </a:pPr>
            <a:endParaRPr lang="en-AU"/>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8</a:t>
            </a:fld>
            <a:endParaRPr lang="sv-SE"/>
          </a:p>
        </p:txBody>
      </p:sp>
    </p:spTree>
    <p:extLst>
      <p:ext uri="{BB962C8B-B14F-4D97-AF65-F5344CB8AC3E}">
        <p14:creationId xmlns:p14="http://schemas.microsoft.com/office/powerpoint/2010/main" val="616255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10</a:t>
            </a:fld>
            <a:endParaRPr lang="sv-SE"/>
          </a:p>
        </p:txBody>
      </p:sp>
    </p:spTree>
    <p:extLst>
      <p:ext uri="{BB962C8B-B14F-4D97-AF65-F5344CB8AC3E}">
        <p14:creationId xmlns:p14="http://schemas.microsoft.com/office/powerpoint/2010/main" val="3814123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was presented in 2023</a:t>
            </a:r>
          </a:p>
        </p:txBody>
      </p:sp>
      <p:sp>
        <p:nvSpPr>
          <p:cNvPr id="4" name="Slide Number Placeholder 3"/>
          <p:cNvSpPr>
            <a:spLocks noGrp="1"/>
          </p:cNvSpPr>
          <p:nvPr>
            <p:ph type="sldNum" sz="quarter" idx="5"/>
          </p:nvPr>
        </p:nvSpPr>
        <p:spPr/>
        <p:txBody>
          <a:bodyPr/>
          <a:lstStyle/>
          <a:p>
            <a:fld id="{5EA42227-D7D8-4035-85E9-EBEEECC80576}" type="slidenum">
              <a:rPr lang="sv-SE" smtClean="0"/>
              <a:pPr/>
              <a:t>11</a:t>
            </a:fld>
            <a:endParaRPr lang="sv-SE"/>
          </a:p>
        </p:txBody>
      </p:sp>
    </p:spTree>
    <p:extLst>
      <p:ext uri="{BB962C8B-B14F-4D97-AF65-F5344CB8AC3E}">
        <p14:creationId xmlns:p14="http://schemas.microsoft.com/office/powerpoint/2010/main" val="4137263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was presented in 2023</a:t>
            </a:r>
          </a:p>
        </p:txBody>
      </p:sp>
      <p:sp>
        <p:nvSpPr>
          <p:cNvPr id="4" name="Slide Number Placeholder 3"/>
          <p:cNvSpPr>
            <a:spLocks noGrp="1"/>
          </p:cNvSpPr>
          <p:nvPr>
            <p:ph type="sldNum" sz="quarter" idx="5"/>
          </p:nvPr>
        </p:nvSpPr>
        <p:spPr/>
        <p:txBody>
          <a:bodyPr/>
          <a:lstStyle/>
          <a:p>
            <a:fld id="{5EA42227-D7D8-4035-85E9-EBEEECC80576}" type="slidenum">
              <a:rPr lang="sv-SE" smtClean="0"/>
              <a:pPr/>
              <a:t>12</a:t>
            </a:fld>
            <a:endParaRPr lang="sv-SE"/>
          </a:p>
        </p:txBody>
      </p:sp>
    </p:spTree>
    <p:extLst>
      <p:ext uri="{BB962C8B-B14F-4D97-AF65-F5344CB8AC3E}">
        <p14:creationId xmlns:p14="http://schemas.microsoft.com/office/powerpoint/2010/main" val="16097341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kern="100" dirty="0">
                <a:effectLst/>
                <a:latin typeface="Aptos" panose="020B0004020202020204" pitchFamily="34" charset="0"/>
                <a:ea typeface="Aptos" panose="020B0004020202020204" pitchFamily="34" charset="0"/>
                <a:cs typeface="Times New Roman" panose="02020603050405020304" pitchFamily="18" charset="0"/>
              </a:rPr>
              <a:t>Part 3. (Requirements for genetic evaluation)</a:t>
            </a:r>
            <a:endParaRPr lang="en-SE" sz="12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050" kern="100" dirty="0">
                <a:effectLst/>
                <a:latin typeface="Arial" panose="020B0604020202020204" pitchFamily="34" charset="0"/>
                <a:ea typeface="Aptos" panose="020B0004020202020204" pitchFamily="34" charset="0"/>
                <a:cs typeface="Arial" panose="020B0604020202020204" pitchFamily="34" charset="0"/>
              </a:rPr>
              <a:t> </a:t>
            </a:r>
            <a:endParaRPr lang="en-SE" sz="1050" kern="100" dirty="0">
              <a:effectLst/>
              <a:latin typeface="Arial" panose="020B0604020202020204" pitchFamily="34" charset="0"/>
              <a:ea typeface="Aptos" panose="020B0004020202020204" pitchFamily="34" charset="0"/>
              <a:cs typeface="Arial" panose="020B0604020202020204" pitchFamily="34" charset="0"/>
            </a:endParaRPr>
          </a:p>
          <a:p>
            <a:pPr algn="l"/>
            <a:r>
              <a:rPr lang="en-GB" sz="1200" kern="100" dirty="0">
                <a:effectLst/>
                <a:latin typeface="Arial" panose="020B0604020202020204" pitchFamily="34" charset="0"/>
                <a:ea typeface="Aptos" panose="020B0004020202020204" pitchFamily="34" charset="0"/>
                <a:cs typeface="Arial" panose="020B0604020202020204" pitchFamily="34" charset="0"/>
              </a:rPr>
              <a:t>10. The breed society or the breeding operation, or, at the request of that breed society or breeding operation, the third party designated by that breed society or breeding operation in accordance with Article 27(1)(b), shall:</a:t>
            </a:r>
          </a:p>
          <a:p>
            <a:pPr marL="342900" indent="-342900" algn="l">
              <a:buFont typeface="Arial" panose="020B0604020202020204" pitchFamily="34" charset="0"/>
              <a:buChar char="•"/>
            </a:pPr>
            <a:r>
              <a:rPr lang="en-GB" sz="1200" b="1" kern="100" dirty="0">
                <a:effectLst/>
                <a:latin typeface="Arial" panose="020B0604020202020204" pitchFamily="34" charset="0"/>
                <a:ea typeface="Aptos" panose="020B0004020202020204" pitchFamily="34" charset="0"/>
                <a:cs typeface="Arial" panose="020B0604020202020204" pitchFamily="34" charset="0"/>
              </a:rPr>
              <a:t>make publicly available the information on the genetic defects and genetic peculiarities of breeding animals which are related to the breeding programme.</a:t>
            </a:r>
            <a:endParaRPr lang="en-SE" sz="1200" b="1"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19</a:t>
            </a:fld>
            <a:endParaRPr lang="sv-SE"/>
          </a:p>
        </p:txBody>
      </p:sp>
    </p:spTree>
    <p:extLst>
      <p:ext uri="{BB962C8B-B14F-4D97-AF65-F5344CB8AC3E}">
        <p14:creationId xmlns:p14="http://schemas.microsoft.com/office/powerpoint/2010/main" val="3448412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kern="100" dirty="0">
                <a:effectLst/>
                <a:latin typeface="Aptos" panose="020B0004020202020204" pitchFamily="34" charset="0"/>
                <a:ea typeface="Aptos" panose="020B0004020202020204" pitchFamily="34" charset="0"/>
                <a:cs typeface="Times New Roman" panose="02020603050405020304" pitchFamily="18" charset="0"/>
              </a:rPr>
              <a:t>Part 3. (Requirements for genetic evaluation)</a:t>
            </a:r>
            <a:endParaRPr lang="en-SE" sz="12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050" kern="100" dirty="0">
                <a:effectLst/>
                <a:latin typeface="Arial" panose="020B0604020202020204" pitchFamily="34" charset="0"/>
                <a:ea typeface="Aptos" panose="020B0004020202020204" pitchFamily="34" charset="0"/>
                <a:cs typeface="Arial" panose="020B0604020202020204" pitchFamily="34" charset="0"/>
              </a:rPr>
              <a:t> </a:t>
            </a:r>
            <a:endParaRPr lang="en-SE" sz="1050" kern="100" dirty="0">
              <a:effectLst/>
              <a:latin typeface="Arial" panose="020B0604020202020204" pitchFamily="34" charset="0"/>
              <a:ea typeface="Aptos" panose="020B0004020202020204" pitchFamily="34" charset="0"/>
              <a:cs typeface="Arial" panose="020B0604020202020204" pitchFamily="34" charset="0"/>
            </a:endParaRPr>
          </a:p>
          <a:p>
            <a:pPr algn="l"/>
            <a:r>
              <a:rPr lang="en-GB" sz="1200" kern="100" dirty="0">
                <a:effectLst/>
                <a:latin typeface="Arial" panose="020B0604020202020204" pitchFamily="34" charset="0"/>
                <a:ea typeface="Aptos" panose="020B0004020202020204" pitchFamily="34" charset="0"/>
                <a:cs typeface="Arial" panose="020B0604020202020204" pitchFamily="34" charset="0"/>
              </a:rPr>
              <a:t>10. The breed society or the breeding operation, or, at the request of that breed society or breeding operation, the third party designated by that breed society or breeding operation in accordance with Article 27(1)(b), shall:</a:t>
            </a:r>
          </a:p>
          <a:p>
            <a:pPr marL="342900" indent="-342900" algn="l">
              <a:buFont typeface="Arial" panose="020B0604020202020204" pitchFamily="34" charset="0"/>
              <a:buChar char="•"/>
            </a:pPr>
            <a:r>
              <a:rPr lang="en-GB" sz="1200" b="1" kern="100" dirty="0">
                <a:effectLst/>
                <a:latin typeface="Arial" panose="020B0604020202020204" pitchFamily="34" charset="0"/>
                <a:ea typeface="Aptos" panose="020B0004020202020204" pitchFamily="34" charset="0"/>
                <a:cs typeface="Arial" panose="020B0604020202020204" pitchFamily="34" charset="0"/>
              </a:rPr>
              <a:t>make publicly available the information on the genetic defects and genetic peculiarities of breeding animals which are related to the breeding programme.</a:t>
            </a:r>
            <a:endParaRPr lang="en-SE" sz="1200" b="1" kern="100" dirty="0">
              <a:effectLst/>
              <a:latin typeface="Arial" panose="020B0604020202020204" pitchFamily="34" charset="0"/>
              <a:ea typeface="Aptos" panose="020B00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20</a:t>
            </a:fld>
            <a:endParaRPr lang="sv-SE"/>
          </a:p>
        </p:txBody>
      </p:sp>
    </p:spTree>
    <p:extLst>
      <p:ext uri="{BB962C8B-B14F-4D97-AF65-F5344CB8AC3E}">
        <p14:creationId xmlns:p14="http://schemas.microsoft.com/office/powerpoint/2010/main" val="569877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A42227-D7D8-4035-85E9-EBEEECC80576}" type="slidenum">
              <a:rPr lang="sv-SE" smtClean="0"/>
              <a:pPr/>
              <a:t>29</a:t>
            </a:fld>
            <a:endParaRPr lang="sv-SE"/>
          </a:p>
        </p:txBody>
      </p:sp>
    </p:spTree>
    <p:extLst>
      <p:ext uri="{BB962C8B-B14F-4D97-AF65-F5344CB8AC3E}">
        <p14:creationId xmlns:p14="http://schemas.microsoft.com/office/powerpoint/2010/main" val="35957379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8D4D5F9B-2A70-42EA-844A-D817E84604BD}" type="slidenum">
              <a:rPr lang="en-CA" smtClean="0"/>
              <a:pPr/>
              <a:t>35</a:t>
            </a:fld>
            <a:endParaRPr lang="en-CA"/>
          </a:p>
        </p:txBody>
      </p:sp>
    </p:spTree>
    <p:extLst>
      <p:ext uri="{BB962C8B-B14F-4D97-AF65-F5344CB8AC3E}">
        <p14:creationId xmlns:p14="http://schemas.microsoft.com/office/powerpoint/2010/main" val="2692665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37</a:t>
            </a:fld>
            <a:endParaRPr lang="sv-SE"/>
          </a:p>
        </p:txBody>
      </p:sp>
    </p:spTree>
    <p:extLst>
      <p:ext uri="{BB962C8B-B14F-4D97-AF65-F5344CB8AC3E}">
        <p14:creationId xmlns:p14="http://schemas.microsoft.com/office/powerpoint/2010/main" val="2003924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39</a:t>
            </a:fld>
            <a:endParaRPr lang="sv-SE"/>
          </a:p>
        </p:txBody>
      </p:sp>
    </p:spTree>
    <p:extLst>
      <p:ext uri="{BB962C8B-B14F-4D97-AF65-F5344CB8AC3E}">
        <p14:creationId xmlns:p14="http://schemas.microsoft.com/office/powerpoint/2010/main" val="47604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50</a:t>
            </a:fld>
            <a:endParaRPr lang="sv-SE"/>
          </a:p>
        </p:txBody>
      </p:sp>
    </p:spTree>
    <p:extLst>
      <p:ext uri="{BB962C8B-B14F-4D97-AF65-F5344CB8AC3E}">
        <p14:creationId xmlns:p14="http://schemas.microsoft.com/office/powerpoint/2010/main" val="1005803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SE" sz="1200" kern="0" dirty="0">
                <a:effectLst/>
                <a:latin typeface="Arial" panose="020B0604020202020204" pitchFamily="34" charset="0"/>
                <a:ea typeface="Times New Roman" panose="02020603050405020304" pitchFamily="18" charset="0"/>
              </a:rPr>
              <a:t>The Animal Breeding Regulation provides a single legal framework for the rules applicable to the breeding, trade and entry into the Union of breeding animals of the </a:t>
            </a:r>
            <a:r>
              <a:rPr lang="en-SE" sz="1200" b="1" kern="0" dirty="0">
                <a:effectLst/>
                <a:latin typeface="Arial" panose="020B0604020202020204" pitchFamily="34" charset="0"/>
                <a:ea typeface="Times New Roman" panose="02020603050405020304" pitchFamily="18" charset="0"/>
              </a:rPr>
              <a:t>bovine, porcine, ovine, caprine and equine species</a:t>
            </a:r>
            <a:r>
              <a:rPr lang="en-SE" sz="1200" kern="0" dirty="0">
                <a:effectLst/>
                <a:latin typeface="Arial" panose="020B0604020202020204" pitchFamily="34" charset="0"/>
                <a:ea typeface="Times New Roman" panose="02020603050405020304" pitchFamily="18" charset="0"/>
              </a:rPr>
              <a:t> and their germinal products. </a:t>
            </a:r>
          </a:p>
          <a:p>
            <a:endParaRPr lang="en-GB" dirty="0"/>
          </a:p>
          <a:p>
            <a:endParaRPr lang="en-GB" dirty="0"/>
          </a:p>
          <a:p>
            <a:r>
              <a:rPr lang="en-SE" sz="1800" kern="0" dirty="0">
                <a:effectLst/>
                <a:latin typeface="Arial" panose="020B0604020202020204" pitchFamily="34" charset="0"/>
                <a:ea typeface="Times New Roman" panose="02020603050405020304" pitchFamily="18" charset="0"/>
              </a:rPr>
              <a:t>The following </a:t>
            </a:r>
            <a:r>
              <a:rPr lang="en-SE" sz="1800" b="1" kern="0" dirty="0">
                <a:effectLst/>
                <a:latin typeface="Arial" panose="020B0604020202020204" pitchFamily="34" charset="0"/>
                <a:ea typeface="Times New Roman" panose="02020603050405020304" pitchFamily="18" charset="0"/>
              </a:rPr>
              <a:t>delegated and implementing acts</a:t>
            </a:r>
            <a:r>
              <a:rPr lang="en-SE" sz="1800" kern="0" dirty="0">
                <a:effectLst/>
                <a:latin typeface="Arial" panose="020B0604020202020204" pitchFamily="34" charset="0"/>
                <a:ea typeface="Times New Roman" panose="02020603050405020304" pitchFamily="18" charset="0"/>
              </a:rPr>
              <a:t> were adopted by the Commission to make the new rules applicable</a:t>
            </a:r>
            <a:r>
              <a:rPr lang="en-SE" dirty="0">
                <a:effectLst/>
              </a:rPr>
              <a:t> &gt;</a:t>
            </a:r>
          </a:p>
          <a:p>
            <a:r>
              <a:rPr lang="en-SE" sz="1800" kern="0" dirty="0">
                <a:effectLst/>
                <a:latin typeface="Times New Roman" panose="02020603050405020304" pitchFamily="18" charset="0"/>
                <a:ea typeface="Times New Roman" panose="02020603050405020304" pitchFamily="18" charset="0"/>
                <a:cs typeface="Times New Roman" panose="02020603050405020304" pitchFamily="18" charset="0"/>
              </a:rPr>
              <a:t>Zootechnical certificate for purebred breeding animals of the bovine, porcine, ovine and caprine species and for hybrid breeding pigs</a:t>
            </a:r>
            <a:endParaRPr lang="en-S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SE" sz="1800" kern="0" dirty="0">
                <a:effectLst/>
                <a:latin typeface="Times New Roman" panose="02020603050405020304" pitchFamily="18" charset="0"/>
                <a:ea typeface="Times New Roman" panose="02020603050405020304" pitchFamily="18" charset="0"/>
                <a:cs typeface="Times New Roman" panose="02020603050405020304" pitchFamily="18" charset="0"/>
              </a:rPr>
              <a:t>Zootechnical certificate for purebred breeding animals of the equine species</a:t>
            </a:r>
            <a:endParaRPr lang="en-S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SE" sz="1800" kern="0" dirty="0">
                <a:effectLst/>
                <a:latin typeface="Times New Roman" panose="02020603050405020304" pitchFamily="18" charset="0"/>
                <a:ea typeface="Times New Roman" panose="02020603050405020304" pitchFamily="18" charset="0"/>
                <a:cs typeface="Times New Roman" panose="02020603050405020304" pitchFamily="18" charset="0"/>
              </a:rPr>
              <a:t>Model forms for listing of recognised breed societies and breeding operations</a:t>
            </a:r>
            <a:endParaRPr lang="en-S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SE" sz="1800" kern="0" dirty="0">
                <a:effectLst/>
                <a:latin typeface="Times New Roman" panose="02020603050405020304" pitchFamily="18" charset="0"/>
                <a:ea typeface="Times New Roman" panose="02020603050405020304" pitchFamily="18" charset="0"/>
                <a:cs typeface="Times New Roman" panose="02020603050405020304" pitchFamily="18" charset="0"/>
              </a:rPr>
              <a:t>European Union reference centre for bovine animals</a:t>
            </a:r>
            <a:endParaRPr lang="en-SE"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SE" sz="1800" kern="0" dirty="0">
                <a:effectLst/>
                <a:latin typeface="Times New Roman" panose="02020603050405020304" pitchFamily="18" charset="0"/>
                <a:ea typeface="Times New Roman" panose="02020603050405020304" pitchFamily="18" charset="0"/>
                <a:cs typeface="Times New Roman" panose="02020603050405020304" pitchFamily="18" charset="0"/>
              </a:rPr>
              <a:t>European Union reference centre for endangered animal breeds</a:t>
            </a:r>
            <a:endParaRPr lang="en-SE"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b="1"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51</a:t>
            </a:fld>
            <a:endParaRPr lang="sv-SE"/>
          </a:p>
        </p:txBody>
      </p:sp>
    </p:spTree>
    <p:extLst>
      <p:ext uri="{BB962C8B-B14F-4D97-AF65-F5344CB8AC3E}">
        <p14:creationId xmlns:p14="http://schemas.microsoft.com/office/powerpoint/2010/main" val="85748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52</a:t>
            </a:fld>
            <a:endParaRPr lang="sv-SE"/>
          </a:p>
        </p:txBody>
      </p:sp>
    </p:spTree>
    <p:extLst>
      <p:ext uri="{BB962C8B-B14F-4D97-AF65-F5344CB8AC3E}">
        <p14:creationId xmlns:p14="http://schemas.microsoft.com/office/powerpoint/2010/main" val="4126510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5EA42227-D7D8-4035-85E9-EBEEECC80576}" type="slidenum">
              <a:rPr lang="sv-SE" smtClean="0"/>
              <a:pPr/>
              <a:t>53</a:t>
            </a:fld>
            <a:endParaRPr lang="sv-SE"/>
          </a:p>
        </p:txBody>
      </p:sp>
    </p:spTree>
    <p:extLst>
      <p:ext uri="{BB962C8B-B14F-4D97-AF65-F5344CB8AC3E}">
        <p14:creationId xmlns:p14="http://schemas.microsoft.com/office/powerpoint/2010/main" val="28000047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Taken from Reinhard (BM 2023) --- Toine to adapt</a:t>
            </a:r>
          </a:p>
          <a:p>
            <a:endParaRPr lang="en-GB" dirty="0"/>
          </a:p>
          <a:p>
            <a:endParaRPr lang="en-GB" dirty="0"/>
          </a:p>
          <a:p>
            <a:r>
              <a:rPr lang="en-GB" dirty="0"/>
              <a:t>Refer to EU Regulations</a:t>
            </a:r>
          </a:p>
          <a:p>
            <a:endParaRPr lang="en-GB"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55</a:t>
            </a:fld>
            <a:endParaRPr lang="sv-SE"/>
          </a:p>
        </p:txBody>
      </p:sp>
    </p:spTree>
    <p:extLst>
      <p:ext uri="{BB962C8B-B14F-4D97-AF65-F5344CB8AC3E}">
        <p14:creationId xmlns:p14="http://schemas.microsoft.com/office/powerpoint/2010/main" val="5883507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Not included:</a:t>
            </a:r>
          </a:p>
          <a:p>
            <a:r>
              <a:rPr lang="en-GB" dirty="0"/>
              <a:t>Greece</a:t>
            </a:r>
          </a:p>
          <a:p>
            <a:r>
              <a:rPr lang="en-GB" dirty="0"/>
              <a:t>Malta</a:t>
            </a:r>
          </a:p>
          <a:p>
            <a:r>
              <a:rPr lang="en-GB" dirty="0"/>
              <a:t>Cyprus</a:t>
            </a:r>
          </a:p>
          <a:p>
            <a:r>
              <a:rPr lang="en-GB" dirty="0"/>
              <a:t>Rumania</a:t>
            </a:r>
          </a:p>
          <a:p>
            <a:r>
              <a:rPr lang="en-GB" dirty="0"/>
              <a:t>Bulgaria</a:t>
            </a:r>
          </a:p>
        </p:txBody>
      </p:sp>
      <p:sp>
        <p:nvSpPr>
          <p:cNvPr id="4" name="Slide Number Placeholder 3"/>
          <p:cNvSpPr>
            <a:spLocks noGrp="1"/>
          </p:cNvSpPr>
          <p:nvPr>
            <p:ph type="sldNum" sz="quarter" idx="5"/>
          </p:nvPr>
        </p:nvSpPr>
        <p:spPr/>
        <p:txBody>
          <a:bodyPr/>
          <a:lstStyle/>
          <a:p>
            <a:fld id="{5EA42227-D7D8-4035-85E9-EBEEECC80576}" type="slidenum">
              <a:rPr lang="sv-SE" smtClean="0"/>
              <a:pPr/>
              <a:t>56</a:t>
            </a:fld>
            <a:endParaRPr lang="sv-SE"/>
          </a:p>
        </p:txBody>
      </p:sp>
    </p:spTree>
    <p:extLst>
      <p:ext uri="{BB962C8B-B14F-4D97-AF65-F5344CB8AC3E}">
        <p14:creationId xmlns:p14="http://schemas.microsoft.com/office/powerpoint/2010/main" val="997193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GB" dirty="0"/>
              <a:t>Descriptive information regarding performance recording, national genetic evaluation systems and publication policies</a:t>
            </a:r>
          </a:p>
          <a:p>
            <a:endParaRPr lang="en-GB" dirty="0"/>
          </a:p>
        </p:txBody>
      </p:sp>
      <p:sp>
        <p:nvSpPr>
          <p:cNvPr id="4" name="Slide Number Placeholder 3"/>
          <p:cNvSpPr>
            <a:spLocks noGrp="1"/>
          </p:cNvSpPr>
          <p:nvPr>
            <p:ph type="sldNum" sz="quarter" idx="5"/>
          </p:nvPr>
        </p:nvSpPr>
        <p:spPr/>
        <p:txBody>
          <a:bodyPr/>
          <a:lstStyle/>
          <a:p>
            <a:pPr>
              <a:defRPr/>
            </a:pPr>
            <a:fld id="{5EA42227-D7D8-4035-85E9-EBEEECC80576}" type="slidenum">
              <a:rPr lang="sv-SE" smtClean="0"/>
              <a:t>57</a:t>
            </a:fld>
            <a:endParaRPr lang="sv-SE"/>
          </a:p>
        </p:txBody>
      </p:sp>
    </p:spTree>
    <p:extLst>
      <p:ext uri="{BB962C8B-B14F-4D97-AF65-F5344CB8AC3E}">
        <p14:creationId xmlns:p14="http://schemas.microsoft.com/office/powerpoint/2010/main" val="2777890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29A317-B1D9-3693-208A-B162C1B589AC}" type="slidenum">
              <a:rPr/>
              <a:t>59</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lvl="1">
              <a:defRPr/>
            </a:pPr>
            <a:r>
              <a:rPr lang="sv-SE"/>
              <a:t>Future Events</a:t>
            </a:r>
            <a:endParaRPr/>
          </a:p>
          <a:p>
            <a:pPr lvl="1">
              <a:defRPr/>
            </a:pPr>
            <a:endParaRPr lang="sv-SE"/>
          </a:p>
          <a:p>
            <a:pPr lvl="1">
              <a:defRPr/>
            </a:pPr>
            <a:r>
              <a:rPr lang="sv-SE"/>
              <a:t>We already mentioned the upcoming webinars….</a:t>
            </a:r>
            <a:endParaRPr/>
          </a:p>
          <a:p>
            <a:pPr lvl="1">
              <a:defRPr/>
            </a:pPr>
            <a:endParaRPr/>
          </a:p>
          <a:p>
            <a:pPr lvl="1">
              <a:defRPr/>
            </a:pPr>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62</a:t>
            </a:fld>
            <a:endParaRPr lang="sv-S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Matthew?</a:t>
            </a:r>
            <a:endParaRPr/>
          </a:p>
          <a:p>
            <a:pPr algn="l">
              <a:defRPr/>
            </a:pPr>
            <a:r>
              <a:rPr lang="en-GB" sz="1200" b="1">
                <a:solidFill>
                  <a:srgbClr val="002060"/>
                </a:solidFill>
                <a:latin typeface="Arial"/>
                <a:cs typeface="Arial"/>
              </a:rPr>
              <a:t>International collaboration - Rotation</a:t>
            </a:r>
            <a:endParaRPr/>
          </a:p>
          <a:p>
            <a:pPr algn="l">
              <a:defRPr/>
            </a:pPr>
            <a:r>
              <a:rPr lang="en-GB" sz="1200">
                <a:solidFill>
                  <a:srgbClr val="002060"/>
                </a:solidFill>
                <a:latin typeface="Arial"/>
                <a:cs typeface="Arial"/>
              </a:rPr>
              <a:t>(Why rotation?)</a:t>
            </a:r>
            <a:endParaRPr/>
          </a:p>
          <a:p>
            <a:pPr algn="l">
              <a:defRPr/>
            </a:pPr>
            <a:r>
              <a:rPr lang="en-GB" sz="1200">
                <a:solidFill>
                  <a:srgbClr val="002060"/>
                </a:solidFill>
                <a:latin typeface="Arial"/>
                <a:cs typeface="Arial"/>
              </a:rPr>
              <a:t>Insert Map?</a:t>
            </a:r>
            <a:endParaRPr/>
          </a:p>
          <a:p>
            <a:pPr algn="l">
              <a:defRPr/>
            </a:pPr>
            <a:endParaRPr lang="en-GB" sz="1200">
              <a:solidFill>
                <a:srgbClr val="002060"/>
              </a:solidFill>
              <a:latin typeface="Arial"/>
              <a:cs typeface="Arial"/>
            </a:endParaRPr>
          </a:p>
          <a:p>
            <a:pPr algn="l">
              <a:defRPr/>
            </a:pPr>
            <a:r>
              <a:rPr lang="en-GB" sz="1200" b="1">
                <a:solidFill>
                  <a:srgbClr val="002060"/>
                </a:solidFill>
                <a:latin typeface="Arial"/>
                <a:cs typeface="Arial"/>
              </a:rPr>
              <a:t>ICAR</a:t>
            </a:r>
            <a:endParaRPr/>
          </a:p>
          <a:p>
            <a:pPr algn="l">
              <a:defRPr/>
            </a:pPr>
            <a:r>
              <a:rPr lang="en-GB" sz="1200">
                <a:solidFill>
                  <a:srgbClr val="002060"/>
                </a:solidFill>
                <a:latin typeface="Arial"/>
                <a:cs typeface="Arial"/>
              </a:rPr>
              <a:t>EAAP</a:t>
            </a:r>
            <a:endParaRPr/>
          </a:p>
          <a:p>
            <a:pPr algn="l">
              <a:defRPr/>
            </a:pPr>
            <a:r>
              <a:rPr lang="en-GB" sz="1200">
                <a:solidFill>
                  <a:srgbClr val="002060"/>
                </a:solidFill>
                <a:latin typeface="Arial"/>
                <a:cs typeface="Arial"/>
              </a:rPr>
              <a:t>ADSA</a:t>
            </a:r>
            <a:endParaRPr/>
          </a:p>
          <a:p>
            <a:pPr algn="l">
              <a:defRPr/>
            </a:pPr>
            <a:endParaRPr lang="en-GB" sz="1200">
              <a:solidFill>
                <a:srgbClr val="002060"/>
              </a:solidFill>
              <a:latin typeface="Arial"/>
              <a:cs typeface="Arial"/>
            </a:endParaRPr>
          </a:p>
          <a:p>
            <a:pPr algn="l">
              <a:defRPr/>
            </a:pPr>
            <a:endParaRPr lang="en-GB" sz="1200">
              <a:solidFill>
                <a:srgbClr val="002060"/>
              </a:solidFill>
              <a:latin typeface="Arial"/>
              <a:cs typeface="Arial"/>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63</a:t>
            </a:fld>
            <a:endParaRPr lang="sv-S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r>
              <a:rPr lang="en-GB"/>
              <a:t>Matthew?</a:t>
            </a:r>
            <a:endParaRPr/>
          </a:p>
          <a:p>
            <a:pPr algn="l">
              <a:defRPr/>
            </a:pPr>
            <a:endParaRPr lang="en-GB" sz="1200" b="1">
              <a:solidFill>
                <a:srgbClr val="002060"/>
              </a:solidFill>
              <a:latin typeface="Arial"/>
              <a:cs typeface="Arial"/>
            </a:endParaRPr>
          </a:p>
          <a:p>
            <a:pPr algn="l">
              <a:defRPr/>
            </a:pPr>
            <a:r>
              <a:rPr lang="en-GB" sz="1200" b="1">
                <a:solidFill>
                  <a:srgbClr val="002060"/>
                </a:solidFill>
                <a:latin typeface="Arial"/>
                <a:cs typeface="Arial"/>
              </a:rPr>
              <a:t>Louisville is 100 miles from Cincinnati…</a:t>
            </a:r>
            <a:endParaRPr/>
          </a:p>
          <a:p>
            <a:pPr algn="l">
              <a:defRPr/>
            </a:pPr>
            <a:endParaRPr lang="en-GB" sz="1200" b="1">
              <a:solidFill>
                <a:srgbClr val="002060"/>
              </a:solidFill>
              <a:latin typeface="Arial"/>
              <a:cs typeface="Arial"/>
            </a:endParaRPr>
          </a:p>
          <a:p>
            <a:pPr algn="l">
              <a:defRPr/>
            </a:pPr>
            <a:r>
              <a:rPr lang="en-GB" sz="1200" b="1">
                <a:solidFill>
                  <a:srgbClr val="002060"/>
                </a:solidFill>
                <a:latin typeface="Arial"/>
                <a:cs typeface="Arial"/>
              </a:rPr>
              <a:t>International collaboration - Rotation</a:t>
            </a:r>
            <a:endParaRPr/>
          </a:p>
          <a:p>
            <a:pPr algn="l">
              <a:defRPr/>
            </a:pPr>
            <a:r>
              <a:rPr lang="en-GB" sz="1200">
                <a:solidFill>
                  <a:srgbClr val="002060"/>
                </a:solidFill>
                <a:latin typeface="Arial"/>
                <a:cs typeface="Arial"/>
              </a:rPr>
              <a:t>(Why rotation?)</a:t>
            </a:r>
            <a:endParaRPr/>
          </a:p>
          <a:p>
            <a:pPr algn="l">
              <a:defRPr/>
            </a:pPr>
            <a:endParaRPr lang="en-GB" sz="1200">
              <a:solidFill>
                <a:srgbClr val="002060"/>
              </a:solidFill>
              <a:latin typeface="Arial"/>
              <a:cs typeface="Arial"/>
            </a:endParaRPr>
          </a:p>
          <a:p>
            <a:pPr algn="l">
              <a:defRPr/>
            </a:pPr>
            <a:r>
              <a:rPr lang="en-GB" sz="1200" b="1">
                <a:solidFill>
                  <a:srgbClr val="002060"/>
                </a:solidFill>
                <a:latin typeface="Arial"/>
                <a:cs typeface="Arial"/>
              </a:rPr>
              <a:t>ICAR</a:t>
            </a:r>
            <a:endParaRPr/>
          </a:p>
          <a:p>
            <a:pPr algn="l">
              <a:defRPr/>
            </a:pPr>
            <a:r>
              <a:rPr lang="en-GB" sz="1200">
                <a:solidFill>
                  <a:srgbClr val="002060"/>
                </a:solidFill>
                <a:latin typeface="Arial"/>
                <a:cs typeface="Arial"/>
              </a:rPr>
              <a:t>EAAP</a:t>
            </a:r>
            <a:endParaRPr/>
          </a:p>
          <a:p>
            <a:pPr algn="l">
              <a:defRPr/>
            </a:pPr>
            <a:r>
              <a:rPr lang="en-GB" sz="1200">
                <a:solidFill>
                  <a:srgbClr val="002060"/>
                </a:solidFill>
                <a:latin typeface="Arial"/>
                <a:cs typeface="Arial"/>
              </a:rPr>
              <a:t>ADSA</a:t>
            </a:r>
            <a:endParaRPr/>
          </a:p>
          <a:p>
            <a:pPr algn="l">
              <a:defRPr/>
            </a:pPr>
            <a:endParaRPr lang="en-GB" sz="1200">
              <a:solidFill>
                <a:srgbClr val="002060"/>
              </a:solidFill>
              <a:latin typeface="Arial"/>
              <a:cs typeface="Arial"/>
            </a:endParaRPr>
          </a:p>
          <a:p>
            <a:pPr algn="l">
              <a:defRPr/>
            </a:pPr>
            <a:endParaRPr lang="en-GB" sz="1200">
              <a:solidFill>
                <a:srgbClr val="002060"/>
              </a:solidFill>
              <a:latin typeface="Arial"/>
              <a:cs typeface="Arial"/>
            </a:endParaRPr>
          </a:p>
          <a:p>
            <a:pPr>
              <a:defRPr/>
            </a:pPr>
            <a:endParaRPr lang="en-GB"/>
          </a:p>
        </p:txBody>
      </p:sp>
      <p:sp>
        <p:nvSpPr>
          <p:cNvPr id="4" name="Slide Number Placeholder 3"/>
          <p:cNvSpPr>
            <a:spLocks noGrp="1"/>
          </p:cNvSpPr>
          <p:nvPr>
            <p:ph type="sldNum" sz="quarter" idx="5"/>
          </p:nvPr>
        </p:nvSpPr>
        <p:spPr bwMode="auto"/>
        <p:txBody>
          <a:bodyPr/>
          <a:lstStyle/>
          <a:p>
            <a:pPr>
              <a:defRPr/>
            </a:pPr>
            <a:fld id="{5EA42227-D7D8-4035-85E9-EBEEECC80576}" type="slidenum">
              <a:rPr lang="sv-SE"/>
              <a:t>64</a:t>
            </a:fld>
            <a:endParaRPr lang="sv-S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7C89144-0232-9347-3FD6-1A0C952BCCD8}" type="slidenum">
              <a:rPr/>
              <a:t>65</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BDC15F2-B090-052C-85EF-69BD9EEFC608}" type="slidenum">
              <a:rPr/>
              <a:t>66</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DAB6292-7C0F-B418-6C03-00BCAF7B3316}" type="slidenum">
              <a:rPr/>
              <a:t>67</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039F188-B6CC-EEC0-5D8A-D43E3EAB727F}" type="slidenum">
              <a:rPr/>
              <a:t>68</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12885D2-CA63-E14D-7E99-AEEF312B34C0}" type="slidenum">
              <a:rPr/>
              <a:t>69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2931" y="4038601"/>
            <a:ext cx="16306799" cy="2090736"/>
          </a:xfrm>
          <a:prstGeom prst="rect">
            <a:avLst/>
          </a:prstGeom>
        </p:spPr>
        <p:txBody>
          <a:bodyPr/>
          <a:lstStyle>
            <a:lvl1pPr>
              <a:defRPr b="1">
                <a:solidFill>
                  <a:schemeClr val="accent6">
                    <a:lumMod val="50000"/>
                  </a:schemeClr>
                </a:solidFill>
                <a:latin typeface="Trajan Pro"/>
              </a:defRPr>
            </a:lvl1pPr>
          </a:lstStyle>
          <a:p>
            <a:pPr>
              <a:defRPr/>
            </a:pPr>
            <a:r>
              <a:rPr lang="en-US"/>
              <a:t>Click to edit Master title style</a:t>
            </a:r>
            <a:endParaRPr lang="sv-SE"/>
          </a:p>
        </p:txBody>
      </p:sp>
      <p:sp>
        <p:nvSpPr>
          <p:cNvPr id="3" name="Subtitle 2"/>
          <p:cNvSpPr>
            <a:spLocks noGrp="1"/>
          </p:cNvSpPr>
          <p:nvPr>
            <p:ph type="subTitle" idx="1"/>
          </p:nvPr>
        </p:nvSpPr>
        <p:spPr bwMode="auto">
          <a:xfrm>
            <a:off x="2601464" y="6270626"/>
            <a:ext cx="12137337" cy="2492375"/>
          </a:xfrm>
        </p:spPr>
        <p:txBody>
          <a:bodyPr/>
          <a:lstStyle>
            <a:lvl1pPr marL="0" indent="0" algn="ctr">
              <a:spcBef>
                <a:spcPts val="0"/>
              </a:spcBef>
              <a:buNone/>
              <a:defRPr/>
            </a:lvl1pPr>
            <a:lvl2pPr marL="609630" indent="0" algn="ctr">
              <a:buNone/>
              <a:defRPr/>
            </a:lvl2pPr>
            <a:lvl3pPr marL="1219261" indent="0" algn="ctr">
              <a:buNone/>
              <a:defRPr/>
            </a:lvl3pPr>
            <a:lvl4pPr marL="1828891" indent="0" algn="ctr">
              <a:buNone/>
              <a:defRPr/>
            </a:lvl4pPr>
            <a:lvl5pPr marL="2438522" indent="0" algn="ctr">
              <a:buNone/>
              <a:defRPr/>
            </a:lvl5pPr>
            <a:lvl6pPr marL="3048151" indent="0" algn="ctr">
              <a:buNone/>
              <a:defRPr/>
            </a:lvl6pPr>
            <a:lvl7pPr marL="3657783" indent="0" algn="ctr">
              <a:buNone/>
              <a:defRPr/>
            </a:lvl7pPr>
            <a:lvl8pPr marL="4267413" indent="0" algn="ctr">
              <a:buNone/>
              <a:defRPr/>
            </a:lvl8pPr>
            <a:lvl9pPr marL="4877044" indent="0" algn="ctr">
              <a:buNone/>
              <a:defRPr/>
            </a:lvl9pPr>
          </a:lstStyle>
          <a:p>
            <a:pPr>
              <a:defRPr/>
            </a:pPr>
            <a:r>
              <a:rPr lang="en-US"/>
              <a:t>Click to edit Master subtitle style</a:t>
            </a:r>
            <a:endParaRPr lang="sv-SE"/>
          </a:p>
        </p:txBody>
      </p:sp>
      <p:pic>
        <p:nvPicPr>
          <p:cNvPr id="6" name="Picture 5"/>
          <p:cNvPicPr>
            <a:picLocks noChangeAspect="1"/>
          </p:cNvPicPr>
          <p:nvPr userDrawn="1"/>
        </p:nvPicPr>
        <p:blipFill>
          <a:blip r:embed="rId2"/>
          <a:stretch/>
        </p:blipFill>
        <p:spPr bwMode="auto">
          <a:xfrm>
            <a:off x="6917531" y="385348"/>
            <a:ext cx="2971800" cy="34472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Title and Content">
    <p:spTree>
      <p:nvGrpSpPr>
        <p:cNvPr id="1" name=""/>
        <p:cNvGrpSpPr/>
        <p:nvPr/>
      </p:nvGrpSpPr>
      <p:grpSpPr bwMode="auto">
        <a:xfrm>
          <a:off x="0" y="0"/>
          <a:ext cx="0" cy="0"/>
          <a:chOff x="0" y="0"/>
          <a:chExt cx="0" cy="0"/>
        </a:xfrm>
      </p:grpSpPr>
      <p:sp>
        <p:nvSpPr>
          <p:cNvPr id="3" name="Content Placeholder 2"/>
          <p:cNvSpPr>
            <a:spLocks noGrp="1"/>
          </p:cNvSpPr>
          <p:nvPr>
            <p:ph idx="1" hasCustomPrompt="1"/>
          </p:nvPr>
        </p:nvSpPr>
        <p:spPr bwMode="auto">
          <a:xfrm>
            <a:off x="440280" y="2616200"/>
            <a:ext cx="16391967" cy="5842000"/>
          </a:xfrm>
        </p:spPr>
        <p:txBody>
          <a:bodyPr anchor="t"/>
          <a:lstStyle>
            <a:lvl1pPr>
              <a:spcBef>
                <a:spcPts val="1600"/>
              </a:spcBef>
              <a:defRPr>
                <a:latin typeface="Arial"/>
                <a:cs typeface="Arial"/>
              </a:defRPr>
            </a:lvl1pPr>
            <a:lvl2pPr>
              <a:spcBef>
                <a:spcPts val="1600"/>
              </a:spcBef>
              <a:defRPr sz="4800">
                <a:latin typeface="Arial"/>
                <a:cs typeface="Arial"/>
              </a:defRPr>
            </a:lvl2pPr>
            <a:lvl3pPr>
              <a:spcBef>
                <a:spcPts val="1600"/>
              </a:spcBef>
              <a:defRPr sz="4250">
                <a:latin typeface="Arial"/>
                <a:cs typeface="Arial"/>
              </a:defRPr>
            </a:lvl3pPr>
            <a:lvl4pPr>
              <a:spcBef>
                <a:spcPts val="1600"/>
              </a:spcBef>
              <a:defRPr sz="3750">
                <a:latin typeface="Arial"/>
                <a:cs typeface="Arial"/>
              </a:defRPr>
            </a:lvl4pPr>
            <a:lvl5pPr>
              <a:spcBef>
                <a:spcPts val="1600"/>
              </a:spcBef>
              <a:defRPr sz="3750">
                <a:latin typeface="Arial"/>
                <a:cs typeface="Arial"/>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11" name="Rectangle 10"/>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9" name="Espace réservé du texte 3"/>
          <p:cNvSpPr>
            <a:spLocks noGrp="1"/>
          </p:cNvSpPr>
          <p:nvPr>
            <p:ph type="body" sz="quarter" idx="11" hasCustomPrompt="1"/>
          </p:nvPr>
        </p:nvSpPr>
        <p:spPr bwMode="auto">
          <a:xfrm>
            <a:off x="3109849" y="799591"/>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6" name="Picture 5"/>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369526" y="6267450"/>
            <a:ext cx="14738800" cy="1936750"/>
          </a:xfrm>
          <a:prstGeom prst="rect">
            <a:avLst/>
          </a:prstGeom>
        </p:spPr>
        <p:txBody>
          <a:bodyPr anchor="t"/>
          <a:lstStyle>
            <a:lvl1pPr algn="l">
              <a:defRPr sz="6400" b="1" cap="all">
                <a:solidFill>
                  <a:schemeClr val="accent6">
                    <a:lumMod val="50000"/>
                  </a:schemeClr>
                </a:solidFill>
                <a:latin typeface="Aharoni"/>
                <a:cs typeface="Aharoni"/>
              </a:defRPr>
            </a:lvl1pPr>
          </a:lstStyle>
          <a:p>
            <a:pPr>
              <a:defRPr/>
            </a:pPr>
            <a:r>
              <a:rPr lang="en-US"/>
              <a:t>Click to edit Master title style</a:t>
            </a:r>
            <a:endParaRPr lang="sv-SE"/>
          </a:p>
        </p:txBody>
      </p:sp>
      <p:sp>
        <p:nvSpPr>
          <p:cNvPr id="3" name="Text Placeholder 2"/>
          <p:cNvSpPr>
            <a:spLocks noGrp="1"/>
          </p:cNvSpPr>
          <p:nvPr>
            <p:ph type="body" idx="1"/>
          </p:nvPr>
        </p:nvSpPr>
        <p:spPr bwMode="auto">
          <a:xfrm>
            <a:off x="1369526" y="4133850"/>
            <a:ext cx="14738800" cy="2133600"/>
          </a:xfrm>
        </p:spPr>
        <p:txBody>
          <a:bodyPr anchor="b"/>
          <a:lstStyle>
            <a:lvl1pPr marL="0" indent="0">
              <a:buNone/>
              <a:defRPr sz="2650"/>
            </a:lvl1pPr>
            <a:lvl2pPr marL="609630" indent="0">
              <a:buNone/>
              <a:defRPr sz="2400"/>
            </a:lvl2pPr>
            <a:lvl3pPr marL="1219261" indent="0">
              <a:buNone/>
              <a:defRPr sz="2150"/>
            </a:lvl3pPr>
            <a:lvl4pPr marL="1828891" indent="0">
              <a:buNone/>
              <a:defRPr sz="1850"/>
            </a:lvl4pPr>
            <a:lvl5pPr marL="2438522" indent="0">
              <a:buNone/>
              <a:defRPr sz="1850"/>
            </a:lvl5pPr>
            <a:lvl6pPr marL="3048151" indent="0">
              <a:buNone/>
              <a:defRPr sz="1850"/>
            </a:lvl6pPr>
            <a:lvl7pPr marL="3657783" indent="0">
              <a:buNone/>
              <a:defRPr sz="1850"/>
            </a:lvl7pPr>
            <a:lvl8pPr marL="4267413" indent="0">
              <a:buNone/>
              <a:defRPr sz="1850"/>
            </a:lvl8pPr>
            <a:lvl9pPr marL="4877044" indent="0">
              <a:buNone/>
              <a:defRPr sz="1850"/>
            </a:lvl9pPr>
          </a:lstStyle>
          <a:p>
            <a:pPr lvl="0">
              <a:defRPr/>
            </a:pPr>
            <a:r>
              <a:rPr lang="en-US"/>
              <a:t>Click to edit Master text styles</a:t>
            </a:r>
            <a:endParaRPr/>
          </a:p>
        </p:txBody>
      </p:sp>
      <p:sp>
        <p:nvSpPr>
          <p:cNvPr id="10" name="Rectangle 9"/>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12"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7" name="Picture 6"/>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Two Content">
    <p:spTree>
      <p:nvGrpSpPr>
        <p:cNvPr id="1" name=""/>
        <p:cNvGrpSpPr/>
        <p:nvPr/>
      </p:nvGrpSpPr>
      <p:grpSpPr bwMode="auto">
        <a:xfrm>
          <a:off x="0" y="0"/>
          <a:ext cx="0" cy="0"/>
          <a:chOff x="0" y="0"/>
          <a:chExt cx="0" cy="0"/>
        </a:xfrm>
      </p:grpSpPr>
      <p:sp>
        <p:nvSpPr>
          <p:cNvPr id="3" name="Content Placeholder 2"/>
          <p:cNvSpPr>
            <a:spLocks noGrp="1"/>
          </p:cNvSpPr>
          <p:nvPr>
            <p:ph sz="half" idx="1" hasCustomPrompt="1"/>
          </p:nvPr>
        </p:nvSpPr>
        <p:spPr bwMode="auto">
          <a:xfrm>
            <a:off x="474148" y="2590800"/>
            <a:ext cx="8094381" cy="6438899"/>
          </a:xfrm>
        </p:spPr>
        <p:txBody>
          <a:bodyPr anchor="t"/>
          <a:lstStyle>
            <a:lvl1pPr>
              <a:defRPr sz="3750"/>
            </a:lvl1pPr>
            <a:lvl2pPr>
              <a:defRPr sz="3200"/>
            </a:lvl2pPr>
            <a:lvl3pPr>
              <a:defRPr sz="2650"/>
            </a:lvl3pPr>
            <a:lvl4pPr>
              <a:defRPr sz="2400"/>
            </a:lvl4pPr>
            <a:lvl5pPr>
              <a:defRPr sz="2400"/>
            </a:lvl5pPr>
            <a:lvl6pPr>
              <a:defRPr sz="2400"/>
            </a:lvl6pPr>
            <a:lvl7pPr>
              <a:defRPr sz="2400"/>
            </a:lvl7pPr>
            <a:lvl8pPr>
              <a:defRPr sz="2400"/>
            </a:lvl8pPr>
            <a:lvl9pPr>
              <a:defRPr sz="24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4" name="Content Placeholder 3"/>
          <p:cNvSpPr>
            <a:spLocks noGrp="1"/>
          </p:cNvSpPr>
          <p:nvPr>
            <p:ph sz="half" idx="2" hasCustomPrompt="1"/>
          </p:nvPr>
        </p:nvSpPr>
        <p:spPr bwMode="auto">
          <a:xfrm>
            <a:off x="8771734" y="2590800"/>
            <a:ext cx="8094381" cy="6438899"/>
          </a:xfrm>
        </p:spPr>
        <p:txBody>
          <a:bodyPr anchor="t"/>
          <a:lstStyle>
            <a:lvl1pPr>
              <a:defRPr sz="3750"/>
            </a:lvl1pPr>
            <a:lvl2pPr>
              <a:defRPr sz="3200"/>
            </a:lvl2pPr>
            <a:lvl3pPr>
              <a:defRPr sz="2650"/>
            </a:lvl3pPr>
            <a:lvl4pPr>
              <a:defRPr sz="2400"/>
            </a:lvl4pPr>
            <a:lvl5pPr>
              <a:defRPr sz="2400"/>
            </a:lvl5pPr>
            <a:lvl6pPr>
              <a:defRPr sz="2400"/>
            </a:lvl6pPr>
            <a:lvl7pPr>
              <a:defRPr sz="2400"/>
            </a:lvl7pPr>
            <a:lvl8pPr>
              <a:defRPr sz="2400"/>
            </a:lvl8pPr>
            <a:lvl9pPr>
              <a:defRPr sz="24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7" name="Rectangle 6"/>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9"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8" name="Picture 7"/>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omparison">
    <p:spTree>
      <p:nvGrpSpPr>
        <p:cNvPr id="1" name=""/>
        <p:cNvGrpSpPr/>
        <p:nvPr/>
      </p:nvGrpSpPr>
      <p:grpSpPr bwMode="auto">
        <a:xfrm>
          <a:off x="0" y="0"/>
          <a:ext cx="0" cy="0"/>
          <a:chOff x="0" y="0"/>
          <a:chExt cx="0" cy="0"/>
        </a:xfrm>
      </p:grpSpPr>
      <p:sp>
        <p:nvSpPr>
          <p:cNvPr id="3" name="Text Placeholder 2"/>
          <p:cNvSpPr>
            <a:spLocks noGrp="1"/>
          </p:cNvSpPr>
          <p:nvPr>
            <p:ph type="body" idx="1"/>
          </p:nvPr>
        </p:nvSpPr>
        <p:spPr bwMode="auto">
          <a:xfrm>
            <a:off x="867861" y="2182814"/>
            <a:ext cx="7660451" cy="909637"/>
          </a:xfrm>
        </p:spPr>
        <p:txBody>
          <a:bodyPr anchor="b"/>
          <a:lstStyle>
            <a:lvl1pPr marL="0" indent="0">
              <a:buNone/>
              <a:defRPr sz="3200" b="1"/>
            </a:lvl1pPr>
            <a:lvl2pPr marL="609630" indent="0">
              <a:buNone/>
              <a:defRPr sz="2650" b="1"/>
            </a:lvl2pPr>
            <a:lvl3pPr marL="1219261" indent="0">
              <a:buNone/>
              <a:defRPr sz="2400" b="1"/>
            </a:lvl3pPr>
            <a:lvl4pPr marL="1828891" indent="0">
              <a:buNone/>
              <a:defRPr sz="2150" b="1"/>
            </a:lvl4pPr>
            <a:lvl5pPr marL="2438522" indent="0">
              <a:buNone/>
              <a:defRPr sz="2150" b="1"/>
            </a:lvl5pPr>
            <a:lvl6pPr marL="3048151" indent="0">
              <a:buNone/>
              <a:defRPr sz="2150" b="1"/>
            </a:lvl6pPr>
            <a:lvl7pPr marL="3657783" indent="0">
              <a:buNone/>
              <a:defRPr sz="2150" b="1"/>
            </a:lvl7pPr>
            <a:lvl8pPr marL="4267413" indent="0">
              <a:buNone/>
              <a:defRPr sz="2150" b="1"/>
            </a:lvl8pPr>
            <a:lvl9pPr marL="4877044" indent="0">
              <a:buNone/>
              <a:defRPr sz="2150" b="1"/>
            </a:lvl9pPr>
          </a:lstStyle>
          <a:p>
            <a:pPr lvl="0">
              <a:defRPr/>
            </a:pPr>
            <a:r>
              <a:rPr lang="en-US"/>
              <a:t>Click to edit Master text styles</a:t>
            </a:r>
            <a:endParaRPr/>
          </a:p>
        </p:txBody>
      </p:sp>
      <p:sp>
        <p:nvSpPr>
          <p:cNvPr id="4" name="Content Placeholder 3"/>
          <p:cNvSpPr>
            <a:spLocks noGrp="1"/>
          </p:cNvSpPr>
          <p:nvPr>
            <p:ph sz="half" idx="2" hasCustomPrompt="1"/>
          </p:nvPr>
        </p:nvSpPr>
        <p:spPr bwMode="auto">
          <a:xfrm>
            <a:off x="867861" y="3092450"/>
            <a:ext cx="7660451" cy="5619750"/>
          </a:xfrm>
        </p:spPr>
        <p:txBody>
          <a:bodyPr anchor="t"/>
          <a:lstStyle>
            <a:lvl1pPr>
              <a:defRPr sz="3200">
                <a:latin typeface="Arial"/>
                <a:cs typeface="Arial"/>
              </a:defRPr>
            </a:lvl1pPr>
            <a:lvl2pPr>
              <a:defRPr sz="2650">
                <a:latin typeface="Arial"/>
                <a:cs typeface="Arial"/>
              </a:defRPr>
            </a:lvl2pPr>
            <a:lvl3pPr>
              <a:defRPr sz="2400">
                <a:latin typeface="Arial"/>
                <a:cs typeface="Arial"/>
              </a:defRPr>
            </a:lvl3pPr>
            <a:lvl4pPr>
              <a:defRPr sz="2150">
                <a:latin typeface="Arial"/>
                <a:cs typeface="Arial"/>
              </a:defRPr>
            </a:lvl4pPr>
            <a:lvl5pPr>
              <a:defRPr sz="2150">
                <a:latin typeface="Arial"/>
                <a:cs typeface="Arial"/>
              </a:defRPr>
            </a:lvl5pPr>
            <a:lvl6pPr>
              <a:defRPr sz="2150"/>
            </a:lvl6pPr>
            <a:lvl7pPr>
              <a:defRPr sz="2150"/>
            </a:lvl7pPr>
            <a:lvl8pPr>
              <a:defRPr sz="2150"/>
            </a:lvl8pPr>
            <a:lvl9pPr>
              <a:defRPr sz="21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5" name="Text Placeholder 4"/>
          <p:cNvSpPr>
            <a:spLocks noGrp="1"/>
          </p:cNvSpPr>
          <p:nvPr>
            <p:ph type="body" sz="quarter" idx="3"/>
          </p:nvPr>
        </p:nvSpPr>
        <p:spPr bwMode="auto">
          <a:xfrm>
            <a:off x="8807721" y="2182814"/>
            <a:ext cx="7664683" cy="909637"/>
          </a:xfrm>
        </p:spPr>
        <p:txBody>
          <a:bodyPr anchor="b"/>
          <a:lstStyle>
            <a:lvl1pPr marL="0" indent="0">
              <a:buNone/>
              <a:defRPr sz="3200" b="1"/>
            </a:lvl1pPr>
            <a:lvl2pPr marL="609630" indent="0">
              <a:buNone/>
              <a:defRPr sz="2650" b="1"/>
            </a:lvl2pPr>
            <a:lvl3pPr marL="1219261" indent="0">
              <a:buNone/>
              <a:defRPr sz="2400" b="1"/>
            </a:lvl3pPr>
            <a:lvl4pPr marL="1828891" indent="0">
              <a:buNone/>
              <a:defRPr sz="2150" b="1"/>
            </a:lvl4pPr>
            <a:lvl5pPr marL="2438522" indent="0">
              <a:buNone/>
              <a:defRPr sz="2150" b="1"/>
            </a:lvl5pPr>
            <a:lvl6pPr marL="3048151" indent="0">
              <a:buNone/>
              <a:defRPr sz="2150" b="1"/>
            </a:lvl6pPr>
            <a:lvl7pPr marL="3657783" indent="0">
              <a:buNone/>
              <a:defRPr sz="2150" b="1"/>
            </a:lvl7pPr>
            <a:lvl8pPr marL="4267413" indent="0">
              <a:buNone/>
              <a:defRPr sz="2150" b="1"/>
            </a:lvl8pPr>
            <a:lvl9pPr marL="4877044" indent="0">
              <a:buNone/>
              <a:defRPr sz="215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8807721" y="3092450"/>
            <a:ext cx="7664683" cy="5619750"/>
          </a:xfrm>
        </p:spPr>
        <p:txBody>
          <a:bodyPr/>
          <a:lstStyle>
            <a:lvl1pPr>
              <a:defRPr sz="3200"/>
            </a:lvl1pPr>
            <a:lvl2pPr>
              <a:defRPr sz="2650"/>
            </a:lvl2pPr>
            <a:lvl3pPr>
              <a:defRPr sz="2400"/>
            </a:lvl3pPr>
            <a:lvl4pPr>
              <a:defRPr sz="2150"/>
            </a:lvl4pPr>
            <a:lvl5pPr>
              <a:defRPr sz="2150"/>
            </a:lvl5pPr>
            <a:lvl6pPr>
              <a:defRPr sz="2150"/>
            </a:lvl6pPr>
            <a:lvl7pPr>
              <a:defRPr sz="2150"/>
            </a:lvl7pPr>
            <a:lvl8pPr>
              <a:defRPr sz="2150"/>
            </a:lvl8pPr>
            <a:lvl9pPr>
              <a:defRPr sz="21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9" name="Rectangle 8"/>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11"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10" name="Picture 9"/>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Title Only">
    <p:spTree>
      <p:nvGrpSpPr>
        <p:cNvPr id="1" name=""/>
        <p:cNvGrpSpPr/>
        <p:nvPr/>
      </p:nvGrpSpPr>
      <p:grpSpPr bwMode="auto">
        <a:xfrm>
          <a:off x="0" y="0"/>
          <a:ext cx="0" cy="0"/>
          <a:chOff x="0" y="0"/>
          <a:chExt cx="0" cy="0"/>
        </a:xfrm>
      </p:grpSpPr>
      <p:sp>
        <p:nvSpPr>
          <p:cNvPr id="5" name="Rectangle 4"/>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7" name="Espace réservé du texte 3"/>
          <p:cNvSpPr>
            <a:spLocks noGrp="1"/>
          </p:cNvSpPr>
          <p:nvPr>
            <p:ph type="body" sz="quarter" idx="11" hasCustomPrompt="1"/>
          </p:nvPr>
        </p:nvSpPr>
        <p:spPr bwMode="auto">
          <a:xfrm>
            <a:off x="3183564" y="838200"/>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6" name="Picture 5"/>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67860" y="388939"/>
            <a:ext cx="5704592" cy="1652587"/>
          </a:xfrm>
          <a:prstGeom prst="rect">
            <a:avLst/>
          </a:prstGeom>
        </p:spPr>
        <p:txBody>
          <a:bodyPr anchor="b"/>
          <a:lstStyle>
            <a:lvl1pPr algn="l">
              <a:defRPr sz="2650" b="1"/>
            </a:lvl1pPr>
          </a:lstStyle>
          <a:p>
            <a:pPr>
              <a:defRPr/>
            </a:pPr>
            <a:r>
              <a:rPr lang="en-US"/>
              <a:t>Click to edit Master title style</a:t>
            </a:r>
            <a:endParaRPr lang="sv-SE"/>
          </a:p>
        </p:txBody>
      </p:sp>
      <p:sp>
        <p:nvSpPr>
          <p:cNvPr id="3" name="Content Placeholder 2"/>
          <p:cNvSpPr>
            <a:spLocks noGrp="1"/>
          </p:cNvSpPr>
          <p:nvPr>
            <p:ph idx="1"/>
          </p:nvPr>
        </p:nvSpPr>
        <p:spPr bwMode="auto">
          <a:xfrm>
            <a:off x="6779891" y="388938"/>
            <a:ext cx="9692512" cy="8323262"/>
          </a:xfrm>
        </p:spPr>
        <p:txBody>
          <a:bodyPr/>
          <a:lstStyle>
            <a:lvl1pPr>
              <a:defRPr sz="4250"/>
            </a:lvl1pPr>
            <a:lvl2pPr>
              <a:defRPr sz="3750"/>
            </a:lvl2pPr>
            <a:lvl3pPr>
              <a:defRPr sz="3200"/>
            </a:lvl3pPr>
            <a:lvl4pPr>
              <a:defRPr sz="2650"/>
            </a:lvl4pPr>
            <a:lvl5pPr>
              <a:defRPr sz="2650"/>
            </a:lvl5pPr>
            <a:lvl6pPr>
              <a:defRPr sz="2650"/>
            </a:lvl6pPr>
            <a:lvl7pPr>
              <a:defRPr sz="2650"/>
            </a:lvl7pPr>
            <a:lvl8pPr>
              <a:defRPr sz="2650"/>
            </a:lvl8pPr>
            <a:lvl9pPr>
              <a:defRPr sz="265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4" name="Text Placeholder 3"/>
          <p:cNvSpPr>
            <a:spLocks noGrp="1"/>
          </p:cNvSpPr>
          <p:nvPr>
            <p:ph type="body" sz="half" idx="2"/>
          </p:nvPr>
        </p:nvSpPr>
        <p:spPr bwMode="auto">
          <a:xfrm>
            <a:off x="867860" y="2041526"/>
            <a:ext cx="5704592" cy="6670675"/>
          </a:xfrm>
        </p:spPr>
        <p:txBody>
          <a:bodyPr/>
          <a:lstStyle>
            <a:lvl1pPr marL="0" indent="0">
              <a:buNone/>
              <a:defRPr sz="1850"/>
            </a:lvl1pPr>
            <a:lvl2pPr marL="609630" indent="0">
              <a:buNone/>
              <a:defRPr sz="1600"/>
            </a:lvl2pPr>
            <a:lvl3pPr marL="1219261" indent="0">
              <a:buNone/>
              <a:defRPr sz="1350"/>
            </a:lvl3pPr>
            <a:lvl4pPr marL="1828891" indent="0">
              <a:buNone/>
              <a:defRPr sz="1200"/>
            </a:lvl4pPr>
            <a:lvl5pPr marL="2438522" indent="0">
              <a:buNone/>
              <a:defRPr sz="1200"/>
            </a:lvl5pPr>
            <a:lvl6pPr marL="3048151" indent="0">
              <a:buNone/>
              <a:defRPr sz="1200"/>
            </a:lvl6pPr>
            <a:lvl7pPr marL="3657783" indent="0">
              <a:buNone/>
              <a:defRPr sz="1200"/>
            </a:lvl7pPr>
            <a:lvl8pPr marL="4267413" indent="0">
              <a:buNone/>
              <a:defRPr sz="1200"/>
            </a:lvl8pPr>
            <a:lvl9pPr marL="4877044" indent="0">
              <a:buNone/>
              <a:defRPr sz="1200"/>
            </a:lvl9pPr>
          </a:lstStyle>
          <a:p>
            <a:pPr lvl="0">
              <a:defRPr/>
            </a:pPr>
            <a:r>
              <a:rPr lang="en-US"/>
              <a:t>Click to edit Master text styles</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3399471" y="6827838"/>
            <a:ext cx="10403735" cy="806450"/>
          </a:xfrm>
          <a:prstGeom prst="rect">
            <a:avLst/>
          </a:prstGeom>
        </p:spPr>
        <p:txBody>
          <a:bodyPr anchor="b"/>
          <a:lstStyle>
            <a:lvl1pPr algn="l">
              <a:defRPr sz="2650" b="1">
                <a:latin typeface="Arial"/>
                <a:cs typeface="Arial"/>
              </a:defRPr>
            </a:lvl1pPr>
          </a:lstStyle>
          <a:p>
            <a:pPr>
              <a:defRPr/>
            </a:pPr>
            <a:r>
              <a:rPr lang="en-US"/>
              <a:t>Click to edit Master title style</a:t>
            </a:r>
            <a:endParaRPr lang="sv-SE"/>
          </a:p>
        </p:txBody>
      </p:sp>
      <p:sp>
        <p:nvSpPr>
          <p:cNvPr id="3" name="Picture Placeholder 2"/>
          <p:cNvSpPr>
            <a:spLocks noGrp="1"/>
          </p:cNvSpPr>
          <p:nvPr>
            <p:ph type="pic" idx="1"/>
          </p:nvPr>
        </p:nvSpPr>
        <p:spPr bwMode="auto">
          <a:xfrm>
            <a:off x="3399471" y="871539"/>
            <a:ext cx="10403735" cy="5851525"/>
          </a:xfrm>
        </p:spPr>
        <p:txBody>
          <a:bodyPr/>
          <a:lstStyle>
            <a:lvl1pPr marL="0" indent="0">
              <a:buNone/>
              <a:defRPr sz="4250"/>
            </a:lvl1pPr>
            <a:lvl2pPr marL="609630" indent="0">
              <a:buNone/>
              <a:defRPr sz="3750"/>
            </a:lvl2pPr>
            <a:lvl3pPr marL="1219261" indent="0">
              <a:buNone/>
              <a:defRPr sz="3200"/>
            </a:lvl3pPr>
            <a:lvl4pPr marL="1828891" indent="0">
              <a:buNone/>
              <a:defRPr sz="2650"/>
            </a:lvl4pPr>
            <a:lvl5pPr marL="2438522" indent="0">
              <a:buNone/>
              <a:defRPr sz="2650"/>
            </a:lvl5pPr>
            <a:lvl6pPr marL="3048151" indent="0">
              <a:buNone/>
              <a:defRPr sz="2650"/>
            </a:lvl6pPr>
            <a:lvl7pPr marL="3657783" indent="0">
              <a:buNone/>
              <a:defRPr sz="2650"/>
            </a:lvl7pPr>
            <a:lvl8pPr marL="4267413" indent="0">
              <a:buNone/>
              <a:defRPr sz="2650"/>
            </a:lvl8pPr>
            <a:lvl9pPr marL="4877044" indent="0">
              <a:buNone/>
              <a:defRPr sz="2650"/>
            </a:lvl9pPr>
          </a:lstStyle>
          <a:p>
            <a:pPr lvl="0">
              <a:defRPr/>
            </a:pPr>
            <a:endParaRPr lang="sv-SE"/>
          </a:p>
        </p:txBody>
      </p:sp>
      <p:sp>
        <p:nvSpPr>
          <p:cNvPr id="4" name="Text Placeholder 3"/>
          <p:cNvSpPr>
            <a:spLocks noGrp="1"/>
          </p:cNvSpPr>
          <p:nvPr>
            <p:ph type="body" sz="half" idx="2"/>
          </p:nvPr>
        </p:nvSpPr>
        <p:spPr bwMode="auto">
          <a:xfrm>
            <a:off x="3399471" y="7634288"/>
            <a:ext cx="10403735" cy="1144587"/>
          </a:xfrm>
        </p:spPr>
        <p:txBody>
          <a:bodyPr/>
          <a:lstStyle>
            <a:lvl1pPr marL="0" indent="0">
              <a:buNone/>
              <a:defRPr sz="1850"/>
            </a:lvl1pPr>
            <a:lvl2pPr marL="609630" indent="0">
              <a:buNone/>
              <a:defRPr sz="1600"/>
            </a:lvl2pPr>
            <a:lvl3pPr marL="1219261" indent="0">
              <a:buNone/>
              <a:defRPr sz="1350"/>
            </a:lvl3pPr>
            <a:lvl4pPr marL="1828891" indent="0">
              <a:buNone/>
              <a:defRPr sz="1200"/>
            </a:lvl4pPr>
            <a:lvl5pPr marL="2438522" indent="0">
              <a:buNone/>
              <a:defRPr sz="1200"/>
            </a:lvl5pPr>
            <a:lvl6pPr marL="3048151" indent="0">
              <a:buNone/>
              <a:defRPr sz="1200"/>
            </a:lvl6pPr>
            <a:lvl7pPr marL="3657783" indent="0">
              <a:buNone/>
              <a:defRPr sz="1200"/>
            </a:lvl7pPr>
            <a:lvl8pPr marL="4267413" indent="0">
              <a:buNone/>
              <a:defRPr sz="1200"/>
            </a:lvl8pPr>
            <a:lvl9pPr marL="4877044" indent="0">
              <a:buNone/>
              <a:defRPr sz="1200"/>
            </a:lvl9pPr>
          </a:lstStyle>
          <a:p>
            <a:pPr lvl="0">
              <a:defRPr/>
            </a:pPr>
            <a:r>
              <a:rPr lang="en-US"/>
              <a:t>Click to edit Master text styles</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Title and Vertical Text">
    <p:spTree>
      <p:nvGrpSpPr>
        <p:cNvPr id="1" name=""/>
        <p:cNvGrpSpPr/>
        <p:nvPr/>
      </p:nvGrpSpPr>
      <p:grpSpPr bwMode="auto">
        <a:xfrm>
          <a:off x="0" y="0"/>
          <a:ext cx="0" cy="0"/>
          <a:chOff x="0" y="0"/>
          <a:chExt cx="0" cy="0"/>
        </a:xfrm>
      </p:grpSpPr>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
        <p:nvSpPr>
          <p:cNvPr id="6" name="Rectangle 5"/>
          <p:cNvSpPr/>
          <p:nvPr userDrawn="1"/>
        </p:nvSpPr>
        <p:spPr bwMode="auto">
          <a:xfrm>
            <a:off x="237074" y="990600"/>
            <a:ext cx="16855532" cy="762000"/>
          </a:xfrm>
          <a:prstGeom prst="rect">
            <a:avLst/>
          </a:prstGeom>
          <a:gradFill>
            <a:gsLst>
              <a:gs pos="0">
                <a:srgbClr val="4C79AC"/>
              </a:gs>
              <a:gs pos="100000">
                <a:srgbClr val="70ABDE"/>
              </a:gs>
            </a:gsLst>
            <a:lin ang="16200000" scaled="1"/>
          </a:gradFill>
          <a:ln w="12700" cap="flat" cmpd="sng" algn="ctr">
            <a:noFill/>
            <a:prstDash val="solid"/>
            <a:round/>
            <a:headEnd type="none" w="med" len="med"/>
            <a:tailEnd type="none" w="med" len="med"/>
          </a:ln>
          <a:effectLst/>
        </p:spPr>
        <p:txBody>
          <a:bodyPr vert="horz" wrap="square" lIns="121924" tIns="60962" rIns="121924" bIns="60962" numCol="1" rtlCol="0" anchor="t" anchorCtr="0" compatLnSpc="1">
            <a:prstTxWarp prst="textNoShape">
              <a:avLst/>
            </a:prstTxWarp>
          </a:bodyPr>
          <a:lstStyle/>
          <a:p>
            <a:pPr marL="0" marR="0" indent="0" algn="ctr" defTabSz="1219261">
              <a:lnSpc>
                <a:spcPct val="100000"/>
              </a:lnSpc>
              <a:spcBef>
                <a:spcPts val="0"/>
              </a:spcBef>
              <a:spcAft>
                <a:spcPts val="0"/>
              </a:spcAft>
              <a:buClrTx/>
              <a:buSzTx/>
              <a:buFontTx/>
              <a:buNone/>
              <a:defRPr/>
            </a:pPr>
            <a:endParaRPr lang="en-US" sz="5600" b="0" i="0" u="none" strike="noStrike" cap="none">
              <a:ln>
                <a:noFill/>
              </a:ln>
              <a:solidFill>
                <a:srgbClr val="414141"/>
              </a:solidFill>
              <a:latin typeface="Gill Sans Light"/>
              <a:ea typeface="ヒラギノ角ゴ ProN W3"/>
              <a:cs typeface="ヒラギノ角ゴ ProN W3"/>
            </a:endParaRPr>
          </a:p>
        </p:txBody>
      </p:sp>
      <p:sp>
        <p:nvSpPr>
          <p:cNvPr id="8" name="Espace réservé du texte 3"/>
          <p:cNvSpPr>
            <a:spLocks noGrp="1"/>
          </p:cNvSpPr>
          <p:nvPr>
            <p:ph type="body" sz="quarter" idx="11" hasCustomPrompt="1"/>
          </p:nvPr>
        </p:nvSpPr>
        <p:spPr bwMode="auto">
          <a:xfrm>
            <a:off x="3149606" y="799591"/>
            <a:ext cx="13005197" cy="762000"/>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lvl="0" algn="ctr">
              <a:spcBef>
                <a:spcPts val="0"/>
              </a:spcBef>
              <a:defRPr/>
            </a:pPr>
            <a:r>
              <a:rPr lang="en-US"/>
              <a:t>Click to edit Master title style</a:t>
            </a:r>
            <a:endParaRPr lang="sv-SE"/>
          </a:p>
        </p:txBody>
      </p:sp>
      <p:pic>
        <p:nvPicPr>
          <p:cNvPr id="7" name="Picture 6"/>
          <p:cNvPicPr>
            <a:picLocks noChangeAspect="1"/>
          </p:cNvPicPr>
          <p:nvPr userDrawn="1"/>
        </p:nvPicPr>
        <p:blipFill>
          <a:blip r:embed="rId2"/>
          <a:stretch/>
        </p:blipFill>
        <p:spPr bwMode="auto">
          <a:xfrm>
            <a:off x="406400" y="164082"/>
            <a:ext cx="1752599" cy="2033018"/>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12768123" y="254000"/>
            <a:ext cx="4097992" cy="8775700"/>
          </a:xfrm>
          <a:prstGeom prst="rect">
            <a:avLst/>
          </a:prstGeom>
        </p:spPr>
        <p:txBody>
          <a:bodyPr vert="eaVert"/>
          <a:lstStyle/>
          <a:p>
            <a:pPr>
              <a:defRPr/>
            </a:pPr>
            <a:r>
              <a:rPr lang="en-US"/>
              <a:t>Click to edit Master title style</a:t>
            </a:r>
            <a:endParaRPr lang="sv-SE"/>
          </a:p>
        </p:txBody>
      </p:sp>
      <p:sp>
        <p:nvSpPr>
          <p:cNvPr id="3" name="Vertical Text Placeholder 2"/>
          <p:cNvSpPr>
            <a:spLocks noGrp="1"/>
          </p:cNvSpPr>
          <p:nvPr>
            <p:ph type="body" orient="vert" idx="1"/>
          </p:nvPr>
        </p:nvSpPr>
        <p:spPr bwMode="auto">
          <a:xfrm>
            <a:off x="474148" y="254000"/>
            <a:ext cx="12090769" cy="8775700"/>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sv-S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Rechthoek 11">
            <a:extLst>
              <a:ext uri="{FF2B5EF4-FFF2-40B4-BE49-F238E27FC236}">
                <a16:creationId xmlns:a16="http://schemas.microsoft.com/office/drawing/2014/main" id="{DDB39EC8-88A5-10D2-29FC-4F85B1C20ECB}"/>
              </a:ext>
            </a:extLst>
          </p:cNvPr>
          <p:cNvSpPr>
            <a:spLocks noChangeArrowheads="1"/>
          </p:cNvSpPr>
          <p:nvPr userDrawn="1"/>
        </p:nvSpPr>
        <p:spPr bwMode="auto">
          <a:xfrm>
            <a:off x="1442013" y="8272498"/>
            <a:ext cx="1411906" cy="350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defTabSz="457200" eaLnBrk="0" fontAlgn="base" hangingPunct="0">
              <a:spcBef>
                <a:spcPct val="0"/>
              </a:spcBef>
              <a:spcAft>
                <a:spcPct val="0"/>
              </a:spcAft>
              <a:defRPr>
                <a:solidFill>
                  <a:schemeClr val="tx1"/>
                </a:solidFill>
                <a:latin typeface="Arial" charset="0"/>
                <a:cs typeface="Arial" charset="0"/>
              </a:defRPr>
            </a:lvl6pPr>
            <a:lvl7pPr marL="2971800" indent="-228600" defTabSz="457200" eaLnBrk="0" fontAlgn="base" hangingPunct="0">
              <a:spcBef>
                <a:spcPct val="0"/>
              </a:spcBef>
              <a:spcAft>
                <a:spcPct val="0"/>
              </a:spcAft>
              <a:defRPr>
                <a:solidFill>
                  <a:schemeClr val="tx1"/>
                </a:solidFill>
                <a:latin typeface="Arial" charset="0"/>
                <a:cs typeface="Arial" charset="0"/>
              </a:defRPr>
            </a:lvl7pPr>
            <a:lvl8pPr marL="3429000" indent="-228600" defTabSz="457200" eaLnBrk="0" fontAlgn="base" hangingPunct="0">
              <a:spcBef>
                <a:spcPct val="0"/>
              </a:spcBef>
              <a:spcAft>
                <a:spcPct val="0"/>
              </a:spcAft>
              <a:defRPr>
                <a:solidFill>
                  <a:schemeClr val="tx1"/>
                </a:solidFill>
                <a:latin typeface="Arial" charset="0"/>
                <a:cs typeface="Arial" charset="0"/>
              </a:defRPr>
            </a:lvl8pPr>
            <a:lvl9pPr marL="3886200" indent="-228600" defTabSz="457200" eaLnBrk="0" fontAlgn="base" hangingPunct="0">
              <a:spcBef>
                <a:spcPct val="0"/>
              </a:spcBef>
              <a:spcAft>
                <a:spcPct val="0"/>
              </a:spcAft>
              <a:defRPr>
                <a:solidFill>
                  <a:schemeClr val="tx1"/>
                </a:solidFill>
                <a:latin typeface="Arial" charset="0"/>
                <a:cs typeface="Arial" charset="0"/>
              </a:defRPr>
            </a:lvl9pPr>
          </a:lstStyle>
          <a:p>
            <a:pPr eaLnBrk="1" hangingPunct="1">
              <a:defRPr/>
            </a:pPr>
            <a:fld id="{BFFAFCE0-415E-4015-80C3-156097828B2B}" type="datetime1">
              <a:rPr lang="nl-NL" altLang="en-US" sz="2276" smtClean="0">
                <a:solidFill>
                  <a:srgbClr val="FF6600"/>
                </a:solidFill>
                <a:latin typeface="Calibri" pitchFamily="34" charset="0"/>
              </a:rPr>
              <a:pPr eaLnBrk="1" hangingPunct="1">
                <a:defRPr/>
              </a:pPr>
              <a:t>30-05-2024</a:t>
            </a:fld>
            <a:endParaRPr lang="nl-NL" altLang="en-US" sz="2276">
              <a:solidFill>
                <a:srgbClr val="FF6600"/>
              </a:solidFill>
              <a:latin typeface="Calibri" pitchFamily="34" charset="0"/>
            </a:endParaRPr>
          </a:p>
        </p:txBody>
      </p:sp>
      <p:sp>
        <p:nvSpPr>
          <p:cNvPr id="2" name="Titel 1"/>
          <p:cNvSpPr>
            <a:spLocks noGrp="1"/>
          </p:cNvSpPr>
          <p:nvPr>
            <p:ph type="title"/>
          </p:nvPr>
        </p:nvSpPr>
        <p:spPr>
          <a:xfrm>
            <a:off x="1445022" y="2908018"/>
            <a:ext cx="14570638" cy="939236"/>
          </a:xfrm>
          <a:prstGeom prst="rect">
            <a:avLst/>
          </a:prstGeom>
        </p:spPr>
        <p:txBody>
          <a:bodyPr lIns="0" tIns="0" rIns="0" bIns="0"/>
          <a:lstStyle>
            <a:lvl1pPr>
              <a:defRPr sz="9102"/>
            </a:lvl1pPr>
          </a:lstStyle>
          <a:p>
            <a:r>
              <a:rPr lang="nl-NL"/>
              <a:t>Titelstijl van model bewerken</a:t>
            </a:r>
          </a:p>
        </p:txBody>
      </p:sp>
      <p:sp>
        <p:nvSpPr>
          <p:cNvPr id="7" name="Tijdelijke aanduiding voor tekst 6"/>
          <p:cNvSpPr>
            <a:spLocks noGrp="1"/>
          </p:cNvSpPr>
          <p:nvPr>
            <p:ph type="body" sz="quarter" idx="11"/>
          </p:nvPr>
        </p:nvSpPr>
        <p:spPr>
          <a:xfrm>
            <a:off x="1445022" y="3955628"/>
            <a:ext cx="14570638" cy="2474524"/>
          </a:xfrm>
          <a:prstGeom prst="rect">
            <a:avLst/>
          </a:prstGeom>
        </p:spPr>
        <p:txBody>
          <a:bodyPr lIns="0" tIns="0" rIns="0" bIns="0"/>
          <a:lstStyle>
            <a:lvl1pPr marL="0" indent="0">
              <a:lnSpc>
                <a:spcPts val="8723"/>
              </a:lnSpc>
              <a:spcBef>
                <a:spcPts val="0"/>
              </a:spcBef>
              <a:buFont typeface="Arial"/>
              <a:buNone/>
              <a:defRPr sz="9102">
                <a:solidFill>
                  <a:schemeClr val="accent1"/>
                </a:solidFill>
              </a:defRPr>
            </a:lvl1pPr>
            <a:lvl2pPr marL="866988" indent="0">
              <a:buFont typeface="Arial"/>
              <a:buNone/>
              <a:defRPr/>
            </a:lvl2pPr>
            <a:lvl3pPr marL="1733977" indent="0">
              <a:buFont typeface="Arial"/>
              <a:buNone/>
              <a:defRPr/>
            </a:lvl3pPr>
            <a:lvl4pPr marL="2600965" indent="0">
              <a:buFont typeface="Arial"/>
              <a:buNone/>
              <a:defRPr/>
            </a:lvl4pPr>
            <a:lvl5pPr marL="3467953" indent="0">
              <a:buFont typeface="Arial"/>
              <a:buNone/>
              <a:defRPr/>
            </a:lvl5pPr>
          </a:lstStyle>
          <a:p>
            <a:pPr lvl="0"/>
            <a:r>
              <a:rPr lang="en-US" err="1"/>
              <a:t>Click to edit Master text styles</a:t>
            </a:r>
          </a:p>
        </p:txBody>
      </p:sp>
      <p:sp>
        <p:nvSpPr>
          <p:cNvPr id="9" name="Tijdelijke aanduiding voor tekst 8"/>
          <p:cNvSpPr>
            <a:spLocks noGrp="1"/>
          </p:cNvSpPr>
          <p:nvPr>
            <p:ph type="body" sz="quarter" idx="12"/>
          </p:nvPr>
        </p:nvSpPr>
        <p:spPr>
          <a:xfrm>
            <a:off x="1441506" y="7929316"/>
            <a:ext cx="1882044" cy="325120"/>
          </a:xfrm>
          <a:prstGeom prst="rect">
            <a:avLst/>
          </a:prstGeom>
        </p:spPr>
        <p:txBody>
          <a:bodyPr lIns="0" tIns="0" rIns="0" bIns="0">
            <a:noAutofit/>
          </a:bodyPr>
          <a:lstStyle>
            <a:lvl1pPr marL="0" indent="0">
              <a:buFont typeface="Arial"/>
              <a:buNone/>
              <a:defRPr sz="2276" b="0">
                <a:solidFill>
                  <a:schemeClr val="bg1"/>
                </a:solidFill>
              </a:defRPr>
            </a:lvl1pPr>
            <a:lvl2pPr marL="866988" indent="0">
              <a:buFont typeface="Arial"/>
              <a:buNone/>
              <a:defRPr sz="2655"/>
            </a:lvl2pPr>
            <a:lvl3pPr marL="1733977" indent="0">
              <a:buFont typeface="Arial"/>
              <a:buNone/>
              <a:defRPr sz="2655"/>
            </a:lvl3pPr>
            <a:lvl4pPr marL="2600965" indent="0">
              <a:buFont typeface="Arial"/>
              <a:buNone/>
              <a:defRPr sz="2655"/>
            </a:lvl4pPr>
            <a:lvl5pPr marL="3467953" indent="0">
              <a:buFont typeface="Arial"/>
              <a:buNone/>
              <a:defRPr sz="2655"/>
            </a:lvl5pPr>
          </a:lstStyle>
          <a:p>
            <a:pPr lvl="0"/>
            <a:r>
              <a:rPr lang="en-US"/>
              <a:t>Click to edit Master text styles</a:t>
            </a:r>
          </a:p>
        </p:txBody>
      </p:sp>
      <p:sp>
        <p:nvSpPr>
          <p:cNvPr id="11" name="Tijdelijke aanduiding voor tekst 10"/>
          <p:cNvSpPr>
            <a:spLocks noGrp="1"/>
          </p:cNvSpPr>
          <p:nvPr>
            <p:ph type="body" sz="quarter" idx="13"/>
          </p:nvPr>
        </p:nvSpPr>
        <p:spPr>
          <a:xfrm>
            <a:off x="2950253" y="8272498"/>
            <a:ext cx="5768046" cy="397369"/>
          </a:xfrm>
          <a:prstGeom prst="rect">
            <a:avLst/>
          </a:prstGeom>
        </p:spPr>
        <p:txBody>
          <a:bodyPr lIns="0" tIns="0" rIns="0" bIns="0">
            <a:noAutofit/>
          </a:bodyPr>
          <a:lstStyle>
            <a:lvl1pPr marL="0" marR="0" indent="0" algn="l" defTabSz="866988" rtl="0" eaLnBrk="1" fontAlgn="auto" latinLnBrk="0" hangingPunct="1">
              <a:lnSpc>
                <a:spcPct val="100000"/>
              </a:lnSpc>
              <a:spcBef>
                <a:spcPct val="20000"/>
              </a:spcBef>
              <a:spcAft>
                <a:spcPts val="0"/>
              </a:spcAft>
              <a:buClrTx/>
              <a:buSzTx/>
              <a:buFont typeface="Arial"/>
              <a:buNone/>
              <a:tabLst/>
              <a:defRPr sz="2276" b="0">
                <a:solidFill>
                  <a:schemeClr val="accent3"/>
                </a:solidFill>
              </a:defRPr>
            </a:lvl1pPr>
            <a:lvl2pPr>
              <a:defRPr sz="2655"/>
            </a:lvl2pPr>
            <a:lvl3pPr>
              <a:defRPr sz="2655"/>
            </a:lvl3pPr>
            <a:lvl4pPr>
              <a:defRPr sz="2655"/>
            </a:lvl4pPr>
            <a:lvl5pPr>
              <a:defRPr sz="2655"/>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44778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20938" y="2810934"/>
            <a:ext cx="14642889" cy="1469814"/>
          </a:xfrm>
          <a:prstGeom prst="rect">
            <a:avLst/>
          </a:prstGeom>
        </p:spPr>
        <p:txBody>
          <a:bodyPr vert="horz"/>
          <a:lstStyle/>
          <a:p>
            <a:r>
              <a:rPr lang="nl-NL"/>
              <a:t>Titelstijl van model bewerken</a:t>
            </a:r>
          </a:p>
        </p:txBody>
      </p:sp>
      <p:sp>
        <p:nvSpPr>
          <p:cNvPr id="4" name="Tijdelijke aanduiding voor tekst 3"/>
          <p:cNvSpPr>
            <a:spLocks noGrp="1"/>
          </p:cNvSpPr>
          <p:nvPr>
            <p:ph type="body" sz="quarter" idx="10"/>
          </p:nvPr>
        </p:nvSpPr>
        <p:spPr>
          <a:xfrm>
            <a:off x="1420938" y="5490916"/>
            <a:ext cx="11391589" cy="2962204"/>
          </a:xfrm>
          <a:prstGeom prst="rect">
            <a:avLst/>
          </a:prstGeom>
        </p:spPr>
        <p:txBody>
          <a:bodyPr vert="horz"/>
          <a:lstStyle>
            <a:lvl1pPr>
              <a:defRPr sz="3034"/>
            </a:lvl1pPr>
            <a:lvl2pPr algn="l">
              <a:defRPr/>
            </a:lvl2pPr>
            <a:lvl3pPr algn="l">
              <a:defRPr/>
            </a:lvl3pPr>
            <a:lvl4pPr algn="l">
              <a:defRPr/>
            </a:lvl4pPr>
            <a:lvl5pPr algn="l">
              <a:defRPr/>
            </a:lvl5pPr>
          </a:lstStyle>
          <a:p>
            <a:pPr lvl="0"/>
            <a:r>
              <a:rPr lang="en-US" err="1"/>
              <a:t>Click to edit Master text styles</a:t>
            </a:r>
          </a:p>
        </p:txBody>
      </p:sp>
    </p:spTree>
    <p:extLst>
      <p:ext uri="{BB962C8B-B14F-4D97-AF65-F5344CB8AC3E}">
        <p14:creationId xmlns:p14="http://schemas.microsoft.com/office/powerpoint/2010/main" val="3781917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B9459FE7-888C-D79E-9174-7D1706D5A088}"/>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3289401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3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70638" cy="830862"/>
          </a:xfrm>
        </p:spPr>
        <p:txBody>
          <a:bodyPr>
            <a:normAutofit/>
          </a:bodyPr>
          <a:lstStyle>
            <a:lvl1pPr>
              <a:defRPr sz="6068">
                <a:solidFill>
                  <a:schemeClr val="accent2"/>
                </a:solidFill>
              </a:defRPr>
            </a:lvl1pPr>
          </a:lstStyle>
          <a:p>
            <a:r>
              <a:rPr lang="nl-NL"/>
              <a:t>Titelstijl van model bewerken</a:t>
            </a:r>
          </a:p>
        </p:txBody>
      </p:sp>
      <p:sp>
        <p:nvSpPr>
          <p:cNvPr id="3" name="Tijdelijke aanduiding voor inhoud 2"/>
          <p:cNvSpPr>
            <a:spLocks noGrp="1"/>
          </p:cNvSpPr>
          <p:nvPr>
            <p:ph idx="1"/>
          </p:nvPr>
        </p:nvSpPr>
        <p:spPr>
          <a:xfrm>
            <a:off x="1445022" y="2048003"/>
            <a:ext cx="14570638" cy="6394878"/>
          </a:xfrm>
        </p:spPr>
        <p:txBody>
          <a:bodyPr/>
          <a:lstStyle>
            <a:lvl1pPr>
              <a:lnSpc>
                <a:spcPts val="4930"/>
              </a:lnSpc>
              <a:defRPr sz="4172" b="0">
                <a:solidFill>
                  <a:schemeClr val="accent2"/>
                </a:solidFill>
              </a:defRPr>
            </a:lvl1pPr>
            <a:lvl2pPr>
              <a:lnSpc>
                <a:spcPts val="4930"/>
              </a:lnSpc>
              <a:defRPr sz="4172">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2B458609-A0E8-3A5B-FA5A-12F9999A870E}"/>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2748986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voettekst 4">
            <a:extLst>
              <a:ext uri="{FF2B5EF4-FFF2-40B4-BE49-F238E27FC236}">
                <a16:creationId xmlns:a16="http://schemas.microsoft.com/office/drawing/2014/main" id="{16519AC9-5D79-5C7B-DD03-0C03ACFCFC0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36628441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 name="Tijdelijke aanduiding voor voettekst 4">
            <a:extLst>
              <a:ext uri="{FF2B5EF4-FFF2-40B4-BE49-F238E27FC236}">
                <a16:creationId xmlns:a16="http://schemas.microsoft.com/office/drawing/2014/main" id="{324CFCEE-F8AA-D462-A4F1-ED0746B549A7}"/>
              </a:ext>
            </a:extLst>
          </p:cNvPr>
          <p:cNvSpPr>
            <a:spLocks noGrp="1"/>
          </p:cNvSpPr>
          <p:nvPr>
            <p:ph type="ftr" sz="quarter" idx="13"/>
          </p:nvPr>
        </p:nvSpPr>
        <p:spPr/>
        <p:txBody>
          <a:bodyPr/>
          <a:lstStyle>
            <a:lvl1pPr>
              <a:defRPr/>
            </a:lvl1pPr>
          </a:lstStyle>
          <a:p>
            <a:pPr>
              <a:defRPr/>
            </a:pPr>
            <a:endParaRPr lang="nl-NL"/>
          </a:p>
        </p:txBody>
      </p:sp>
    </p:spTree>
    <p:extLst>
      <p:ext uri="{BB962C8B-B14F-4D97-AF65-F5344CB8AC3E}">
        <p14:creationId xmlns:p14="http://schemas.microsoft.com/office/powerpoint/2010/main" val="3962876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a:extLst>
              <a:ext uri="{FF2B5EF4-FFF2-40B4-BE49-F238E27FC236}">
                <a16:creationId xmlns:a16="http://schemas.microsoft.com/office/drawing/2014/main" id="{4F91493B-768F-2024-FE39-F1F4CDD6F1C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7114098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3" name="Tijdelijke aanduiding voor voettekst 4">
            <a:extLst>
              <a:ext uri="{FF2B5EF4-FFF2-40B4-BE49-F238E27FC236}">
                <a16:creationId xmlns:a16="http://schemas.microsoft.com/office/drawing/2014/main" id="{534CD2B5-5AF8-4AC7-13CA-FF8355C46E9D}"/>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14909766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
        <p:nvSpPr>
          <p:cNvPr id="5" name="Tijdelijke aanduiding voor voettekst 4">
            <a:extLst>
              <a:ext uri="{FF2B5EF4-FFF2-40B4-BE49-F238E27FC236}">
                <a16:creationId xmlns:a16="http://schemas.microsoft.com/office/drawing/2014/main" id="{3F9B2128-B455-6557-342E-2C636055051B}"/>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4588395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Tree>
    <p:extLst>
      <p:ext uri="{BB962C8B-B14F-4D97-AF65-F5344CB8AC3E}">
        <p14:creationId xmlns:p14="http://schemas.microsoft.com/office/powerpoint/2010/main" val="6455486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3_Titel en object">
    <p:spTree>
      <p:nvGrpSpPr>
        <p:cNvPr id="1" name=""/>
        <p:cNvGrpSpPr/>
        <p:nvPr/>
      </p:nvGrpSpPr>
      <p:grpSpPr>
        <a:xfrm>
          <a:off x="0" y="0"/>
          <a:ext cx="0" cy="0"/>
          <a:chOff x="0" y="0"/>
          <a:chExt cx="0" cy="0"/>
        </a:xfrm>
      </p:grpSpPr>
      <p:pic>
        <p:nvPicPr>
          <p:cNvPr id="2" name="Afbeelding 3" descr="ICA16127_powerpoint-2.02.png"/>
          <p:cNvPicPr>
            <a:picLocks noChangeAspect="1"/>
          </p:cNvPicPr>
          <p:nvPr userDrawn="1"/>
        </p:nvPicPr>
        <p:blipFill>
          <a:blip r:embed="rId2"/>
          <a:srcRect/>
          <a:stretch>
            <a:fillRect/>
          </a:stretch>
        </p:blipFill>
        <p:spPr bwMode="auto">
          <a:xfrm>
            <a:off x="6022" y="0"/>
            <a:ext cx="17334242" cy="9753600"/>
          </a:xfrm>
          <a:prstGeom prst="rect">
            <a:avLst/>
          </a:prstGeom>
          <a:noFill/>
          <a:ln w="9525">
            <a:noFill/>
            <a:miter lim="800000"/>
            <a:headEnd/>
            <a:tailEnd/>
          </a:ln>
        </p:spPr>
      </p:pic>
      <p:sp>
        <p:nvSpPr>
          <p:cNvPr id="3" name="Date Placeholder 3"/>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4" name="Slide Number Placeholder 5"/>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defRPr/>
            </a:pPr>
            <a:fld id="{76FC5135-5ABC-48FC-AF7E-FE41650AFFDB}" type="slidenum">
              <a:rPr lang="en-US" altLang="x-none" sz="1896">
                <a:solidFill>
                  <a:srgbClr val="FF6600"/>
                </a:solidFill>
                <a:latin typeface="Tahoma" panose="020B0604030504040204" pitchFamily="34" charset="0"/>
              </a:rPr>
              <a:pPr algn="r" eaLnBrk="1" hangingPunct="1">
                <a:defRPr/>
              </a:pPr>
              <a:t>‹#›</a:t>
            </a:fld>
            <a:endParaRPr lang="en-US" altLang="x-none" sz="1896">
              <a:solidFill>
                <a:srgbClr val="FF6600"/>
              </a:solidFill>
              <a:latin typeface="Tahoma" panose="020B0604030504040204" pitchFamily="34" charset="0"/>
            </a:endParaRPr>
          </a:p>
        </p:txBody>
      </p:sp>
      <p:pic>
        <p:nvPicPr>
          <p:cNvPr id="5" name="Immagine 5" descr="Immagine che contiene diagramma, cerchio, design, modello"/>
          <p:cNvPicPr>
            <a:picLocks noChangeAspect="1"/>
          </p:cNvPicPr>
          <p:nvPr userDrawn="1"/>
        </p:nvPicPr>
        <p:blipFill>
          <a:blip r:embed="rId3"/>
          <a:srcRect/>
          <a:stretch>
            <a:fillRect/>
          </a:stretch>
        </p:blipFill>
        <p:spPr bwMode="auto">
          <a:xfrm>
            <a:off x="9033" y="0"/>
            <a:ext cx="17322200" cy="9753600"/>
          </a:xfrm>
          <a:prstGeom prst="rect">
            <a:avLst/>
          </a:prstGeom>
          <a:noFill/>
          <a:ln w="9525">
            <a:noFill/>
            <a:miter lim="800000"/>
            <a:headEnd/>
            <a:tailEnd/>
          </a:ln>
        </p:spPr>
      </p:pic>
    </p:spTree>
    <p:extLst>
      <p:ext uri="{BB962C8B-B14F-4D97-AF65-F5344CB8AC3E}">
        <p14:creationId xmlns:p14="http://schemas.microsoft.com/office/powerpoint/2010/main" val="39363339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5836089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23774499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7580705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vert="horz" wrap="square" lIns="0" tIns="0" rIns="0" bIns="0" numCol="1" rtlCol="0" anchor="t" anchorCtr="0" compatLnSpc="1">
            <a:prstTxWarp prst="textNoShape">
              <a:avLst/>
            </a:prstTxWarp>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Tree>
    <p:extLst>
      <p:ext uri="{BB962C8B-B14F-4D97-AF65-F5344CB8AC3E}">
        <p14:creationId xmlns:p14="http://schemas.microsoft.com/office/powerpoint/2010/main" val="2887877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vert="horz" wrap="square" lIns="0" tIns="0" rIns="0" bIns="0" numCol="1" rtlCol="0" anchor="t" anchorCtr="0" compatLnSpc="1">
            <a:prstTxWarp prst="textNoShape">
              <a:avLst/>
            </a:prstTxWarp>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Tree>
    <p:extLst>
      <p:ext uri="{BB962C8B-B14F-4D97-AF65-F5344CB8AC3E}">
        <p14:creationId xmlns:p14="http://schemas.microsoft.com/office/powerpoint/2010/main" val="42202042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2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normAutofit/>
          </a:bodyPr>
          <a:lstStyle>
            <a:lvl1pPr>
              <a:defRPr sz="6068"/>
            </a:lvl1pPr>
          </a:lstStyle>
          <a:p>
            <a:r>
              <a:rPr lang="nl-NL"/>
              <a:t>Titelstijl van model bewerken</a:t>
            </a:r>
          </a:p>
        </p:txBody>
      </p:sp>
      <p:sp>
        <p:nvSpPr>
          <p:cNvPr id="3" name="Tijdelijke aanduiding voor inhoud 2"/>
          <p:cNvSpPr>
            <a:spLocks noGrp="1"/>
          </p:cNvSpPr>
          <p:nvPr>
            <p:ph idx="1"/>
          </p:nvPr>
        </p:nvSpPr>
        <p:spPr>
          <a:xfrm>
            <a:off x="1445022" y="2048002"/>
            <a:ext cx="14546554" cy="6304567"/>
          </a:xfrm>
        </p:spPr>
        <p:txBody>
          <a:bodyPr/>
          <a:lstStyle>
            <a:lvl1pPr>
              <a:lnSpc>
                <a:spcPts val="6068"/>
              </a:lnSpc>
              <a:defRPr sz="4551" b="0">
                <a:solidFill>
                  <a:schemeClr val="accent1"/>
                </a:solidFill>
              </a:defRPr>
            </a:lvl1pPr>
            <a:lvl2pPr>
              <a:lnSpc>
                <a:spcPts val="6068"/>
              </a:lnSpc>
              <a:defRPr sz="4551">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B9459FE7-888C-D79E-9174-7D1706D5A088}"/>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2697163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3_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70638" cy="830862"/>
          </a:xfrm>
        </p:spPr>
        <p:txBody>
          <a:bodyPr>
            <a:normAutofit/>
          </a:bodyPr>
          <a:lstStyle>
            <a:lvl1pPr>
              <a:defRPr sz="6068">
                <a:solidFill>
                  <a:schemeClr val="accent2"/>
                </a:solidFill>
              </a:defRPr>
            </a:lvl1pPr>
          </a:lstStyle>
          <a:p>
            <a:r>
              <a:rPr lang="nl-NL"/>
              <a:t>Titelstijl van model bewerken</a:t>
            </a:r>
          </a:p>
        </p:txBody>
      </p:sp>
      <p:sp>
        <p:nvSpPr>
          <p:cNvPr id="3" name="Tijdelijke aanduiding voor inhoud 2"/>
          <p:cNvSpPr>
            <a:spLocks noGrp="1"/>
          </p:cNvSpPr>
          <p:nvPr>
            <p:ph idx="1"/>
          </p:nvPr>
        </p:nvSpPr>
        <p:spPr>
          <a:xfrm>
            <a:off x="1445022" y="2048003"/>
            <a:ext cx="14570638" cy="6394878"/>
          </a:xfrm>
        </p:spPr>
        <p:txBody>
          <a:bodyPr/>
          <a:lstStyle>
            <a:lvl1pPr>
              <a:lnSpc>
                <a:spcPts val="4930"/>
              </a:lnSpc>
              <a:defRPr sz="4172" b="0">
                <a:solidFill>
                  <a:schemeClr val="accent2"/>
                </a:solidFill>
              </a:defRPr>
            </a:lvl1pPr>
            <a:lvl2pPr>
              <a:lnSpc>
                <a:spcPts val="4930"/>
              </a:lnSpc>
              <a:defRPr sz="4172">
                <a:solidFill>
                  <a:schemeClr val="accent1"/>
                </a:solidFill>
              </a:defRPr>
            </a:lvl2pPr>
            <a:lvl3pPr marL="1733977" indent="0">
              <a:buNone/>
              <a:defRPr/>
            </a:lvl3pPr>
          </a:lstStyle>
          <a:p>
            <a:pPr lvl="0"/>
            <a:r>
              <a:rPr lang="nl-NL"/>
              <a:t>Klik om de tekststijl van het model te bewerken</a:t>
            </a:r>
          </a:p>
          <a:p>
            <a:pPr lvl="1"/>
            <a:r>
              <a:rPr lang="nl-NL"/>
              <a:t>Tweede niveau</a:t>
            </a:r>
          </a:p>
          <a:p>
            <a:pPr lvl="2"/>
            <a:endParaRPr lang="nl-NL"/>
          </a:p>
        </p:txBody>
      </p:sp>
      <p:sp>
        <p:nvSpPr>
          <p:cNvPr id="4" name="Tijdelijke aanduiding voor voettekst 4">
            <a:extLst>
              <a:ext uri="{FF2B5EF4-FFF2-40B4-BE49-F238E27FC236}">
                <a16:creationId xmlns:a16="http://schemas.microsoft.com/office/drawing/2014/main" id="{2B458609-A0E8-3A5B-FA5A-12F9999A870E}"/>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16184632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618805" cy="830862"/>
          </a:xfrm>
        </p:spPr>
        <p:txBody>
          <a:bodyPr/>
          <a:lstStyle/>
          <a:p>
            <a:r>
              <a:rPr lang="nl-NL"/>
              <a:t>Titelstijl van model bewerken</a:t>
            </a:r>
          </a:p>
        </p:txBody>
      </p:sp>
      <p:sp>
        <p:nvSpPr>
          <p:cNvPr id="3" name="Tijdelijke aanduiding voor inhoud 2"/>
          <p:cNvSpPr>
            <a:spLocks noGrp="1"/>
          </p:cNvSpPr>
          <p:nvPr>
            <p:ph idx="1"/>
          </p:nvPr>
        </p:nvSpPr>
        <p:spPr>
          <a:xfrm>
            <a:off x="1445022" y="2048002"/>
            <a:ext cx="14618805" cy="6340691"/>
          </a:xfrm>
        </p:spPr>
        <p:txBody>
          <a:bodyPr>
            <a:normAutofit/>
          </a:bodyPr>
          <a:lstStyle>
            <a:lvl1pPr>
              <a:defRPr sz="3413" b="1"/>
            </a:lvl1pPr>
            <a:lvl2pPr>
              <a:defRPr sz="3413"/>
            </a:lvl2pPr>
            <a:lvl3pPr>
              <a:defRPr sz="3413"/>
            </a:lvl3pPr>
            <a:lvl4pPr>
              <a:defRPr sz="3413"/>
            </a:lvl4pPr>
            <a:lvl5pPr>
              <a:defRPr sz="341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voettekst 4">
            <a:extLst>
              <a:ext uri="{FF2B5EF4-FFF2-40B4-BE49-F238E27FC236}">
                <a16:creationId xmlns:a16="http://schemas.microsoft.com/office/drawing/2014/main" id="{16519AC9-5D79-5C7B-DD03-0C03ACFCFC0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6721387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546554" cy="830862"/>
          </a:xfrm>
        </p:spPr>
        <p:txBody>
          <a:bodyPr/>
          <a:lstStyle/>
          <a:p>
            <a:r>
              <a:rPr lang="nl-NL"/>
              <a:t>Titelstijl van model bewerken</a:t>
            </a:r>
          </a:p>
        </p:txBody>
      </p:sp>
      <p:sp>
        <p:nvSpPr>
          <p:cNvPr id="5" name="Tijdelijke aanduiding voor tekst 4"/>
          <p:cNvSpPr>
            <a:spLocks noGrp="1"/>
          </p:cNvSpPr>
          <p:nvPr>
            <p:ph type="body" sz="quarter" idx="11"/>
          </p:nvPr>
        </p:nvSpPr>
        <p:spPr>
          <a:xfrm>
            <a:off x="1445022" y="2099200"/>
            <a:ext cx="14546554" cy="2235733"/>
          </a:xfrm>
        </p:spPr>
        <p:txBody>
          <a:bodyPr>
            <a:normAutofit/>
          </a:bodyPr>
          <a:lstStyle>
            <a:lvl1pPr marL="0" indent="0">
              <a:buNone/>
              <a:defRPr sz="4551" b="0">
                <a:solidFill>
                  <a:schemeClr val="accent2"/>
                </a:solidFill>
              </a:defRPr>
            </a:lvl1pPr>
            <a:lvl2pPr marL="866988" indent="0">
              <a:buNone/>
              <a:defRPr/>
            </a:lvl2pPr>
            <a:lvl3pPr marL="1733977" indent="0">
              <a:buNone/>
              <a:defRPr/>
            </a:lvl3pPr>
            <a:lvl4pPr marL="2600965" indent="0">
              <a:buNone/>
              <a:defRPr/>
            </a:lvl4pPr>
            <a:lvl5pPr marL="3467953" indent="0">
              <a:buNone/>
              <a:defRPr/>
            </a:lvl5pPr>
          </a:lstStyle>
          <a:p>
            <a:pPr lvl="0"/>
            <a:r>
              <a:rPr lang="en-US"/>
              <a:t>Click to edit Master text styles</a:t>
            </a:r>
          </a:p>
        </p:txBody>
      </p:sp>
      <p:sp>
        <p:nvSpPr>
          <p:cNvPr id="7" name="Tijdelijke aanduiding voor tekst 6"/>
          <p:cNvSpPr>
            <a:spLocks noGrp="1"/>
          </p:cNvSpPr>
          <p:nvPr>
            <p:ph type="body" sz="quarter" idx="12"/>
          </p:nvPr>
        </p:nvSpPr>
        <p:spPr>
          <a:xfrm>
            <a:off x="1445022" y="4569743"/>
            <a:ext cx="14546554" cy="3919502"/>
          </a:xfrm>
        </p:spPr>
        <p:txBody>
          <a:bodyPr>
            <a:normAutofit/>
          </a:bodyPr>
          <a:lstStyle>
            <a:lvl1pPr>
              <a:defRPr sz="3793" b="0"/>
            </a:lvl1pPr>
            <a:lvl2pPr>
              <a:defRPr sz="3793"/>
            </a:lvl2pPr>
            <a:lvl3pPr>
              <a:defRPr sz="3793"/>
            </a:lvl3pPr>
            <a:lvl4pPr>
              <a:defRPr sz="3793"/>
            </a:lvl4pPr>
            <a:lvl5pPr>
              <a:defRPr sz="3793"/>
            </a:lvl5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 name="Tijdelijke aanduiding voor voettekst 4">
            <a:extLst>
              <a:ext uri="{FF2B5EF4-FFF2-40B4-BE49-F238E27FC236}">
                <a16:creationId xmlns:a16="http://schemas.microsoft.com/office/drawing/2014/main" id="{324CFCEE-F8AA-D462-A4F1-ED0746B549A7}"/>
              </a:ext>
            </a:extLst>
          </p:cNvPr>
          <p:cNvSpPr>
            <a:spLocks noGrp="1"/>
          </p:cNvSpPr>
          <p:nvPr>
            <p:ph type="ftr" sz="quarter" idx="13"/>
          </p:nvPr>
        </p:nvSpPr>
        <p:spPr/>
        <p:txBody>
          <a:bodyPr/>
          <a:lstStyle>
            <a:lvl1pPr>
              <a:defRPr/>
            </a:lvl1pPr>
          </a:lstStyle>
          <a:p>
            <a:pPr>
              <a:defRPr/>
            </a:pPr>
            <a:endParaRPr lang="nl-NL"/>
          </a:p>
        </p:txBody>
      </p:sp>
    </p:spTree>
    <p:extLst>
      <p:ext uri="{BB962C8B-B14F-4D97-AF65-F5344CB8AC3E}">
        <p14:creationId xmlns:p14="http://schemas.microsoft.com/office/powerpoint/2010/main" val="32767560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4474303" cy="830862"/>
          </a:xfrm>
        </p:spPr>
        <p:txBody>
          <a:bodyPr/>
          <a:lstStyle/>
          <a:p>
            <a:r>
              <a:rPr lang="nl-NL"/>
              <a:t>Titelstijl van model bewerken</a:t>
            </a:r>
          </a:p>
        </p:txBody>
      </p:sp>
      <p:sp>
        <p:nvSpPr>
          <p:cNvPr id="3" name="Tijdelijke aanduiding voor inhoud 2"/>
          <p:cNvSpPr>
            <a:spLocks noGrp="1"/>
          </p:cNvSpPr>
          <p:nvPr>
            <p:ph sz="half" idx="1"/>
          </p:nvPr>
        </p:nvSpPr>
        <p:spPr>
          <a:xfrm>
            <a:off x="1445025" y="2048003"/>
            <a:ext cx="6410673"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9464894" y="2048003"/>
            <a:ext cx="6454431" cy="6502398"/>
          </a:xfrm>
        </p:spPr>
        <p:txBody>
          <a:bodyPr>
            <a:normAutofit/>
          </a:bodyPr>
          <a:lstStyle>
            <a:lvl1pPr>
              <a:defRPr sz="3413" b="0"/>
            </a:lvl1pPr>
            <a:lvl2pPr>
              <a:defRPr sz="3413"/>
            </a:lvl2pPr>
            <a:lvl3pPr>
              <a:defRPr sz="3413"/>
            </a:lvl3pPr>
            <a:lvl4pPr>
              <a:defRPr sz="3413"/>
            </a:lvl4pPr>
            <a:lvl5pPr>
              <a:defRPr sz="3413"/>
            </a:lvl5pPr>
            <a:lvl6pPr>
              <a:defRPr sz="3413"/>
            </a:lvl6pPr>
            <a:lvl7pPr>
              <a:defRPr sz="3413"/>
            </a:lvl7pPr>
            <a:lvl8pPr>
              <a:defRPr sz="3413"/>
            </a:lvl8pPr>
            <a:lvl9pPr>
              <a:defRPr sz="3413"/>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a:extLst>
              <a:ext uri="{FF2B5EF4-FFF2-40B4-BE49-F238E27FC236}">
                <a16:creationId xmlns:a16="http://schemas.microsoft.com/office/drawing/2014/main" id="{4F91493B-768F-2024-FE39-F1F4CDD6F1CA}"/>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5541561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1445022" y="903111"/>
            <a:ext cx="15148646" cy="830862"/>
          </a:xfrm>
        </p:spPr>
        <p:txBody>
          <a:bodyPr/>
          <a:lstStyle/>
          <a:p>
            <a:r>
              <a:rPr lang="nl-NL"/>
              <a:t>Titelstijl van model bewerken</a:t>
            </a:r>
          </a:p>
        </p:txBody>
      </p:sp>
      <p:sp>
        <p:nvSpPr>
          <p:cNvPr id="5" name="Tijdelijke aanduiding voor afbeelding 2"/>
          <p:cNvSpPr>
            <a:spLocks noGrp="1"/>
          </p:cNvSpPr>
          <p:nvPr>
            <p:ph type="pic" idx="1"/>
          </p:nvPr>
        </p:nvSpPr>
        <p:spPr>
          <a:xfrm>
            <a:off x="0" y="2048001"/>
            <a:ext cx="17340263" cy="6448213"/>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3" name="Tijdelijke aanduiding voor voettekst 4">
            <a:extLst>
              <a:ext uri="{FF2B5EF4-FFF2-40B4-BE49-F238E27FC236}">
                <a16:creationId xmlns:a16="http://schemas.microsoft.com/office/drawing/2014/main" id="{534CD2B5-5AF8-4AC7-13CA-FF8355C46E9D}"/>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7286429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445022" y="897466"/>
            <a:ext cx="14544278" cy="806028"/>
          </a:xfrm>
        </p:spPr>
        <p:txBody>
          <a:bodyPr>
            <a:normAutofit/>
          </a:bodyPr>
          <a:lstStyle>
            <a:lvl1pPr algn="l">
              <a:defRPr sz="6068" b="0">
                <a:solidFill>
                  <a:schemeClr val="accent2"/>
                </a:solidFill>
              </a:defRPr>
            </a:lvl1pPr>
          </a:lstStyle>
          <a:p>
            <a:r>
              <a:rPr lang="nl-NL"/>
              <a:t>Titelstijl van model bewerken</a:t>
            </a:r>
          </a:p>
        </p:txBody>
      </p:sp>
      <p:sp>
        <p:nvSpPr>
          <p:cNvPr id="3" name="Tijdelijke aanduiding voor afbeelding 2"/>
          <p:cNvSpPr>
            <a:spLocks noGrp="1"/>
          </p:cNvSpPr>
          <p:nvPr>
            <p:ph type="pic" idx="1"/>
          </p:nvPr>
        </p:nvSpPr>
        <p:spPr>
          <a:xfrm>
            <a:off x="1447298" y="6267592"/>
            <a:ext cx="14544278" cy="2041031"/>
          </a:xfrm>
        </p:spPr>
        <p:txBody>
          <a:bodyPr rtlCol="0">
            <a:normAutofit/>
          </a:bodyPr>
          <a:lstStyle>
            <a:lvl1pPr marL="0" indent="0">
              <a:buNone/>
              <a:defRPr sz="6068">
                <a:solidFill>
                  <a:schemeClr val="accent4"/>
                </a:solidFill>
              </a:defRPr>
            </a:lvl1pPr>
            <a:lvl2pPr marL="866988" indent="0">
              <a:buNone/>
              <a:defRPr sz="5310"/>
            </a:lvl2pPr>
            <a:lvl3pPr marL="1733977" indent="0">
              <a:buNone/>
              <a:defRPr sz="4551"/>
            </a:lvl3pPr>
            <a:lvl4pPr marL="2600965" indent="0">
              <a:buNone/>
              <a:defRPr sz="3793"/>
            </a:lvl4pPr>
            <a:lvl5pPr marL="3467953" indent="0">
              <a:buNone/>
              <a:defRPr sz="3793"/>
            </a:lvl5pPr>
            <a:lvl6pPr marL="4334942" indent="0">
              <a:buNone/>
              <a:defRPr sz="3793"/>
            </a:lvl6pPr>
            <a:lvl7pPr marL="5201930" indent="0">
              <a:buNone/>
              <a:defRPr sz="3793"/>
            </a:lvl7pPr>
            <a:lvl8pPr marL="6068919" indent="0">
              <a:buNone/>
              <a:defRPr sz="3793"/>
            </a:lvl8pPr>
            <a:lvl9pPr marL="6935907" indent="0">
              <a:buNone/>
              <a:defRPr sz="3793"/>
            </a:lvl9pPr>
          </a:lstStyle>
          <a:p>
            <a:pPr lvl="0"/>
            <a:endParaRPr lang="nl-NL" noProof="0"/>
          </a:p>
        </p:txBody>
      </p:sp>
      <p:sp>
        <p:nvSpPr>
          <p:cNvPr id="4" name="Tijdelijke aanduiding voor tekst 3"/>
          <p:cNvSpPr>
            <a:spLocks noGrp="1"/>
          </p:cNvSpPr>
          <p:nvPr>
            <p:ph type="body" sz="half" idx="2"/>
          </p:nvPr>
        </p:nvSpPr>
        <p:spPr>
          <a:xfrm>
            <a:off x="1447298" y="2048000"/>
            <a:ext cx="14544278" cy="3830044"/>
          </a:xfrm>
        </p:spPr>
        <p:txBody>
          <a:bodyPr>
            <a:normAutofit/>
          </a:bodyPr>
          <a:lstStyle>
            <a:lvl1pPr marL="0" indent="0">
              <a:buNone/>
              <a:defRPr sz="4551" b="0"/>
            </a:lvl1pPr>
            <a:lvl2pPr marL="866988" indent="0">
              <a:buNone/>
              <a:defRPr sz="2276"/>
            </a:lvl2pPr>
            <a:lvl3pPr marL="1733977" indent="0">
              <a:buNone/>
              <a:defRPr sz="1896"/>
            </a:lvl3pPr>
            <a:lvl4pPr marL="2600965" indent="0">
              <a:buNone/>
              <a:defRPr sz="1707"/>
            </a:lvl4pPr>
            <a:lvl5pPr marL="3467953" indent="0">
              <a:buNone/>
              <a:defRPr sz="1707"/>
            </a:lvl5pPr>
            <a:lvl6pPr marL="4334942" indent="0">
              <a:buNone/>
              <a:defRPr sz="1707"/>
            </a:lvl6pPr>
            <a:lvl7pPr marL="5201930" indent="0">
              <a:buNone/>
              <a:defRPr sz="1707"/>
            </a:lvl7pPr>
            <a:lvl8pPr marL="6068919" indent="0">
              <a:buNone/>
              <a:defRPr sz="1707"/>
            </a:lvl8pPr>
            <a:lvl9pPr marL="6935907" indent="0">
              <a:buNone/>
              <a:defRPr sz="1707"/>
            </a:lvl9pPr>
          </a:lstStyle>
          <a:p>
            <a:pPr lvl="0"/>
            <a:r>
              <a:rPr lang="nl-NL"/>
              <a:t>Klik om de tekststijl van het model te bewerken</a:t>
            </a:r>
          </a:p>
        </p:txBody>
      </p:sp>
      <p:sp>
        <p:nvSpPr>
          <p:cNvPr id="5" name="Tijdelijke aanduiding voor voettekst 4">
            <a:extLst>
              <a:ext uri="{FF2B5EF4-FFF2-40B4-BE49-F238E27FC236}">
                <a16:creationId xmlns:a16="http://schemas.microsoft.com/office/drawing/2014/main" id="{3F9B2128-B455-6557-342E-2C636055051B}"/>
              </a:ext>
            </a:extLst>
          </p:cNvPr>
          <p:cNvSpPr>
            <a:spLocks noGrp="1"/>
          </p:cNvSpPr>
          <p:nvPr>
            <p:ph type="ftr" sz="quarter" idx="10"/>
          </p:nvPr>
        </p:nvSpPr>
        <p:spPr/>
        <p:txBody>
          <a:bodyPr/>
          <a:lstStyle>
            <a:lvl1pPr>
              <a:defRPr/>
            </a:lvl1pPr>
          </a:lstStyle>
          <a:p>
            <a:pPr>
              <a:defRPr/>
            </a:pPr>
            <a:endParaRPr lang="nl-NL"/>
          </a:p>
        </p:txBody>
      </p:sp>
    </p:spTree>
    <p:extLst>
      <p:ext uri="{BB962C8B-B14F-4D97-AF65-F5344CB8AC3E}">
        <p14:creationId xmlns:p14="http://schemas.microsoft.com/office/powerpoint/2010/main" val="202097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image" Target="../media/image4.jpe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bwMode="auto">
        <a:xfrm>
          <a:off x="0" y="0"/>
          <a:ext cx="0" cy="0"/>
          <a:chOff x="0" y="0"/>
          <a:chExt cx="0" cy="0"/>
        </a:xfrm>
      </p:grpSpPr>
      <p:sp>
        <p:nvSpPr>
          <p:cNvPr id="1026" name="Rectangle 2"/>
          <p:cNvSpPr>
            <a:spLocks noGrp="1" noChangeArrowheads="1"/>
          </p:cNvSpPr>
          <p:nvPr>
            <p:ph type="body" idx="1"/>
          </p:nvPr>
        </p:nvSpPr>
        <p:spPr bwMode="auto">
          <a:xfrm>
            <a:off x="474148" y="3187700"/>
            <a:ext cx="16391967"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a:spcBef>
          <a:spcPts val="0"/>
        </a:spcBef>
        <a:spcAft>
          <a:spcPts val="0"/>
        </a:spcAft>
        <a:defRPr sz="9600">
          <a:solidFill>
            <a:schemeClr val="tx1"/>
          </a:solidFill>
          <a:latin typeface="+mj-lt"/>
          <a:ea typeface="+mj-ea"/>
          <a:cs typeface="+mj-cs"/>
        </a:defRPr>
      </a:lvl1pPr>
      <a:lvl2pPr algn="ctr">
        <a:spcBef>
          <a:spcPts val="0"/>
        </a:spcBef>
        <a:spcAft>
          <a:spcPts val="0"/>
        </a:spcAft>
        <a:defRPr sz="9600">
          <a:solidFill>
            <a:schemeClr val="tx1"/>
          </a:solidFill>
          <a:latin typeface="Gill Sans Light"/>
          <a:ea typeface="ヒラギノ角ゴ ProN W3"/>
          <a:cs typeface="ヒラギノ角ゴ ProN W3"/>
        </a:defRPr>
      </a:lvl2pPr>
      <a:lvl3pPr algn="ctr">
        <a:spcBef>
          <a:spcPts val="0"/>
        </a:spcBef>
        <a:spcAft>
          <a:spcPts val="0"/>
        </a:spcAft>
        <a:defRPr sz="9600">
          <a:solidFill>
            <a:schemeClr val="tx1"/>
          </a:solidFill>
          <a:latin typeface="Gill Sans Light"/>
          <a:ea typeface="ヒラギノ角ゴ ProN W3"/>
          <a:cs typeface="ヒラギノ角ゴ ProN W3"/>
        </a:defRPr>
      </a:lvl3pPr>
      <a:lvl4pPr algn="ctr">
        <a:spcBef>
          <a:spcPts val="0"/>
        </a:spcBef>
        <a:spcAft>
          <a:spcPts val="0"/>
        </a:spcAft>
        <a:defRPr sz="9600">
          <a:solidFill>
            <a:schemeClr val="tx1"/>
          </a:solidFill>
          <a:latin typeface="Gill Sans Light"/>
          <a:ea typeface="ヒラギノ角ゴ ProN W3"/>
          <a:cs typeface="ヒラギノ角ゴ ProN W3"/>
        </a:defRPr>
      </a:lvl4pPr>
      <a:lvl5pPr algn="ctr">
        <a:spcBef>
          <a:spcPts val="0"/>
        </a:spcBef>
        <a:spcAft>
          <a:spcPts val="0"/>
        </a:spcAft>
        <a:defRPr sz="9600">
          <a:solidFill>
            <a:schemeClr val="tx1"/>
          </a:solidFill>
          <a:latin typeface="Gill Sans Light"/>
          <a:ea typeface="ヒラギノ角ゴ ProN W3"/>
          <a:cs typeface="ヒラギノ角ゴ ProN W3"/>
        </a:defRPr>
      </a:lvl5pPr>
      <a:lvl6pPr marL="609630" algn="ctr">
        <a:spcBef>
          <a:spcPts val="0"/>
        </a:spcBef>
        <a:spcAft>
          <a:spcPts val="0"/>
        </a:spcAft>
        <a:defRPr sz="9600">
          <a:solidFill>
            <a:schemeClr val="tx1"/>
          </a:solidFill>
          <a:latin typeface="Gill Sans Light"/>
          <a:ea typeface="ヒラギノ角ゴ ProN W3"/>
          <a:cs typeface="ヒラギノ角ゴ ProN W3"/>
        </a:defRPr>
      </a:lvl6pPr>
      <a:lvl7pPr marL="1219261" algn="ctr">
        <a:spcBef>
          <a:spcPts val="0"/>
        </a:spcBef>
        <a:spcAft>
          <a:spcPts val="0"/>
        </a:spcAft>
        <a:defRPr sz="9600">
          <a:solidFill>
            <a:schemeClr val="tx1"/>
          </a:solidFill>
          <a:latin typeface="Gill Sans Light"/>
          <a:ea typeface="ヒラギノ角ゴ ProN W3"/>
          <a:cs typeface="ヒラギノ角ゴ ProN W3"/>
        </a:defRPr>
      </a:lvl7pPr>
      <a:lvl8pPr marL="1828891" algn="ctr">
        <a:spcBef>
          <a:spcPts val="0"/>
        </a:spcBef>
        <a:spcAft>
          <a:spcPts val="0"/>
        </a:spcAft>
        <a:defRPr sz="9600">
          <a:solidFill>
            <a:schemeClr val="tx1"/>
          </a:solidFill>
          <a:latin typeface="Gill Sans Light"/>
          <a:ea typeface="ヒラギノ角ゴ ProN W3"/>
          <a:cs typeface="ヒラギノ角ゴ ProN W3"/>
        </a:defRPr>
      </a:lvl8pPr>
      <a:lvl9pPr marL="2438522" algn="ctr">
        <a:spcBef>
          <a:spcPts val="0"/>
        </a:spcBef>
        <a:spcAft>
          <a:spcPts val="0"/>
        </a:spcAft>
        <a:defRPr sz="9600">
          <a:solidFill>
            <a:schemeClr val="tx1"/>
          </a:solidFill>
          <a:latin typeface="Gill Sans Light"/>
          <a:ea typeface="ヒラギノ角ゴ ProN W3"/>
          <a:cs typeface="ヒラギノ角ゴ ProN W3"/>
        </a:defRPr>
      </a:lvl9pPr>
    </p:titleStyle>
    <p:body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p:bodyStyle>
    <p:otherStyle>
      <a:defPPr>
        <a:defRPr lang="sv-SE"/>
      </a:defPPr>
      <a:lvl1pPr marL="0" algn="l" defTabSz="1219261">
        <a:defRPr sz="2400">
          <a:solidFill>
            <a:schemeClr val="tx1"/>
          </a:solidFill>
          <a:latin typeface="+mn-lt"/>
          <a:ea typeface="+mn-ea"/>
          <a:cs typeface="+mn-cs"/>
        </a:defRPr>
      </a:lvl1pPr>
      <a:lvl2pPr marL="609630" algn="l" defTabSz="1219261">
        <a:defRPr sz="2400">
          <a:solidFill>
            <a:schemeClr val="tx1"/>
          </a:solidFill>
          <a:latin typeface="+mn-lt"/>
          <a:ea typeface="+mn-ea"/>
          <a:cs typeface="+mn-cs"/>
        </a:defRPr>
      </a:lvl2pPr>
      <a:lvl3pPr marL="1219261" algn="l" defTabSz="1219261">
        <a:defRPr sz="2400">
          <a:solidFill>
            <a:schemeClr val="tx1"/>
          </a:solidFill>
          <a:latin typeface="+mn-lt"/>
          <a:ea typeface="+mn-ea"/>
          <a:cs typeface="+mn-cs"/>
        </a:defRPr>
      </a:lvl3pPr>
      <a:lvl4pPr marL="1828891" algn="l" defTabSz="1219261">
        <a:defRPr sz="2400">
          <a:solidFill>
            <a:schemeClr val="tx1"/>
          </a:solidFill>
          <a:latin typeface="+mn-lt"/>
          <a:ea typeface="+mn-ea"/>
          <a:cs typeface="+mn-cs"/>
        </a:defRPr>
      </a:lvl4pPr>
      <a:lvl5pPr marL="2438522" algn="l" defTabSz="1219261">
        <a:defRPr sz="2400">
          <a:solidFill>
            <a:schemeClr val="tx1"/>
          </a:solidFill>
          <a:latin typeface="+mn-lt"/>
          <a:ea typeface="+mn-ea"/>
          <a:cs typeface="+mn-cs"/>
        </a:defRPr>
      </a:lvl5pPr>
      <a:lvl6pPr marL="3048151" algn="l" defTabSz="1219261">
        <a:defRPr sz="2400">
          <a:solidFill>
            <a:schemeClr val="tx1"/>
          </a:solidFill>
          <a:latin typeface="+mn-lt"/>
          <a:ea typeface="+mn-ea"/>
          <a:cs typeface="+mn-cs"/>
        </a:defRPr>
      </a:lvl6pPr>
      <a:lvl7pPr marL="3657783" algn="l" defTabSz="1219261">
        <a:defRPr sz="2400">
          <a:solidFill>
            <a:schemeClr val="tx1"/>
          </a:solidFill>
          <a:latin typeface="+mn-lt"/>
          <a:ea typeface="+mn-ea"/>
          <a:cs typeface="+mn-cs"/>
        </a:defRPr>
      </a:lvl7pPr>
      <a:lvl8pPr marL="4267413" algn="l" defTabSz="1219261">
        <a:defRPr sz="2400">
          <a:solidFill>
            <a:schemeClr val="tx1"/>
          </a:solidFill>
          <a:latin typeface="+mn-lt"/>
          <a:ea typeface="+mn-ea"/>
          <a:cs typeface="+mn-cs"/>
        </a:defRPr>
      </a:lvl8pPr>
      <a:lvl9pPr marL="4877044" algn="l" defTabSz="1219261">
        <a:defRPr sz="24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Afbeelding 1" descr="ICA16127_powerpoint-2.01.png">
            <a:extLst>
              <a:ext uri="{FF2B5EF4-FFF2-40B4-BE49-F238E27FC236}">
                <a16:creationId xmlns:a16="http://schemas.microsoft.com/office/drawing/2014/main" id="{7D543655-31D1-25AD-4DAC-E254BC064296}"/>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6865948"/>
      </p:ext>
    </p:extLst>
  </p:cSld>
  <p:clrMap bg1="lt1" tx1="dk1" bg2="lt2" tx2="dk2" accent1="accent1" accent2="accent2" accent3="accent3" accent4="accent4" accent5="accent5" accent6="accent6" hlink="hlink" folHlink="folHlink"/>
  <p:sldLayoutIdLst>
    <p:sldLayoutId id="2147483673" r:id="rId1"/>
    <p:sldLayoutId id="2147483674" r:id="rId2"/>
  </p:sldLayoutIdLst>
  <p:hf sldNum="0" hdr="0" ftr="0"/>
  <p:txStyles>
    <p:titleStyle>
      <a:lvl1pPr algn="l" defTabSz="866988" rtl="0" eaLnBrk="0" fontAlgn="base" hangingPunct="0">
        <a:spcBef>
          <a:spcPct val="0"/>
        </a:spcBef>
        <a:spcAft>
          <a:spcPct val="0"/>
        </a:spcAft>
        <a:defRPr sz="7585" kern="1200">
          <a:solidFill>
            <a:schemeClr val="bg1"/>
          </a:solidFill>
          <a:latin typeface="+mj-lt"/>
          <a:ea typeface="+mj-ea"/>
          <a:cs typeface="+mj-cs"/>
        </a:defRPr>
      </a:lvl1pPr>
      <a:lvl2pPr algn="l" defTabSz="866988" rtl="0" eaLnBrk="0" fontAlgn="base" hangingPunct="0">
        <a:spcBef>
          <a:spcPct val="0"/>
        </a:spcBef>
        <a:spcAft>
          <a:spcPct val="0"/>
        </a:spcAft>
        <a:defRPr sz="7585">
          <a:solidFill>
            <a:schemeClr val="bg1"/>
          </a:solidFill>
          <a:latin typeface="Calibri" pitchFamily="34" charset="0"/>
        </a:defRPr>
      </a:lvl2pPr>
      <a:lvl3pPr algn="l" defTabSz="866988" rtl="0" eaLnBrk="0" fontAlgn="base" hangingPunct="0">
        <a:spcBef>
          <a:spcPct val="0"/>
        </a:spcBef>
        <a:spcAft>
          <a:spcPct val="0"/>
        </a:spcAft>
        <a:defRPr sz="7585">
          <a:solidFill>
            <a:schemeClr val="bg1"/>
          </a:solidFill>
          <a:latin typeface="Calibri" pitchFamily="34" charset="0"/>
        </a:defRPr>
      </a:lvl3pPr>
      <a:lvl4pPr algn="l" defTabSz="866988" rtl="0" eaLnBrk="0" fontAlgn="base" hangingPunct="0">
        <a:spcBef>
          <a:spcPct val="0"/>
        </a:spcBef>
        <a:spcAft>
          <a:spcPct val="0"/>
        </a:spcAft>
        <a:defRPr sz="7585">
          <a:solidFill>
            <a:schemeClr val="bg1"/>
          </a:solidFill>
          <a:latin typeface="Calibri" pitchFamily="34" charset="0"/>
        </a:defRPr>
      </a:lvl4pPr>
      <a:lvl5pPr algn="l" defTabSz="866988" rtl="0" eaLnBrk="0" fontAlgn="base" hangingPunct="0">
        <a:spcBef>
          <a:spcPct val="0"/>
        </a:spcBef>
        <a:spcAft>
          <a:spcPct val="0"/>
        </a:spcAft>
        <a:defRPr sz="7585">
          <a:solidFill>
            <a:schemeClr val="bg1"/>
          </a:solidFill>
          <a:latin typeface="Calibri" pitchFamily="34" charset="0"/>
        </a:defRPr>
      </a:lvl5pPr>
      <a:lvl6pPr marL="866988" algn="l" defTabSz="866988" rtl="0" fontAlgn="base">
        <a:spcBef>
          <a:spcPct val="0"/>
        </a:spcBef>
        <a:spcAft>
          <a:spcPct val="0"/>
        </a:spcAft>
        <a:defRPr sz="7585">
          <a:solidFill>
            <a:schemeClr val="bg1"/>
          </a:solidFill>
          <a:latin typeface="Calibri" pitchFamily="34" charset="0"/>
        </a:defRPr>
      </a:lvl6pPr>
      <a:lvl7pPr marL="1733977" algn="l" defTabSz="866988" rtl="0" fontAlgn="base">
        <a:spcBef>
          <a:spcPct val="0"/>
        </a:spcBef>
        <a:spcAft>
          <a:spcPct val="0"/>
        </a:spcAft>
        <a:defRPr sz="7585">
          <a:solidFill>
            <a:schemeClr val="bg1"/>
          </a:solidFill>
          <a:latin typeface="Calibri" pitchFamily="34" charset="0"/>
        </a:defRPr>
      </a:lvl7pPr>
      <a:lvl8pPr marL="2600965" algn="l" defTabSz="866988" rtl="0" fontAlgn="base">
        <a:spcBef>
          <a:spcPct val="0"/>
        </a:spcBef>
        <a:spcAft>
          <a:spcPct val="0"/>
        </a:spcAft>
        <a:defRPr sz="7585">
          <a:solidFill>
            <a:schemeClr val="bg1"/>
          </a:solidFill>
          <a:latin typeface="Calibri" pitchFamily="34" charset="0"/>
        </a:defRPr>
      </a:lvl8pPr>
      <a:lvl9pPr marL="3467953" algn="l" defTabSz="866988" rtl="0" fontAlgn="base">
        <a:spcBef>
          <a:spcPct val="0"/>
        </a:spcBef>
        <a:spcAft>
          <a:spcPct val="0"/>
        </a:spcAft>
        <a:defRPr sz="7585">
          <a:solidFill>
            <a:schemeClr val="bg1"/>
          </a:solidFill>
          <a:latin typeface="Calibri" pitchFamily="34" charset="0"/>
        </a:defRPr>
      </a:lvl9pPr>
    </p:titleStyle>
    <p:bodyStyle>
      <a:lvl1pPr algn="l" defTabSz="866988" rtl="0" eaLnBrk="0" fontAlgn="base" hangingPunct="0">
        <a:spcBef>
          <a:spcPct val="20000"/>
        </a:spcBef>
        <a:spcAft>
          <a:spcPct val="0"/>
        </a:spcAft>
        <a:buFont typeface="Arial" panose="020B0604020202020204" pitchFamily="34" charset="0"/>
        <a:defRPr sz="7585" kern="1200">
          <a:solidFill>
            <a:schemeClr val="accent1"/>
          </a:solidFill>
          <a:latin typeface="+mn-lt"/>
          <a:ea typeface="+mn-ea"/>
          <a:cs typeface="+mn-cs"/>
        </a:defRPr>
      </a:lvl1pPr>
      <a:lvl2pPr marL="866988" algn="l" defTabSz="866988" rtl="0" eaLnBrk="0" fontAlgn="base" hangingPunct="0">
        <a:spcBef>
          <a:spcPct val="20000"/>
        </a:spcBef>
        <a:spcAft>
          <a:spcPct val="0"/>
        </a:spcAft>
        <a:buFont typeface="Arial" panose="020B0604020202020204" pitchFamily="34" charset="0"/>
        <a:defRPr sz="5310" kern="1200">
          <a:solidFill>
            <a:schemeClr val="tx1"/>
          </a:solidFill>
          <a:latin typeface="+mn-lt"/>
          <a:ea typeface="+mn-ea"/>
          <a:cs typeface="+mn-cs"/>
        </a:defRPr>
      </a:lvl2pPr>
      <a:lvl3pPr marL="1733977" algn="l" defTabSz="866988" rtl="0" eaLnBrk="0" fontAlgn="base" hangingPunct="0">
        <a:spcBef>
          <a:spcPct val="20000"/>
        </a:spcBef>
        <a:spcAft>
          <a:spcPct val="0"/>
        </a:spcAft>
        <a:buFont typeface="Arial" panose="020B0604020202020204" pitchFamily="34" charset="0"/>
        <a:defRPr sz="4551" kern="1200">
          <a:solidFill>
            <a:schemeClr val="tx1"/>
          </a:solidFill>
          <a:latin typeface="+mn-lt"/>
          <a:ea typeface="+mn-ea"/>
          <a:cs typeface="+mn-cs"/>
        </a:defRPr>
      </a:lvl3pPr>
      <a:lvl4pPr marL="2600965" algn="l" defTabSz="866988" rtl="0" eaLnBrk="0" fontAlgn="base" hangingPunct="0">
        <a:spcBef>
          <a:spcPct val="20000"/>
        </a:spcBef>
        <a:spcAft>
          <a:spcPct val="0"/>
        </a:spcAft>
        <a:buFont typeface="Arial" panose="020B0604020202020204" pitchFamily="34" charset="0"/>
        <a:defRPr sz="3793" kern="1200">
          <a:solidFill>
            <a:schemeClr val="tx1"/>
          </a:solidFill>
          <a:latin typeface="+mn-lt"/>
          <a:ea typeface="+mn-ea"/>
          <a:cs typeface="+mn-cs"/>
        </a:defRPr>
      </a:lvl4pPr>
      <a:lvl5pPr marL="3467953" algn="l" defTabSz="866988" rtl="0" eaLnBrk="0" fontAlgn="base" hangingPunct="0">
        <a:spcBef>
          <a:spcPct val="20000"/>
        </a:spcBef>
        <a:spcAft>
          <a:spcPct val="0"/>
        </a:spcAft>
        <a:buFont typeface="Arial" panose="020B0604020202020204" pitchFamily="34" charset="0"/>
        <a:defRPr sz="3793" kern="1200">
          <a:solidFill>
            <a:schemeClr val="tx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2050" name="Afbeelding 3" descr="ICA16127_powerpoint-2.02.png">
            <a:extLst>
              <a:ext uri="{FF2B5EF4-FFF2-40B4-BE49-F238E27FC236}">
                <a16:creationId xmlns:a16="http://schemas.microsoft.com/office/drawing/2014/main" id="{6DC98A22-8C04-C9A7-75D7-F1E408E90D35}"/>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jdelijke aanduiding voor titel 1">
            <a:extLst>
              <a:ext uri="{FF2B5EF4-FFF2-40B4-BE49-F238E27FC236}">
                <a16:creationId xmlns:a16="http://schemas.microsoft.com/office/drawing/2014/main" id="{C472907F-7B7E-2232-1E06-6CD067AAB5AC}"/>
              </a:ext>
            </a:extLst>
          </p:cNvPr>
          <p:cNvSpPr>
            <a:spLocks noGrp="1"/>
          </p:cNvSpPr>
          <p:nvPr>
            <p:ph type="title"/>
          </p:nvPr>
        </p:nvSpPr>
        <p:spPr bwMode="auto">
          <a:xfrm>
            <a:off x="1445022" y="903111"/>
            <a:ext cx="145706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Titelstijl van model bewerken</a:t>
            </a:r>
          </a:p>
        </p:txBody>
      </p:sp>
      <p:sp>
        <p:nvSpPr>
          <p:cNvPr id="2052" name="Tijdelijke aanduiding voor tekst 2">
            <a:extLst>
              <a:ext uri="{FF2B5EF4-FFF2-40B4-BE49-F238E27FC236}">
                <a16:creationId xmlns:a16="http://schemas.microsoft.com/office/drawing/2014/main" id="{D70A1DC0-CE5E-2542-7CCA-B2CCCABFDD0F}"/>
              </a:ext>
            </a:extLst>
          </p:cNvPr>
          <p:cNvSpPr>
            <a:spLocks noGrp="1"/>
          </p:cNvSpPr>
          <p:nvPr>
            <p:ph type="body" idx="1"/>
          </p:nvPr>
        </p:nvSpPr>
        <p:spPr bwMode="auto">
          <a:xfrm>
            <a:off x="1445022" y="2101240"/>
            <a:ext cx="14570638" cy="635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Klik om de tekststijl van het model te bewerken</a:t>
            </a:r>
          </a:p>
          <a:p>
            <a:pPr lvl="1"/>
            <a:r>
              <a:rPr lang="nl-NL" altLang="en-US"/>
              <a:t>Tweede niveau</a:t>
            </a:r>
          </a:p>
          <a:p>
            <a:pPr lvl="2"/>
            <a:r>
              <a:rPr lang="nl-NL" altLang="en-US"/>
              <a:t>Derde niveau</a:t>
            </a:r>
          </a:p>
          <a:p>
            <a:pPr lvl="3"/>
            <a:r>
              <a:rPr lang="nl-NL" altLang="en-US"/>
              <a:t>Vierde niveau</a:t>
            </a:r>
          </a:p>
          <a:p>
            <a:pPr lvl="4"/>
            <a:r>
              <a:rPr lang="nl-NL" altLang="en-US"/>
              <a:t>Vijfde niveau</a:t>
            </a:r>
          </a:p>
        </p:txBody>
      </p:sp>
      <p:sp>
        <p:nvSpPr>
          <p:cNvPr id="5" name="Tijdelijke aanduiding voor voettekst 4">
            <a:extLst>
              <a:ext uri="{FF2B5EF4-FFF2-40B4-BE49-F238E27FC236}">
                <a16:creationId xmlns:a16="http://schemas.microsoft.com/office/drawing/2014/main" id="{4BCF03FF-3ED1-25C8-0F39-035108E03DEB}"/>
              </a:ext>
            </a:extLst>
          </p:cNvPr>
          <p:cNvSpPr>
            <a:spLocks noGrp="1"/>
          </p:cNvSpPr>
          <p:nvPr>
            <p:ph type="ftr" sz="quarter" idx="3"/>
          </p:nvPr>
        </p:nvSpPr>
        <p:spPr>
          <a:xfrm>
            <a:off x="8621964" y="8904676"/>
            <a:ext cx="5491083" cy="520795"/>
          </a:xfrm>
          <a:prstGeom prst="rect">
            <a:avLst/>
          </a:prstGeom>
        </p:spPr>
        <p:txBody>
          <a:bodyPr vert="horz" lIns="91440" tIns="45720" rIns="91440" bIns="45720" rtlCol="0" anchor="ctr"/>
          <a:lstStyle>
            <a:lvl1pPr algn="r" fontAlgn="auto">
              <a:spcBef>
                <a:spcPts val="0"/>
              </a:spcBef>
              <a:spcAft>
                <a:spcPts val="0"/>
              </a:spcAft>
              <a:defRPr sz="2276">
                <a:solidFill>
                  <a:schemeClr val="accent1"/>
                </a:solidFill>
                <a:latin typeface="+mn-lt"/>
                <a:cs typeface="+mn-cs"/>
              </a:defRPr>
            </a:lvl1pPr>
          </a:lstStyle>
          <a:p>
            <a:pPr>
              <a:defRPr/>
            </a:pPr>
            <a:endParaRPr lang="nl-NL"/>
          </a:p>
        </p:txBody>
      </p:sp>
      <p:sp>
        <p:nvSpPr>
          <p:cNvPr id="8" name="Date Placeholder 3">
            <a:extLst>
              <a:ext uri="{FF2B5EF4-FFF2-40B4-BE49-F238E27FC236}">
                <a16:creationId xmlns:a16="http://schemas.microsoft.com/office/drawing/2014/main" id="{B556FA21-A43A-52DA-49D2-F5E1FCB04E07}"/>
              </a:ext>
            </a:extLst>
          </p:cNvPr>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9" name="Slide Number Placeholder 5">
            <a:extLst>
              <a:ext uri="{FF2B5EF4-FFF2-40B4-BE49-F238E27FC236}">
                <a16:creationId xmlns:a16="http://schemas.microsoft.com/office/drawing/2014/main" id="{943A151D-6884-2D02-C58B-D00F78064F8C}"/>
              </a:ext>
            </a:extLst>
          </p:cNvPr>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B19FE8CA-7DA6-BC4B-B189-C6009BC92B7E}" type="slidenum">
              <a:rPr lang="en-US" altLang="en-NL" sz="1896">
                <a:solidFill>
                  <a:srgbClr val="FF6600"/>
                </a:solidFill>
                <a:latin typeface="Tahoma" panose="020B0604030504040204" pitchFamily="34" charset="0"/>
              </a:rPr>
              <a:pPr algn="r" eaLnBrk="1" hangingPunct="1"/>
              <a:t>‹#›</a:t>
            </a:fld>
            <a:endParaRPr lang="en-US" altLang="en-NL" sz="1896">
              <a:solidFill>
                <a:srgbClr val="FF6600"/>
              </a:solidFill>
              <a:latin typeface="Tahoma" panose="020B0604030504040204" pitchFamily="34" charset="0"/>
            </a:endParaRPr>
          </a:p>
        </p:txBody>
      </p:sp>
    </p:spTree>
    <p:extLst>
      <p:ext uri="{BB962C8B-B14F-4D97-AF65-F5344CB8AC3E}">
        <p14:creationId xmlns:p14="http://schemas.microsoft.com/office/powerpoint/2010/main" val="1929963280"/>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panose="020B0604020202020204" pitchFamily="34"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4104" name="Picture 8" descr="Background"/>
          <p:cNvPicPr>
            <a:picLocks noChangeAspect="1" noChangeArrowheads="1"/>
          </p:cNvPicPr>
          <p:nvPr userDrawn="1"/>
        </p:nvPicPr>
        <p:blipFill>
          <a:blip r:embed="rId9"/>
          <a:srcRect/>
          <a:stretch>
            <a:fillRect/>
          </a:stretch>
        </p:blipFill>
        <p:spPr bwMode="auto">
          <a:xfrm>
            <a:off x="9033" y="0"/>
            <a:ext cx="17322200" cy="9753600"/>
          </a:xfrm>
          <a:prstGeom prst="rect">
            <a:avLst/>
          </a:prstGeom>
          <a:noFill/>
        </p:spPr>
      </p:pic>
      <p:sp>
        <p:nvSpPr>
          <p:cNvPr id="3" name="TextBox 2">
            <a:extLst>
              <a:ext uri="{FF2B5EF4-FFF2-40B4-BE49-F238E27FC236}">
                <a16:creationId xmlns:a16="http://schemas.microsoft.com/office/drawing/2014/main" id="{68E30CB5-0E4E-A5FD-0DAD-37F6AFD3720B}"/>
              </a:ext>
            </a:extLst>
          </p:cNvPr>
          <p:cNvSpPr txBox="1"/>
          <p:nvPr userDrawn="1">
            <p:extLst>
              <p:ext uri="{1162E1C5-73C7-4A58-AE30-91384D911F3F}">
                <p184:classification xmlns:p184="http://schemas.microsoft.com/office/powerpoint/2018/4/main" val="hdr"/>
              </p:ext>
            </p:extLst>
          </p:nvPr>
        </p:nvSpPr>
        <p:spPr>
          <a:xfrm>
            <a:off x="120419" y="120415"/>
            <a:ext cx="1393845" cy="350224"/>
          </a:xfrm>
          <a:prstGeom prst="rect">
            <a:avLst/>
          </a:prstGeom>
        </p:spPr>
        <p:txBody>
          <a:bodyPr horzOverflow="overflow" lIns="0" tIns="0" rIns="0" bIns="0">
            <a:spAutoFit/>
          </a:bodyPr>
          <a:lstStyle/>
          <a:p>
            <a:pPr algn="l"/>
            <a:r>
              <a:rPr lang="en-US" sz="2276">
                <a:solidFill>
                  <a:srgbClr val="00B294"/>
                </a:solidFill>
                <a:latin typeface="Calibri" panose="020F0502020204030204" pitchFamily="34" charset="0"/>
                <a:cs typeface="Calibri" panose="020F0502020204030204" pitchFamily="34" charset="0"/>
              </a:rPr>
              <a:t>Proprietary</a:t>
            </a:r>
          </a:p>
        </p:txBody>
      </p:sp>
    </p:spTree>
    <p:extLst>
      <p:ext uri="{BB962C8B-B14F-4D97-AF65-F5344CB8AC3E}">
        <p14:creationId xmlns:p14="http://schemas.microsoft.com/office/powerpoint/2010/main" val="1255110305"/>
      </p:ext>
    </p:extLst>
  </p:cSld>
  <p:clrMap bg1="dk1" tx1="lt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2050" name="Afbeelding 3" descr="ICA16127_powerpoint-2.02.png">
            <a:extLst>
              <a:ext uri="{FF2B5EF4-FFF2-40B4-BE49-F238E27FC236}">
                <a16:creationId xmlns:a16="http://schemas.microsoft.com/office/drawing/2014/main" id="{6DC98A22-8C04-C9A7-75D7-F1E408E90D35}"/>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022" y="0"/>
            <a:ext cx="17334242" cy="975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jdelijke aanduiding voor titel 1">
            <a:extLst>
              <a:ext uri="{FF2B5EF4-FFF2-40B4-BE49-F238E27FC236}">
                <a16:creationId xmlns:a16="http://schemas.microsoft.com/office/drawing/2014/main" id="{C472907F-7B7E-2232-1E06-6CD067AAB5AC}"/>
              </a:ext>
            </a:extLst>
          </p:cNvPr>
          <p:cNvSpPr>
            <a:spLocks noGrp="1"/>
          </p:cNvSpPr>
          <p:nvPr>
            <p:ph type="title"/>
          </p:nvPr>
        </p:nvSpPr>
        <p:spPr bwMode="auto">
          <a:xfrm>
            <a:off x="1445022" y="903111"/>
            <a:ext cx="14570638" cy="83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Titelstijl van model bewerken</a:t>
            </a:r>
          </a:p>
        </p:txBody>
      </p:sp>
      <p:sp>
        <p:nvSpPr>
          <p:cNvPr id="2052" name="Tijdelijke aanduiding voor tekst 2">
            <a:extLst>
              <a:ext uri="{FF2B5EF4-FFF2-40B4-BE49-F238E27FC236}">
                <a16:creationId xmlns:a16="http://schemas.microsoft.com/office/drawing/2014/main" id="{D70A1DC0-CE5E-2542-7CCA-B2CCCABFDD0F}"/>
              </a:ext>
            </a:extLst>
          </p:cNvPr>
          <p:cNvSpPr>
            <a:spLocks noGrp="1"/>
          </p:cNvSpPr>
          <p:nvPr>
            <p:ph type="body" idx="1"/>
          </p:nvPr>
        </p:nvSpPr>
        <p:spPr bwMode="auto">
          <a:xfrm>
            <a:off x="1445022" y="2101240"/>
            <a:ext cx="14570638" cy="635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nl-NL" altLang="en-US"/>
              <a:t>Klik om de tekststijl van het model te bewerken</a:t>
            </a:r>
          </a:p>
          <a:p>
            <a:pPr lvl="1"/>
            <a:r>
              <a:rPr lang="nl-NL" altLang="en-US"/>
              <a:t>Tweede niveau</a:t>
            </a:r>
          </a:p>
          <a:p>
            <a:pPr lvl="2"/>
            <a:r>
              <a:rPr lang="nl-NL" altLang="en-US"/>
              <a:t>Derde niveau</a:t>
            </a:r>
          </a:p>
          <a:p>
            <a:pPr lvl="3"/>
            <a:r>
              <a:rPr lang="nl-NL" altLang="en-US"/>
              <a:t>Vierde niveau</a:t>
            </a:r>
          </a:p>
          <a:p>
            <a:pPr lvl="4"/>
            <a:r>
              <a:rPr lang="nl-NL" altLang="en-US"/>
              <a:t>Vijfde niveau</a:t>
            </a:r>
          </a:p>
        </p:txBody>
      </p:sp>
      <p:sp>
        <p:nvSpPr>
          <p:cNvPr id="5" name="Tijdelijke aanduiding voor voettekst 4">
            <a:extLst>
              <a:ext uri="{FF2B5EF4-FFF2-40B4-BE49-F238E27FC236}">
                <a16:creationId xmlns:a16="http://schemas.microsoft.com/office/drawing/2014/main" id="{4BCF03FF-3ED1-25C8-0F39-035108E03DEB}"/>
              </a:ext>
            </a:extLst>
          </p:cNvPr>
          <p:cNvSpPr>
            <a:spLocks noGrp="1"/>
          </p:cNvSpPr>
          <p:nvPr>
            <p:ph type="ftr" sz="quarter" idx="3"/>
          </p:nvPr>
        </p:nvSpPr>
        <p:spPr>
          <a:xfrm>
            <a:off x="8621964" y="8904676"/>
            <a:ext cx="5491083" cy="520795"/>
          </a:xfrm>
          <a:prstGeom prst="rect">
            <a:avLst/>
          </a:prstGeom>
        </p:spPr>
        <p:txBody>
          <a:bodyPr vert="horz" lIns="91440" tIns="45720" rIns="91440" bIns="45720" rtlCol="0" anchor="ctr"/>
          <a:lstStyle>
            <a:lvl1pPr algn="r" fontAlgn="auto">
              <a:spcBef>
                <a:spcPts val="0"/>
              </a:spcBef>
              <a:spcAft>
                <a:spcPts val="0"/>
              </a:spcAft>
              <a:defRPr sz="2276">
                <a:solidFill>
                  <a:schemeClr val="accent1"/>
                </a:solidFill>
                <a:latin typeface="+mn-lt"/>
                <a:cs typeface="+mn-cs"/>
              </a:defRPr>
            </a:lvl1pPr>
          </a:lstStyle>
          <a:p>
            <a:pPr>
              <a:defRPr/>
            </a:pPr>
            <a:endParaRPr lang="nl-NL"/>
          </a:p>
        </p:txBody>
      </p:sp>
      <p:sp>
        <p:nvSpPr>
          <p:cNvPr id="8" name="Date Placeholder 3">
            <a:extLst>
              <a:ext uri="{FF2B5EF4-FFF2-40B4-BE49-F238E27FC236}">
                <a16:creationId xmlns:a16="http://schemas.microsoft.com/office/drawing/2014/main" id="{B556FA21-A43A-52DA-49D2-F5E1FCB04E07}"/>
              </a:ext>
            </a:extLst>
          </p:cNvPr>
          <p:cNvSpPr txBox="1">
            <a:spLocks/>
          </p:cNvSpPr>
          <p:nvPr userDrawn="1"/>
        </p:nvSpPr>
        <p:spPr>
          <a:xfrm>
            <a:off x="14414094" y="8901666"/>
            <a:ext cx="1288478" cy="517784"/>
          </a:xfrm>
          <a:prstGeom prst="rect">
            <a:avLst/>
          </a:prstGeom>
        </p:spPr>
        <p:txBody>
          <a:bodyPr lIns="0" tIns="0" rIns="0" bIns="0" anchor="ctr"/>
          <a:lstStyle>
            <a:defPPr>
              <a:defRPr lang="en-US"/>
            </a:defPPr>
            <a:lvl1pPr marL="0" algn="l" defTabSz="457200" rtl="0" eaLnBrk="1" latinLnBrk="0" hangingPunct="1">
              <a:defRPr sz="1000" kern="1200">
                <a:solidFill>
                  <a:schemeClr val="accent1"/>
                </a:solidFill>
                <a:latin typeface="Tahoma"/>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A5EEDF6-72A3-304D-8D9D-659ED753A902}" type="datetime1">
              <a:rPr lang="nl-NL" sz="1896" smtClean="0"/>
              <a:pPr fontAlgn="auto">
                <a:spcBef>
                  <a:spcPts val="0"/>
                </a:spcBef>
                <a:spcAft>
                  <a:spcPts val="0"/>
                </a:spcAft>
                <a:defRPr/>
              </a:pPr>
              <a:t>30-05-2024</a:t>
            </a:fld>
            <a:endParaRPr lang="en-US" sz="1896"/>
          </a:p>
        </p:txBody>
      </p:sp>
      <p:sp>
        <p:nvSpPr>
          <p:cNvPr id="9" name="Slide Number Placeholder 5">
            <a:extLst>
              <a:ext uri="{FF2B5EF4-FFF2-40B4-BE49-F238E27FC236}">
                <a16:creationId xmlns:a16="http://schemas.microsoft.com/office/drawing/2014/main" id="{943A151D-6884-2D02-C58B-D00F78064F8C}"/>
              </a:ext>
            </a:extLst>
          </p:cNvPr>
          <p:cNvSpPr txBox="1">
            <a:spLocks/>
          </p:cNvSpPr>
          <p:nvPr userDrawn="1"/>
        </p:nvSpPr>
        <p:spPr>
          <a:xfrm>
            <a:off x="15630320" y="8901666"/>
            <a:ext cx="963348" cy="517784"/>
          </a:xfrm>
          <a:prstGeom prst="rect">
            <a:avLst/>
          </a:prstGeom>
        </p:spPr>
        <p:txBody>
          <a:bodyPr lIns="0" tIns="0" rIns="0" bIns="0"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fld id="{B19FE8CA-7DA6-BC4B-B189-C6009BC92B7E}" type="slidenum">
              <a:rPr lang="en-US" altLang="en-NL" sz="1896">
                <a:solidFill>
                  <a:srgbClr val="FF6600"/>
                </a:solidFill>
                <a:latin typeface="Tahoma" panose="020B0604030504040204" pitchFamily="34" charset="0"/>
              </a:rPr>
              <a:pPr algn="r" eaLnBrk="1" hangingPunct="1"/>
              <a:t>‹#›</a:t>
            </a:fld>
            <a:endParaRPr lang="en-US" altLang="en-NL" sz="1896">
              <a:solidFill>
                <a:srgbClr val="FF6600"/>
              </a:solidFill>
              <a:latin typeface="Tahoma" panose="020B0604030504040204" pitchFamily="34" charset="0"/>
            </a:endParaRPr>
          </a:p>
        </p:txBody>
      </p:sp>
    </p:spTree>
    <p:extLst>
      <p:ext uri="{BB962C8B-B14F-4D97-AF65-F5344CB8AC3E}">
        <p14:creationId xmlns:p14="http://schemas.microsoft.com/office/powerpoint/2010/main" val="2597064102"/>
      </p:ext>
    </p:extLst>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Lst>
  <p:hf sldNum="0" hdr="0" ftr="0"/>
  <p:txStyles>
    <p:titleStyle>
      <a:lvl1pPr algn="l" defTabSz="866988" rtl="0" eaLnBrk="0" fontAlgn="base" hangingPunct="0">
        <a:spcBef>
          <a:spcPct val="0"/>
        </a:spcBef>
        <a:spcAft>
          <a:spcPct val="0"/>
        </a:spcAft>
        <a:defRPr sz="6068" kern="1200">
          <a:solidFill>
            <a:schemeClr val="accent2"/>
          </a:solidFill>
          <a:latin typeface="+mj-lt"/>
          <a:ea typeface="+mj-ea"/>
          <a:cs typeface="+mj-cs"/>
        </a:defRPr>
      </a:lvl1pPr>
      <a:lvl2pPr algn="l" defTabSz="866988" rtl="0" eaLnBrk="0" fontAlgn="base" hangingPunct="0">
        <a:spcBef>
          <a:spcPct val="0"/>
        </a:spcBef>
        <a:spcAft>
          <a:spcPct val="0"/>
        </a:spcAft>
        <a:defRPr sz="6068">
          <a:solidFill>
            <a:schemeClr val="accent2"/>
          </a:solidFill>
          <a:latin typeface="Calibri" pitchFamily="34" charset="0"/>
        </a:defRPr>
      </a:lvl2pPr>
      <a:lvl3pPr algn="l" defTabSz="866988" rtl="0" eaLnBrk="0" fontAlgn="base" hangingPunct="0">
        <a:spcBef>
          <a:spcPct val="0"/>
        </a:spcBef>
        <a:spcAft>
          <a:spcPct val="0"/>
        </a:spcAft>
        <a:defRPr sz="6068">
          <a:solidFill>
            <a:schemeClr val="accent2"/>
          </a:solidFill>
          <a:latin typeface="Calibri" pitchFamily="34" charset="0"/>
        </a:defRPr>
      </a:lvl3pPr>
      <a:lvl4pPr algn="l" defTabSz="866988" rtl="0" eaLnBrk="0" fontAlgn="base" hangingPunct="0">
        <a:spcBef>
          <a:spcPct val="0"/>
        </a:spcBef>
        <a:spcAft>
          <a:spcPct val="0"/>
        </a:spcAft>
        <a:defRPr sz="6068">
          <a:solidFill>
            <a:schemeClr val="accent2"/>
          </a:solidFill>
          <a:latin typeface="Calibri" pitchFamily="34" charset="0"/>
        </a:defRPr>
      </a:lvl4pPr>
      <a:lvl5pPr algn="l" defTabSz="866988" rtl="0" eaLnBrk="0" fontAlgn="base" hangingPunct="0">
        <a:spcBef>
          <a:spcPct val="0"/>
        </a:spcBef>
        <a:spcAft>
          <a:spcPct val="0"/>
        </a:spcAft>
        <a:defRPr sz="6068">
          <a:solidFill>
            <a:schemeClr val="accent2"/>
          </a:solidFill>
          <a:latin typeface="Calibri" pitchFamily="34" charset="0"/>
        </a:defRPr>
      </a:lvl5pPr>
      <a:lvl6pPr marL="866988" algn="l" defTabSz="866988" rtl="0" fontAlgn="base">
        <a:spcBef>
          <a:spcPct val="0"/>
        </a:spcBef>
        <a:spcAft>
          <a:spcPct val="0"/>
        </a:spcAft>
        <a:defRPr sz="6068">
          <a:solidFill>
            <a:schemeClr val="accent2"/>
          </a:solidFill>
          <a:latin typeface="Calibri" pitchFamily="34" charset="0"/>
        </a:defRPr>
      </a:lvl6pPr>
      <a:lvl7pPr marL="1733977" algn="l" defTabSz="866988" rtl="0" fontAlgn="base">
        <a:spcBef>
          <a:spcPct val="0"/>
        </a:spcBef>
        <a:spcAft>
          <a:spcPct val="0"/>
        </a:spcAft>
        <a:defRPr sz="6068">
          <a:solidFill>
            <a:schemeClr val="accent2"/>
          </a:solidFill>
          <a:latin typeface="Calibri" pitchFamily="34" charset="0"/>
        </a:defRPr>
      </a:lvl7pPr>
      <a:lvl8pPr marL="2600965" algn="l" defTabSz="866988" rtl="0" fontAlgn="base">
        <a:spcBef>
          <a:spcPct val="0"/>
        </a:spcBef>
        <a:spcAft>
          <a:spcPct val="0"/>
        </a:spcAft>
        <a:defRPr sz="6068">
          <a:solidFill>
            <a:schemeClr val="accent2"/>
          </a:solidFill>
          <a:latin typeface="Calibri" pitchFamily="34" charset="0"/>
        </a:defRPr>
      </a:lvl8pPr>
      <a:lvl9pPr marL="3467953" algn="l" defTabSz="866988" rtl="0" fontAlgn="base">
        <a:spcBef>
          <a:spcPct val="0"/>
        </a:spcBef>
        <a:spcAft>
          <a:spcPct val="0"/>
        </a:spcAft>
        <a:defRPr sz="6068">
          <a:solidFill>
            <a:schemeClr val="accent2"/>
          </a:solidFill>
          <a:latin typeface="Calibri" pitchFamily="34" charset="0"/>
        </a:defRPr>
      </a:lvl9pPr>
    </p:titleStyle>
    <p:bodyStyle>
      <a:lvl1pPr marL="650241" indent="-650241" algn="l" defTabSz="866988" rtl="0" eaLnBrk="0" fontAlgn="base" hangingPunct="0">
        <a:spcBef>
          <a:spcPts val="379"/>
        </a:spcBef>
        <a:spcAft>
          <a:spcPct val="0"/>
        </a:spcAft>
        <a:buFont typeface="Arial" panose="020B0604020202020204" pitchFamily="34" charset="0"/>
        <a:buChar char="•"/>
        <a:defRPr sz="4551" kern="1200">
          <a:solidFill>
            <a:schemeClr val="accent2"/>
          </a:solidFill>
          <a:latin typeface="+mn-lt"/>
          <a:ea typeface="+mn-ea"/>
          <a:cs typeface="+mn-cs"/>
        </a:defRPr>
      </a:lvl1pPr>
      <a:lvl2pPr marL="1408856" indent="-541868"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2pPr>
      <a:lvl3pPr marL="2167471"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3pPr>
      <a:lvl4pPr marL="3034459"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4pPr>
      <a:lvl5pPr marL="3901448" indent="-433494" algn="l" defTabSz="866988" rtl="0" eaLnBrk="0" fontAlgn="base" hangingPunct="0">
        <a:spcBef>
          <a:spcPts val="379"/>
        </a:spcBef>
        <a:spcAft>
          <a:spcPct val="0"/>
        </a:spcAft>
        <a:buFont typeface="Arial" panose="020B0604020202020204" pitchFamily="34" charset="0"/>
        <a:buChar char="»"/>
        <a:defRPr sz="3793" kern="1200">
          <a:solidFill>
            <a:schemeClr val="accent1"/>
          </a:solidFill>
          <a:latin typeface="+mn-lt"/>
          <a:ea typeface="+mn-ea"/>
          <a:cs typeface="+mn-cs"/>
        </a:defRPr>
      </a:lvl5pPr>
      <a:lvl6pPr marL="4768436" indent="-433494" algn="l" defTabSz="866988" rtl="0" eaLnBrk="1" latinLnBrk="0" hangingPunct="1">
        <a:spcBef>
          <a:spcPct val="20000"/>
        </a:spcBef>
        <a:buFont typeface="Arial"/>
        <a:buChar char="•"/>
        <a:defRPr sz="3793" kern="1200">
          <a:solidFill>
            <a:schemeClr val="tx1"/>
          </a:solidFill>
          <a:latin typeface="+mn-lt"/>
          <a:ea typeface="+mn-ea"/>
          <a:cs typeface="+mn-cs"/>
        </a:defRPr>
      </a:lvl6pPr>
      <a:lvl7pPr marL="5635424" indent="-433494" algn="l" defTabSz="866988" rtl="0" eaLnBrk="1" latinLnBrk="0" hangingPunct="1">
        <a:spcBef>
          <a:spcPct val="20000"/>
        </a:spcBef>
        <a:buFont typeface="Arial"/>
        <a:buChar char="•"/>
        <a:defRPr sz="3793" kern="1200">
          <a:solidFill>
            <a:schemeClr val="tx1"/>
          </a:solidFill>
          <a:latin typeface="+mn-lt"/>
          <a:ea typeface="+mn-ea"/>
          <a:cs typeface="+mn-cs"/>
        </a:defRPr>
      </a:lvl7pPr>
      <a:lvl8pPr marL="6502413" indent="-433494" algn="l" defTabSz="866988" rtl="0" eaLnBrk="1" latinLnBrk="0" hangingPunct="1">
        <a:spcBef>
          <a:spcPct val="20000"/>
        </a:spcBef>
        <a:buFont typeface="Arial"/>
        <a:buChar char="•"/>
        <a:defRPr sz="3793" kern="1200">
          <a:solidFill>
            <a:schemeClr val="tx1"/>
          </a:solidFill>
          <a:latin typeface="+mn-lt"/>
          <a:ea typeface="+mn-ea"/>
          <a:cs typeface="+mn-cs"/>
        </a:defRPr>
      </a:lvl8pPr>
      <a:lvl9pPr marL="7369401" indent="-433494" algn="l" defTabSz="866988" rtl="0" eaLnBrk="1" latinLnBrk="0" hangingPunct="1">
        <a:spcBef>
          <a:spcPct val="20000"/>
        </a:spcBef>
        <a:buFont typeface="Arial"/>
        <a:buChar char="•"/>
        <a:defRPr sz="3793" kern="1200">
          <a:solidFill>
            <a:schemeClr val="tx1"/>
          </a:solidFill>
          <a:latin typeface="+mn-lt"/>
          <a:ea typeface="+mn-ea"/>
          <a:cs typeface="+mn-cs"/>
        </a:defRPr>
      </a:lvl9pPr>
    </p:bodyStyle>
    <p:otherStyle>
      <a:defPPr>
        <a:defRPr lang="nl-NL"/>
      </a:defPPr>
      <a:lvl1pPr marL="0" algn="l" defTabSz="866988" rtl="0" eaLnBrk="1" latinLnBrk="0" hangingPunct="1">
        <a:defRPr sz="3413" kern="1200">
          <a:solidFill>
            <a:schemeClr val="tx1"/>
          </a:solidFill>
          <a:latin typeface="+mn-lt"/>
          <a:ea typeface="+mn-ea"/>
          <a:cs typeface="+mn-cs"/>
        </a:defRPr>
      </a:lvl1pPr>
      <a:lvl2pPr marL="866988" algn="l" defTabSz="866988" rtl="0" eaLnBrk="1" latinLnBrk="0" hangingPunct="1">
        <a:defRPr sz="3413" kern="1200">
          <a:solidFill>
            <a:schemeClr val="tx1"/>
          </a:solidFill>
          <a:latin typeface="+mn-lt"/>
          <a:ea typeface="+mn-ea"/>
          <a:cs typeface="+mn-cs"/>
        </a:defRPr>
      </a:lvl2pPr>
      <a:lvl3pPr marL="1733977" algn="l" defTabSz="866988" rtl="0" eaLnBrk="1" latinLnBrk="0" hangingPunct="1">
        <a:defRPr sz="3413" kern="1200">
          <a:solidFill>
            <a:schemeClr val="tx1"/>
          </a:solidFill>
          <a:latin typeface="+mn-lt"/>
          <a:ea typeface="+mn-ea"/>
          <a:cs typeface="+mn-cs"/>
        </a:defRPr>
      </a:lvl3pPr>
      <a:lvl4pPr marL="2600965" algn="l" defTabSz="866988" rtl="0" eaLnBrk="1" latinLnBrk="0" hangingPunct="1">
        <a:defRPr sz="3413" kern="1200">
          <a:solidFill>
            <a:schemeClr val="tx1"/>
          </a:solidFill>
          <a:latin typeface="+mn-lt"/>
          <a:ea typeface="+mn-ea"/>
          <a:cs typeface="+mn-cs"/>
        </a:defRPr>
      </a:lvl4pPr>
      <a:lvl5pPr marL="3467953" algn="l" defTabSz="866988" rtl="0" eaLnBrk="1" latinLnBrk="0" hangingPunct="1">
        <a:defRPr sz="3413" kern="1200">
          <a:solidFill>
            <a:schemeClr val="tx1"/>
          </a:solidFill>
          <a:latin typeface="+mn-lt"/>
          <a:ea typeface="+mn-ea"/>
          <a:cs typeface="+mn-cs"/>
        </a:defRPr>
      </a:lvl5pPr>
      <a:lvl6pPr marL="4334942" algn="l" defTabSz="866988" rtl="0" eaLnBrk="1" latinLnBrk="0" hangingPunct="1">
        <a:defRPr sz="3413" kern="1200">
          <a:solidFill>
            <a:schemeClr val="tx1"/>
          </a:solidFill>
          <a:latin typeface="+mn-lt"/>
          <a:ea typeface="+mn-ea"/>
          <a:cs typeface="+mn-cs"/>
        </a:defRPr>
      </a:lvl6pPr>
      <a:lvl7pPr marL="5201930" algn="l" defTabSz="866988" rtl="0" eaLnBrk="1" latinLnBrk="0" hangingPunct="1">
        <a:defRPr sz="3413" kern="1200">
          <a:solidFill>
            <a:schemeClr val="tx1"/>
          </a:solidFill>
          <a:latin typeface="+mn-lt"/>
          <a:ea typeface="+mn-ea"/>
          <a:cs typeface="+mn-cs"/>
        </a:defRPr>
      </a:lvl7pPr>
      <a:lvl8pPr marL="6068919" algn="l" defTabSz="866988" rtl="0" eaLnBrk="1" latinLnBrk="0" hangingPunct="1">
        <a:defRPr sz="3413" kern="1200">
          <a:solidFill>
            <a:schemeClr val="tx1"/>
          </a:solidFill>
          <a:latin typeface="+mn-lt"/>
          <a:ea typeface="+mn-ea"/>
          <a:cs typeface="+mn-cs"/>
        </a:defRPr>
      </a:lvl8pPr>
      <a:lvl9pPr marL="6935907" algn="l" defTabSz="866988" rtl="0" eaLnBrk="1" latinLnBrk="0" hangingPunct="1">
        <a:defRPr sz="34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2" Type="http://schemas.openxmlformats.org/officeDocument/2006/relationships/hyperlink" Target="https://interbull.org/ib/servicedocumentation"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interbull.org/ib/servicedocumentation"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_rels/slide6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27.svg"/><Relationship Id="rId4" Type="http://schemas.openxmlformats.org/officeDocument/2006/relationships/image" Target="../media/image26.png"/></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6.png"/><Relationship Id="rId4" Type="http://schemas.openxmlformats.org/officeDocument/2006/relationships/image" Target="../media/image1.png"/></Relationships>
</file>

<file path=ppt/slides/_rels/slide6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6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0"/>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400" dirty="0"/>
              <a:t>21 May 2024</a:t>
            </a:r>
            <a:endParaRPr sz="4400"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sp>
        <p:nvSpPr>
          <p:cNvPr id="2" name="TextBox 1">
            <a:extLst>
              <a:ext uri="{FF2B5EF4-FFF2-40B4-BE49-F238E27FC236}">
                <a16:creationId xmlns:a16="http://schemas.microsoft.com/office/drawing/2014/main" id="{D54A5565-9A6C-16E0-C744-A737EA5831A0}"/>
              </a:ext>
            </a:extLst>
          </p:cNvPr>
          <p:cNvSpPr txBox="1"/>
          <p:nvPr/>
        </p:nvSpPr>
        <p:spPr bwMode="auto">
          <a:xfrm>
            <a:off x="2618133" y="6550573"/>
            <a:ext cx="12725400" cy="1200329"/>
          </a:xfrm>
          <a:prstGeom prst="rect">
            <a:avLst/>
          </a:prstGeom>
          <a:noFill/>
        </p:spPr>
        <p:txBody>
          <a:bodyPr wrap="square" rtlCol="0">
            <a:spAutoFit/>
          </a:bodyPr>
          <a:lstStyle/>
          <a:p>
            <a:r>
              <a:rPr lang="en-US" sz="7200" dirty="0">
                <a:solidFill>
                  <a:srgbClr val="0070C0"/>
                </a:solidFill>
                <a:latin typeface="Arial Black" panose="020B0A04020102020204" pitchFamily="34" charset="0"/>
              </a:rPr>
              <a:t>Meeting 2</a:t>
            </a:r>
            <a:endParaRPr lang="en-AU" sz="7200" dirty="0">
              <a:solidFill>
                <a:srgbClr val="0070C0"/>
              </a:solidFill>
              <a:latin typeface="Arial Black" panose="020B0A04020102020204" pitchFamily="34" charset="0"/>
            </a:endParaRPr>
          </a:p>
        </p:txBody>
      </p:sp>
      <p:pic>
        <p:nvPicPr>
          <p:cNvPr id="4" name="Picture 3">
            <a:extLst>
              <a:ext uri="{FF2B5EF4-FFF2-40B4-BE49-F238E27FC236}">
                <a16:creationId xmlns:a16="http://schemas.microsoft.com/office/drawing/2014/main" id="{17FE7E55-2145-8015-3929-33A059A5C829}"/>
              </a:ext>
            </a:extLst>
          </p:cNvPr>
          <p:cNvPicPr>
            <a:picLocks noChangeAspect="1"/>
          </p:cNvPicPr>
          <p:nvPr/>
        </p:nvPicPr>
        <p:blipFill>
          <a:blip r:embed="rId5"/>
          <a:stretch/>
        </p:blipFill>
        <p:spPr bwMode="auto">
          <a:xfrm>
            <a:off x="7167561" y="528298"/>
            <a:ext cx="2971800" cy="3447291"/>
          </a:xfrm>
          <a:prstGeom prst="rect">
            <a:avLst/>
          </a:prstGeom>
        </p:spPr>
      </p:pic>
    </p:spTree>
    <p:extLst>
      <p:ext uri="{BB962C8B-B14F-4D97-AF65-F5344CB8AC3E}">
        <p14:creationId xmlns:p14="http://schemas.microsoft.com/office/powerpoint/2010/main" val="3301031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Matthew Shaffer</a:t>
            </a:r>
            <a:endParaRPr dirty="0"/>
          </a:p>
          <a:p>
            <a:pPr>
              <a:defRPr/>
            </a:pPr>
            <a:r>
              <a:rPr lang="en-US" sz="3200" dirty="0"/>
              <a:t>Interbull Steering Committee Chair</a:t>
            </a:r>
            <a:endParaRPr sz="3200" dirty="0"/>
          </a:p>
        </p:txBody>
      </p:sp>
      <p:pic>
        <p:nvPicPr>
          <p:cNvPr id="10" name="Picture 9"/>
          <p:cNvPicPr>
            <a:picLocks noChangeAspect="1"/>
          </p:cNvPicPr>
          <p:nvPr/>
        </p:nvPicPr>
        <p:blipFill>
          <a:blip r:embed="rId4"/>
          <a:stretch/>
        </p:blipFill>
        <p:spPr bwMode="auto">
          <a:xfrm>
            <a:off x="7167561" y="528298"/>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Tree>
    <p:extLst>
      <p:ext uri="{BB962C8B-B14F-4D97-AF65-F5344CB8AC3E}">
        <p14:creationId xmlns:p14="http://schemas.microsoft.com/office/powerpoint/2010/main" val="2588721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Slika 4" descr="Ribno Alpine Resort - Hotel and Glamping"/>
          <p:cNvPicPr>
            <a:picLocks noChangeAspect="1"/>
          </p:cNvPicPr>
          <p:nvPr/>
        </p:nvPicPr>
        <p:blipFill>
          <a:blip r:embed="rId3"/>
          <a:stretch/>
        </p:blipFill>
        <p:spPr bwMode="auto">
          <a:xfrm>
            <a:off x="-148352" y="-11457"/>
            <a:ext cx="17657684" cy="9765057"/>
          </a:xfrm>
          <a:prstGeom prst="rect">
            <a:avLst/>
          </a:prstGeom>
          <a:noFill/>
          <a:ln>
            <a:noFill/>
          </a:ln>
        </p:spPr>
      </p:pic>
      <p:sp>
        <p:nvSpPr>
          <p:cNvPr id="4" name="Content Placeholder 1"/>
          <p:cNvSpPr txBox="1"/>
          <p:nvPr/>
        </p:nvSpPr>
        <p:spPr bwMode="auto">
          <a:xfrm>
            <a:off x="440280" y="2616200"/>
            <a:ext cx="16391967" cy="58420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Font typeface="Gill Sans Light"/>
              <a:buNone/>
              <a:defRPr/>
            </a:pPr>
            <a:r>
              <a:rPr sz="28700">
                <a:solidFill>
                  <a:schemeClr val="bg1"/>
                </a:solidFill>
              </a:rPr>
              <a:t>Welcome</a:t>
            </a:r>
            <a:endParaRPr/>
          </a:p>
          <a:p>
            <a:pPr marL="0" indent="0">
              <a:buFont typeface="Gill Sans Light"/>
              <a:buNone/>
              <a:defRPr/>
            </a:pPr>
            <a:r>
              <a:rPr sz="7200">
                <a:solidFill>
                  <a:schemeClr val="bg1"/>
                </a:solidFill>
              </a:rPr>
              <a:t>202</a:t>
            </a:r>
            <a:r>
              <a:rPr lang="sv-SE" sz="7200">
                <a:solidFill>
                  <a:schemeClr val="bg1"/>
                </a:solidFill>
              </a:rPr>
              <a:t>4</a:t>
            </a:r>
            <a:r>
              <a:rPr sz="7200">
                <a:solidFill>
                  <a:schemeClr val="bg1"/>
                </a:solidFill>
              </a:rPr>
              <a:t> Interbull Business Meeting</a:t>
            </a:r>
            <a:endParaRPr sz="4000">
              <a:solidFill>
                <a:schemeClr val="bg1"/>
              </a:solidFill>
            </a:endParaRPr>
          </a:p>
        </p:txBody>
      </p:sp>
      <p:sp>
        <p:nvSpPr>
          <p:cNvPr id="2" name="TextBox 1"/>
          <p:cNvSpPr txBox="1"/>
          <p:nvPr/>
        </p:nvSpPr>
        <p:spPr bwMode="auto">
          <a:xfrm rot="16199998">
            <a:off x="13110862" y="3473536"/>
            <a:ext cx="6008376" cy="3770263"/>
          </a:xfrm>
          <a:prstGeom prst="rect">
            <a:avLst/>
          </a:prstGeom>
          <a:noFill/>
        </p:spPr>
        <p:txBody>
          <a:bodyPr wrap="none" rtlCol="0">
            <a:spAutoFit/>
          </a:bodyPr>
          <a:lstStyle/>
          <a:p>
            <a:pPr>
              <a:defRPr/>
            </a:pPr>
            <a:r>
              <a:rPr lang="en-GB" sz="23900">
                <a:solidFill>
                  <a:schemeClr val="bg1"/>
                </a:solidFill>
                <a:latin typeface="Calibri"/>
                <a:cs typeface="Calibri"/>
              </a:rPr>
              <a:t>Back</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7DB1C0-ED10-A1BB-6889-FB632DCD9120}"/>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p>
        </p:txBody>
      </p:sp>
      <p:pic>
        <p:nvPicPr>
          <p:cNvPr id="4" name="Picture 3" descr="A group of people dancing on a stage&#10;&#10;Description automatically generated">
            <a:extLst>
              <a:ext uri="{FF2B5EF4-FFF2-40B4-BE49-F238E27FC236}">
                <a16:creationId xmlns:a16="http://schemas.microsoft.com/office/drawing/2014/main" id="{FD8960B4-EBB4-2BAB-CECC-31DB1B8877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85975">
            <a:off x="9650313" y="24244"/>
            <a:ext cx="7487446" cy="6781800"/>
          </a:xfrm>
          <a:prstGeom prst="rect">
            <a:avLst/>
          </a:prstGeom>
        </p:spPr>
      </p:pic>
      <p:pic>
        <p:nvPicPr>
          <p:cNvPr id="8" name="Picture 7" descr="A group of people on a stage&#10;&#10;Description automatically generated">
            <a:extLst>
              <a:ext uri="{FF2B5EF4-FFF2-40B4-BE49-F238E27FC236}">
                <a16:creationId xmlns:a16="http://schemas.microsoft.com/office/drawing/2014/main" id="{1586557F-5233-C60E-84B8-66F4A84B74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575" r="11509"/>
          <a:stretch/>
        </p:blipFill>
        <p:spPr>
          <a:xfrm rot="20531596">
            <a:off x="-267167" y="-375508"/>
            <a:ext cx="8988423" cy="6248400"/>
          </a:xfrm>
          <a:prstGeom prst="rect">
            <a:avLst/>
          </a:prstGeom>
        </p:spPr>
      </p:pic>
      <p:pic>
        <p:nvPicPr>
          <p:cNvPr id="12" name="Picture 11" descr="A group of people on a stage&#10;&#10;Description automatically generated">
            <a:extLst>
              <a:ext uri="{FF2B5EF4-FFF2-40B4-BE49-F238E27FC236}">
                <a16:creationId xmlns:a16="http://schemas.microsoft.com/office/drawing/2014/main" id="{A0010D41-5541-405E-B7D2-32233A6EBF61}"/>
              </a:ext>
            </a:extLst>
          </p:cNvPr>
          <p:cNvPicPr>
            <a:picLocks noChangeAspect="1"/>
          </p:cNvPicPr>
          <p:nvPr/>
        </p:nvPicPr>
        <p:blipFill rotWithShape="1">
          <a:blip r:embed="rId4">
            <a:extLst>
              <a:ext uri="{28A0092B-C50C-407E-A947-70E740481C1C}">
                <a14:useLocalDpi xmlns:a14="http://schemas.microsoft.com/office/drawing/2010/main" val="0"/>
              </a:ext>
            </a:extLst>
          </a:blip>
          <a:srcRect t="17968" b="24219"/>
          <a:stretch/>
        </p:blipFill>
        <p:spPr>
          <a:xfrm>
            <a:off x="530" y="4087091"/>
            <a:ext cx="17339733" cy="5638800"/>
          </a:xfrm>
          <a:prstGeom prst="rect">
            <a:avLst/>
          </a:prstGeom>
        </p:spPr>
      </p:pic>
    </p:spTree>
    <p:extLst>
      <p:ext uri="{BB962C8B-B14F-4D97-AF65-F5344CB8AC3E}">
        <p14:creationId xmlns:p14="http://schemas.microsoft.com/office/powerpoint/2010/main" val="241361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p:txBody>
          <a:bodyPr/>
          <a:lstStyle/>
          <a:p>
            <a:pPr>
              <a:defRPr/>
            </a:pPr>
            <a:r>
              <a:rPr lang="sv-SE"/>
              <a:t>Please silence your mobile phones</a:t>
            </a:r>
            <a:endParaRPr/>
          </a:p>
          <a:p>
            <a:pPr marL="0" indent="0">
              <a:buNone/>
              <a:defRPr/>
            </a:pPr>
            <a:endParaRPr lang="sv-SE"/>
          </a:p>
          <a:p>
            <a:pPr>
              <a:defRPr/>
            </a:pPr>
            <a:r>
              <a:rPr lang="sv-SE"/>
              <a:t>Please use the microphone and state your name</a:t>
            </a:r>
            <a:endParaRPr/>
          </a:p>
          <a:p>
            <a:pPr>
              <a:defRPr/>
            </a:pPr>
            <a:endParaRPr lang="sv-SE"/>
          </a:p>
          <a:p>
            <a:pPr>
              <a:defRPr/>
            </a:pPr>
            <a:r>
              <a:rPr lang="sv-SE"/>
              <a:t>Official Delegates, please sign your name on the paper</a:t>
            </a:r>
            <a:endParaRPr/>
          </a:p>
          <a:p>
            <a:pPr>
              <a:defRPr/>
            </a:pPr>
            <a:endParaRPr lang="en-GB"/>
          </a:p>
        </p:txBody>
      </p:sp>
      <p:sp>
        <p:nvSpPr>
          <p:cNvPr id="3" name="Text Placeholder 2"/>
          <p:cNvSpPr>
            <a:spLocks noGrp="1"/>
          </p:cNvSpPr>
          <p:nvPr>
            <p:ph type="body" sz="quarter" idx="11"/>
          </p:nvPr>
        </p:nvSpPr>
        <p:spPr bwMode="auto"/>
        <p:txBody>
          <a:bodyPr/>
          <a:lstStyle/>
          <a:p>
            <a:pPr>
              <a:defRPr/>
            </a:pPr>
            <a:r>
              <a:rPr lang="en-GB"/>
              <a:t>House Keeping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Content Placeholder 1"/>
          <p:cNvSpPr>
            <a:spLocks noGrp="1"/>
          </p:cNvSpPr>
          <p:nvPr>
            <p:ph idx="1"/>
          </p:nvPr>
        </p:nvSpPr>
        <p:spPr bwMode="auto">
          <a:xfrm>
            <a:off x="389211" y="2140496"/>
            <a:ext cx="7293747" cy="7272808"/>
          </a:xfrm>
        </p:spPr>
        <p:txBody>
          <a:bodyPr/>
          <a:lstStyle/>
          <a:p>
            <a:pPr marL="0" indent="0">
              <a:spcBef>
                <a:spcPts val="600"/>
              </a:spcBef>
              <a:buNone/>
              <a:defRPr/>
            </a:pPr>
            <a:endParaRPr/>
          </a:p>
          <a:p>
            <a:pPr marL="0" indent="0">
              <a:spcBef>
                <a:spcPts val="600"/>
              </a:spcBef>
              <a:buNone/>
              <a:defRPr/>
            </a:pPr>
            <a:endParaRPr lang="en-AU" sz="2400"/>
          </a:p>
          <a:p>
            <a:pPr marL="0" indent="0">
              <a:spcBef>
                <a:spcPts val="600"/>
              </a:spcBef>
              <a:buNone/>
              <a:defRPr/>
            </a:pPr>
            <a:endParaRPr lang="en-AU" sz="2400"/>
          </a:p>
          <a:p>
            <a:pPr marL="0" indent="0">
              <a:spcBef>
                <a:spcPts val="600"/>
              </a:spcBef>
              <a:buNone/>
              <a:defRPr/>
            </a:pPr>
            <a:endParaRPr lang="en-AU" sz="3000"/>
          </a:p>
        </p:txBody>
      </p:sp>
      <p:sp>
        <p:nvSpPr>
          <p:cNvPr id="3" name="Text Placeholder 2"/>
          <p:cNvSpPr>
            <a:spLocks noGrp="1"/>
          </p:cNvSpPr>
          <p:nvPr>
            <p:ph type="body" sz="quarter" idx="11"/>
          </p:nvPr>
        </p:nvSpPr>
        <p:spPr bwMode="auto"/>
        <p:txBody>
          <a:bodyPr/>
          <a:lstStyle/>
          <a:p>
            <a:pPr>
              <a:defRPr/>
            </a:pPr>
            <a:r>
              <a:rPr lang="en-AU"/>
              <a:t>Business Meeting Delegates</a:t>
            </a:r>
            <a:endParaRPr/>
          </a:p>
        </p:txBody>
      </p:sp>
      <p:sp>
        <p:nvSpPr>
          <p:cNvPr id="6" name="TextBox 5"/>
          <p:cNvSpPr txBox="1"/>
          <p:nvPr/>
        </p:nvSpPr>
        <p:spPr bwMode="auto">
          <a:xfrm>
            <a:off x="8526114" y="2140495"/>
            <a:ext cx="7133831" cy="7970879"/>
          </a:xfrm>
          <a:prstGeom prst="rect">
            <a:avLst/>
          </a:prstGeom>
          <a:noFill/>
        </p:spPr>
        <p:txBody>
          <a:bodyPr wrap="square" rtlCol="0">
            <a:spAutoFit/>
          </a:bodyPr>
          <a:lstStyle/>
          <a:p>
            <a:pPr algn="l">
              <a:spcBef>
                <a:spcPts val="600"/>
              </a:spcBef>
              <a:defRPr/>
            </a:pPr>
            <a:r>
              <a:rPr lang="en-AU" sz="2400" dirty="0">
                <a:latin typeface="Arial"/>
                <a:cs typeface="Arial"/>
              </a:rPr>
              <a:t>Latvia			Erna </a:t>
            </a:r>
            <a:r>
              <a:rPr lang="en-AU" sz="2400" dirty="0" err="1">
                <a:latin typeface="Arial"/>
                <a:cs typeface="Arial"/>
              </a:rPr>
              <a:t>Galvanovska</a:t>
            </a:r>
            <a:r>
              <a:rPr lang="en-AU" sz="2400" dirty="0">
                <a:latin typeface="Arial"/>
                <a:cs typeface="Arial"/>
              </a:rPr>
              <a:t> </a:t>
            </a:r>
            <a:endParaRPr dirty="0"/>
          </a:p>
          <a:p>
            <a:pPr algn="l">
              <a:spcBef>
                <a:spcPts val="600"/>
              </a:spcBef>
              <a:defRPr/>
            </a:pPr>
            <a:r>
              <a:rPr lang="en-AU" sz="2400" dirty="0">
                <a:latin typeface="Arial"/>
                <a:cs typeface="Arial"/>
              </a:rPr>
              <a:t>Lithuania		Vytenis </a:t>
            </a:r>
            <a:r>
              <a:rPr lang="en-AU" sz="2400" dirty="0" err="1">
                <a:latin typeface="Arial"/>
                <a:cs typeface="Arial"/>
              </a:rPr>
              <a:t>Čukauskas</a:t>
            </a:r>
            <a:r>
              <a:rPr lang="en-AU" sz="2400" dirty="0">
                <a:latin typeface="Arial"/>
                <a:cs typeface="Arial"/>
              </a:rPr>
              <a:t> </a:t>
            </a:r>
            <a:endParaRPr dirty="0"/>
          </a:p>
          <a:p>
            <a:pPr algn="l">
              <a:spcBef>
                <a:spcPts val="600"/>
              </a:spcBef>
              <a:defRPr/>
            </a:pPr>
            <a:r>
              <a:rPr lang="en-AU" sz="2400" dirty="0">
                <a:latin typeface="Arial"/>
                <a:cs typeface="Arial"/>
              </a:rPr>
              <a:t>Netherlands		</a:t>
            </a:r>
            <a:r>
              <a:rPr lang="en-AU" sz="2400" b="0" i="0" u="none" strike="noStrike" cap="none" spc="0" dirty="0" err="1">
                <a:solidFill>
                  <a:srgbClr val="414141"/>
                </a:solidFill>
                <a:latin typeface="Arial"/>
                <a:ea typeface="Arial"/>
                <a:cs typeface="Arial"/>
              </a:rPr>
              <a:t>Gerben</a:t>
            </a:r>
            <a:r>
              <a:rPr lang="en-AU" sz="2400" b="0" i="0" u="none" strike="noStrike" cap="none" spc="0" dirty="0">
                <a:solidFill>
                  <a:srgbClr val="414141"/>
                </a:solidFill>
                <a:latin typeface="Arial"/>
                <a:ea typeface="Arial"/>
                <a:cs typeface="Arial"/>
              </a:rPr>
              <a:t> de Jong</a:t>
            </a:r>
            <a:endParaRPr dirty="0"/>
          </a:p>
          <a:p>
            <a:pPr algn="l">
              <a:spcBef>
                <a:spcPts val="600"/>
              </a:spcBef>
              <a:defRPr/>
            </a:pPr>
            <a:r>
              <a:rPr lang="en-AU" sz="2400" dirty="0">
                <a:latin typeface="Arial"/>
                <a:cs typeface="Arial"/>
              </a:rPr>
              <a:t>New Zealand		</a:t>
            </a:r>
            <a:endParaRPr dirty="0"/>
          </a:p>
          <a:p>
            <a:pPr algn="l">
              <a:spcBef>
                <a:spcPts val="600"/>
              </a:spcBef>
              <a:defRPr/>
            </a:pPr>
            <a:r>
              <a:rPr lang="en-AU" sz="2400" dirty="0">
                <a:latin typeface="Arial"/>
                <a:cs typeface="Arial"/>
              </a:rPr>
              <a:t>Norway		</a:t>
            </a:r>
            <a:r>
              <a:rPr lang="en-AU" sz="2400" dirty="0" err="1">
                <a:latin typeface="Arial"/>
                <a:cs typeface="Arial"/>
              </a:rPr>
              <a:t>Janez</a:t>
            </a:r>
            <a:r>
              <a:rPr lang="en-AU" sz="2400" dirty="0">
                <a:latin typeface="Arial"/>
                <a:cs typeface="Arial"/>
              </a:rPr>
              <a:t> </a:t>
            </a:r>
            <a:r>
              <a:rPr lang="en-AU" sz="2400" dirty="0" err="1">
                <a:latin typeface="Arial"/>
                <a:cs typeface="Arial"/>
              </a:rPr>
              <a:t>Jenko</a:t>
            </a:r>
            <a:r>
              <a:rPr lang="en-AU" sz="2400" dirty="0">
                <a:latin typeface="Arial"/>
                <a:cs typeface="Arial"/>
              </a:rPr>
              <a:t> </a:t>
            </a:r>
            <a:endParaRPr dirty="0"/>
          </a:p>
          <a:p>
            <a:pPr algn="l">
              <a:spcBef>
                <a:spcPts val="600"/>
              </a:spcBef>
              <a:defRPr/>
            </a:pPr>
            <a:r>
              <a:rPr lang="en-AU" sz="2400" dirty="0">
                <a:latin typeface="Arial"/>
                <a:cs typeface="Arial"/>
              </a:rPr>
              <a:t>Poland		</a:t>
            </a:r>
            <a:r>
              <a:rPr lang="en-AU" sz="2400" b="0" i="0" u="none" strike="noStrike" cap="none" spc="0" dirty="0">
                <a:solidFill>
                  <a:srgbClr val="414141"/>
                </a:solidFill>
                <a:latin typeface="Arial"/>
                <a:ea typeface="Arial"/>
                <a:cs typeface="Arial"/>
              </a:rPr>
              <a:t>Sebastian </a:t>
            </a:r>
            <a:r>
              <a:rPr lang="en-AU" sz="2400" b="0" i="0" u="none" strike="noStrike" cap="none" spc="0" dirty="0" err="1">
                <a:solidFill>
                  <a:srgbClr val="414141"/>
                </a:solidFill>
                <a:latin typeface="Arial"/>
                <a:ea typeface="Arial"/>
                <a:cs typeface="Arial"/>
              </a:rPr>
              <a:t>Mucha</a:t>
            </a:r>
            <a:r>
              <a:rPr lang="en-AU" sz="2400" dirty="0">
                <a:latin typeface="Arial"/>
                <a:cs typeface="Arial"/>
              </a:rPr>
              <a:t> </a:t>
            </a:r>
            <a:endParaRPr dirty="0"/>
          </a:p>
          <a:p>
            <a:pPr algn="l">
              <a:spcBef>
                <a:spcPts val="600"/>
              </a:spcBef>
              <a:defRPr/>
            </a:pPr>
            <a:r>
              <a:rPr lang="en-AU" sz="2400" dirty="0">
                <a:latin typeface="Arial"/>
                <a:cs typeface="Arial"/>
              </a:rPr>
              <a:t>Portugal		Adriana Pereira</a:t>
            </a:r>
            <a:endParaRPr dirty="0"/>
          </a:p>
          <a:p>
            <a:pPr algn="l">
              <a:spcBef>
                <a:spcPts val="600"/>
              </a:spcBef>
              <a:defRPr/>
            </a:pPr>
            <a:r>
              <a:rPr lang="en-AU" sz="2400" dirty="0">
                <a:latin typeface="Arial"/>
                <a:cs typeface="Arial"/>
              </a:rPr>
              <a:t>Slovakia		</a:t>
            </a:r>
            <a:r>
              <a:rPr lang="en-AU" sz="2400" dirty="0" err="1">
                <a:latin typeface="Arial"/>
                <a:cs typeface="Arial"/>
              </a:rPr>
              <a:t>Marija</a:t>
            </a:r>
            <a:r>
              <a:rPr lang="en-AU" sz="2400" dirty="0">
                <a:latin typeface="Arial"/>
                <a:cs typeface="Arial"/>
              </a:rPr>
              <a:t> </a:t>
            </a:r>
            <a:r>
              <a:rPr lang="en-AU" sz="2400" dirty="0" err="1">
                <a:latin typeface="Arial"/>
                <a:cs typeface="Arial"/>
              </a:rPr>
              <a:t>Klopčič</a:t>
            </a:r>
            <a:endParaRPr dirty="0"/>
          </a:p>
          <a:p>
            <a:pPr algn="l">
              <a:spcBef>
                <a:spcPts val="600"/>
              </a:spcBef>
              <a:defRPr/>
            </a:pPr>
            <a:r>
              <a:rPr lang="en-AU" sz="2400" dirty="0">
                <a:latin typeface="Arial"/>
                <a:cs typeface="Arial"/>
              </a:rPr>
              <a:t>Slovenia		</a:t>
            </a:r>
            <a:r>
              <a:rPr lang="en-AU" sz="2400" dirty="0" err="1">
                <a:latin typeface="Arial"/>
                <a:cs typeface="Arial"/>
              </a:rPr>
              <a:t>Marija</a:t>
            </a:r>
            <a:r>
              <a:rPr lang="en-AU" sz="2400" dirty="0">
                <a:latin typeface="Arial"/>
                <a:cs typeface="Arial"/>
              </a:rPr>
              <a:t> </a:t>
            </a:r>
            <a:r>
              <a:rPr lang="en-AU" sz="2400" dirty="0" err="1">
                <a:latin typeface="Arial"/>
                <a:cs typeface="Arial"/>
              </a:rPr>
              <a:t>Klopčič</a:t>
            </a:r>
            <a:endParaRPr dirty="0"/>
          </a:p>
          <a:p>
            <a:pPr algn="l">
              <a:spcBef>
                <a:spcPts val="600"/>
              </a:spcBef>
              <a:defRPr/>
            </a:pPr>
            <a:r>
              <a:rPr lang="en-AU" sz="2400" dirty="0">
                <a:latin typeface="Arial"/>
                <a:cs typeface="Arial"/>
              </a:rPr>
              <a:t>South Africa		</a:t>
            </a:r>
            <a:r>
              <a:rPr lang="en-AU" sz="2400" b="0" i="0" u="none" strike="noStrike" cap="none" spc="0" dirty="0">
                <a:solidFill>
                  <a:srgbClr val="414141"/>
                </a:solidFill>
                <a:latin typeface="Arial"/>
                <a:ea typeface="Arial"/>
                <a:cs typeface="Arial"/>
              </a:rPr>
              <a:t>Bernice Mostert</a:t>
            </a:r>
            <a:r>
              <a:rPr lang="en-AU" sz="2400" dirty="0">
                <a:latin typeface="Arial"/>
                <a:cs typeface="Arial"/>
              </a:rPr>
              <a:t> </a:t>
            </a:r>
            <a:endParaRPr dirty="0"/>
          </a:p>
          <a:p>
            <a:pPr algn="l">
              <a:spcBef>
                <a:spcPts val="600"/>
              </a:spcBef>
              <a:defRPr/>
            </a:pPr>
            <a:r>
              <a:rPr lang="en-AU" sz="2400" dirty="0">
                <a:latin typeface="Arial"/>
                <a:cs typeface="Arial"/>
              </a:rPr>
              <a:t>South Korea		Chang-</a:t>
            </a:r>
            <a:r>
              <a:rPr lang="en-AU" sz="2400" dirty="0" err="1">
                <a:latin typeface="Arial"/>
                <a:cs typeface="Arial"/>
              </a:rPr>
              <a:t>gwon</a:t>
            </a:r>
            <a:r>
              <a:rPr lang="en-AU" sz="2400" dirty="0">
                <a:latin typeface="Arial"/>
                <a:cs typeface="Arial"/>
              </a:rPr>
              <a:t> Dang </a:t>
            </a:r>
            <a:endParaRPr dirty="0"/>
          </a:p>
          <a:p>
            <a:pPr algn="l">
              <a:spcBef>
                <a:spcPts val="600"/>
              </a:spcBef>
              <a:defRPr/>
            </a:pPr>
            <a:r>
              <a:rPr lang="en-AU" sz="2400" dirty="0">
                <a:latin typeface="Arial"/>
                <a:cs typeface="Arial"/>
              </a:rPr>
              <a:t>Spain			</a:t>
            </a:r>
            <a:r>
              <a:rPr lang="en-AU" sz="2400" b="0" i="0" u="none" strike="noStrike" cap="none" spc="0" dirty="0">
                <a:solidFill>
                  <a:srgbClr val="414141"/>
                </a:solidFill>
                <a:latin typeface="Arial"/>
                <a:ea typeface="Arial"/>
                <a:cs typeface="Arial"/>
              </a:rPr>
              <a:t>Daniele Vicario</a:t>
            </a:r>
            <a:endParaRPr dirty="0"/>
          </a:p>
          <a:p>
            <a:pPr algn="l">
              <a:spcBef>
                <a:spcPts val="600"/>
              </a:spcBef>
              <a:defRPr/>
            </a:pPr>
            <a:r>
              <a:rPr lang="en-AU" sz="2400" dirty="0">
                <a:latin typeface="Arial"/>
                <a:cs typeface="Arial"/>
              </a:rPr>
              <a:t>Sweden		Gert Pedersen </a:t>
            </a:r>
            <a:r>
              <a:rPr lang="en-AU" sz="2400" dirty="0" err="1">
                <a:latin typeface="Arial"/>
                <a:cs typeface="Arial"/>
              </a:rPr>
              <a:t>Aamand</a:t>
            </a:r>
            <a:endParaRPr dirty="0"/>
          </a:p>
          <a:p>
            <a:pPr algn="l">
              <a:spcBef>
                <a:spcPts val="600"/>
              </a:spcBef>
              <a:defRPr/>
            </a:pPr>
            <a:r>
              <a:rPr lang="en-AU" sz="2400" dirty="0">
                <a:latin typeface="Arial"/>
                <a:cs typeface="Arial"/>
              </a:rPr>
              <a:t>Switzerland		</a:t>
            </a:r>
            <a:r>
              <a:rPr lang="en-AU" sz="2400" dirty="0" err="1">
                <a:latin typeface="Arial"/>
                <a:cs typeface="Arial"/>
              </a:rPr>
              <a:t>Urs</a:t>
            </a:r>
            <a:r>
              <a:rPr lang="en-AU" sz="2400" dirty="0">
                <a:latin typeface="Arial"/>
                <a:cs typeface="Arial"/>
              </a:rPr>
              <a:t> Schnyder</a:t>
            </a:r>
            <a:endParaRPr dirty="0"/>
          </a:p>
          <a:p>
            <a:pPr algn="l">
              <a:spcBef>
                <a:spcPts val="600"/>
              </a:spcBef>
              <a:defRPr/>
            </a:pPr>
            <a:r>
              <a:rPr lang="en-AU" sz="2400" dirty="0">
                <a:latin typeface="Arial"/>
                <a:cs typeface="Arial"/>
              </a:rPr>
              <a:t>United Kingdom	</a:t>
            </a:r>
            <a:r>
              <a:rPr lang="en-AU" sz="2400" b="0" i="0" u="none" strike="noStrike" cap="none" spc="0" dirty="0">
                <a:solidFill>
                  <a:srgbClr val="414141"/>
                </a:solidFill>
                <a:latin typeface="Arial"/>
                <a:ea typeface="Arial"/>
                <a:cs typeface="Arial"/>
              </a:rPr>
              <a:t>Raphael </a:t>
            </a:r>
            <a:r>
              <a:rPr lang="en-AU" sz="2400" b="0" i="0" u="none" strike="noStrike" cap="none" spc="0" dirty="0" err="1">
                <a:solidFill>
                  <a:srgbClr val="414141"/>
                </a:solidFill>
                <a:latin typeface="Arial"/>
                <a:ea typeface="Arial"/>
                <a:cs typeface="Arial"/>
              </a:rPr>
              <a:t>Mrode</a:t>
            </a:r>
            <a:r>
              <a:rPr lang="en-AU" sz="2400" dirty="0">
                <a:latin typeface="Arial"/>
                <a:cs typeface="Arial"/>
              </a:rPr>
              <a:t> </a:t>
            </a:r>
            <a:endParaRPr dirty="0"/>
          </a:p>
          <a:p>
            <a:pPr algn="l">
              <a:spcBef>
                <a:spcPts val="600"/>
              </a:spcBef>
              <a:defRPr/>
            </a:pPr>
            <a:r>
              <a:rPr lang="en-AU" sz="2400" dirty="0">
                <a:latin typeface="Arial"/>
                <a:cs typeface="Arial"/>
              </a:rPr>
              <a:t>Uruguay		</a:t>
            </a:r>
            <a:r>
              <a:rPr lang="en-AU" sz="2400" b="0" i="0" u="none" strike="noStrike" cap="none" spc="0" dirty="0">
                <a:solidFill>
                  <a:srgbClr val="414141"/>
                </a:solidFill>
                <a:latin typeface="Arial"/>
                <a:ea typeface="Arial"/>
                <a:cs typeface="Arial"/>
              </a:rPr>
              <a:t>Ezequiel </a:t>
            </a:r>
            <a:r>
              <a:rPr lang="en-AU" sz="2400" b="0" i="0" u="none" strike="noStrike" cap="none" spc="0" dirty="0" err="1">
                <a:solidFill>
                  <a:srgbClr val="414141"/>
                </a:solidFill>
                <a:latin typeface="Arial"/>
                <a:ea typeface="Arial"/>
                <a:cs typeface="Arial"/>
              </a:rPr>
              <a:t>Nicolazzi</a:t>
            </a:r>
            <a:endParaRPr dirty="0"/>
          </a:p>
          <a:p>
            <a:pPr algn="l">
              <a:spcBef>
                <a:spcPts val="600"/>
              </a:spcBef>
              <a:defRPr/>
            </a:pPr>
            <a:r>
              <a:rPr lang="en-AU" sz="2400" dirty="0">
                <a:latin typeface="Arial"/>
                <a:cs typeface="Arial"/>
              </a:rPr>
              <a:t>USA			Ezequiel </a:t>
            </a:r>
            <a:r>
              <a:rPr lang="en-AU" sz="2400" dirty="0" err="1">
                <a:latin typeface="Arial"/>
                <a:cs typeface="Arial"/>
              </a:rPr>
              <a:t>Nicolazzi</a:t>
            </a:r>
            <a:endParaRPr dirty="0"/>
          </a:p>
          <a:p>
            <a:pPr algn="l">
              <a:spcBef>
                <a:spcPts val="600"/>
              </a:spcBef>
              <a:defRPr/>
            </a:pPr>
            <a:endParaRPr lang="en-AU" sz="2400" dirty="0">
              <a:latin typeface="Arial"/>
              <a:cs typeface="Arial"/>
            </a:endParaRPr>
          </a:p>
        </p:txBody>
      </p:sp>
      <p:sp>
        <p:nvSpPr>
          <p:cNvPr id="1951171961" name=" 1951171960"/>
          <p:cNvSpPr/>
          <p:nvPr/>
        </p:nvSpPr>
        <p:spPr bwMode="auto">
          <a:xfrm>
            <a:off x="1050131" y="2286000"/>
            <a:ext cx="7620000" cy="40748334"/>
          </a:xfr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14999"/>
              </a:lnSpc>
              <a:defRPr/>
            </a:pPr>
            <a:r>
              <a:rPr sz="2400" b="0" i="0" u="none" dirty="0">
                <a:solidFill>
                  <a:srgbClr val="414141"/>
                </a:solidFill>
                <a:latin typeface="Arial"/>
                <a:ea typeface="Arial"/>
                <a:cs typeface="Arial"/>
              </a:rPr>
              <a:t>Australia		Matthew Shaffer</a:t>
            </a:r>
          </a:p>
          <a:p>
            <a:pPr algn="l">
              <a:lnSpc>
                <a:spcPct val="114999"/>
              </a:lnSpc>
              <a:defRPr/>
            </a:pPr>
            <a:r>
              <a:rPr sz="2400" b="0" i="0" u="none" dirty="0">
                <a:solidFill>
                  <a:srgbClr val="414141"/>
                </a:solidFill>
                <a:latin typeface="Arial"/>
                <a:ea typeface="Arial"/>
                <a:cs typeface="Arial"/>
              </a:rPr>
              <a:t>Austria		</a:t>
            </a:r>
            <a:r>
              <a:rPr lang="sv-SE" sz="2400" b="0" i="0" u="none" dirty="0">
                <a:solidFill>
                  <a:srgbClr val="414141"/>
                </a:solidFill>
                <a:latin typeface="Arial"/>
                <a:ea typeface="Arial"/>
                <a:cs typeface="Arial"/>
              </a:rPr>
              <a:t>Hermann </a:t>
            </a:r>
            <a:r>
              <a:rPr lang="sv-SE" sz="2400" b="0" i="0" u="none" dirty="0" err="1">
                <a:solidFill>
                  <a:srgbClr val="414141"/>
                </a:solidFill>
                <a:latin typeface="Arial"/>
                <a:ea typeface="Arial"/>
                <a:cs typeface="Arial"/>
              </a:rPr>
              <a:t>Schwarzenbacher</a:t>
            </a:r>
            <a:endParaRPr dirty="0"/>
          </a:p>
          <a:p>
            <a:pPr algn="l">
              <a:lnSpc>
                <a:spcPct val="114999"/>
              </a:lnSpc>
              <a:defRPr/>
            </a:pPr>
            <a:r>
              <a:rPr sz="2400" b="0" i="0" u="none" dirty="0">
                <a:solidFill>
                  <a:srgbClr val="414141"/>
                </a:solidFill>
                <a:latin typeface="Arial"/>
                <a:ea typeface="Arial"/>
                <a:cs typeface="Arial"/>
              </a:rPr>
              <a:t>Belgium 		Alain Gillon </a:t>
            </a:r>
            <a:endParaRPr dirty="0"/>
          </a:p>
          <a:p>
            <a:pPr algn="l">
              <a:lnSpc>
                <a:spcPct val="114999"/>
              </a:lnSpc>
              <a:defRPr/>
            </a:pPr>
            <a:r>
              <a:rPr sz="2400" b="0" i="0" u="none" dirty="0">
                <a:solidFill>
                  <a:srgbClr val="414141"/>
                </a:solidFill>
                <a:latin typeface="Arial"/>
                <a:ea typeface="Arial"/>
                <a:cs typeface="Arial"/>
              </a:rPr>
              <a:t>Canada		Brian Van </a:t>
            </a:r>
            <a:r>
              <a:rPr sz="2400" b="0" i="0" u="none" dirty="0" err="1">
                <a:solidFill>
                  <a:srgbClr val="414141"/>
                </a:solidFill>
                <a:latin typeface="Arial"/>
                <a:ea typeface="Arial"/>
                <a:cs typeface="Arial"/>
              </a:rPr>
              <a:t>Doormaal</a:t>
            </a:r>
            <a:endParaRPr dirty="0"/>
          </a:p>
          <a:p>
            <a:pPr algn="l">
              <a:lnSpc>
                <a:spcPct val="114999"/>
              </a:lnSpc>
              <a:defRPr/>
            </a:pPr>
            <a:r>
              <a:rPr sz="2400" b="0" i="0" u="none" dirty="0">
                <a:solidFill>
                  <a:srgbClr val="414141"/>
                </a:solidFill>
                <a:latin typeface="Arial"/>
                <a:ea typeface="Arial"/>
                <a:cs typeface="Arial"/>
              </a:rPr>
              <a:t>Croatia		</a:t>
            </a:r>
            <a:r>
              <a:rPr sz="2400" b="0" i="0" u="none" dirty="0" err="1">
                <a:solidFill>
                  <a:srgbClr val="414141"/>
                </a:solidFill>
                <a:latin typeface="Arial"/>
                <a:ea typeface="Arial"/>
                <a:cs typeface="Arial"/>
              </a:rPr>
              <a:t>Marija</a:t>
            </a:r>
            <a:r>
              <a:rPr sz="2400" b="0" i="0" u="none" dirty="0">
                <a:solidFill>
                  <a:srgbClr val="414141"/>
                </a:solidFill>
                <a:latin typeface="Arial"/>
                <a:ea typeface="Arial"/>
                <a:cs typeface="Arial"/>
              </a:rPr>
              <a:t> </a:t>
            </a:r>
            <a:r>
              <a:rPr lang="en-US" sz="2400" b="0" i="0" u="none" strike="noStrike" cap="none" spc="0" dirty="0" err="1">
                <a:solidFill>
                  <a:srgbClr val="414141"/>
                </a:solidFill>
                <a:latin typeface="Arial"/>
                <a:ea typeface="Arial"/>
                <a:cs typeface="Arial"/>
              </a:rPr>
              <a:t>Špehar</a:t>
            </a:r>
            <a:r>
              <a:rPr lang="en-US" sz="2400" b="0" i="0" u="none" strike="noStrike" cap="none" spc="0" dirty="0">
                <a:solidFill>
                  <a:srgbClr val="414141"/>
                </a:solidFill>
                <a:latin typeface="Arial"/>
                <a:ea typeface="Arial"/>
                <a:cs typeface="Arial"/>
              </a:rPr>
              <a:t> </a:t>
            </a:r>
            <a:endParaRPr dirty="0"/>
          </a:p>
          <a:p>
            <a:pPr algn="l">
              <a:lnSpc>
                <a:spcPct val="114999"/>
              </a:lnSpc>
              <a:defRPr/>
            </a:pPr>
            <a:r>
              <a:rPr sz="2400" b="0" i="0" u="none" dirty="0">
                <a:solidFill>
                  <a:srgbClr val="414141"/>
                </a:solidFill>
                <a:latin typeface="Arial"/>
                <a:ea typeface="Arial"/>
                <a:cs typeface="Arial"/>
              </a:rPr>
              <a:t>Czech Rep.		Jiri </a:t>
            </a:r>
            <a:r>
              <a:rPr sz="2400" b="0" i="0" u="none" dirty="0" err="1">
                <a:solidFill>
                  <a:srgbClr val="414141"/>
                </a:solidFill>
                <a:latin typeface="Arial"/>
                <a:ea typeface="Arial"/>
                <a:cs typeface="Arial"/>
              </a:rPr>
              <a:t>Splichal</a:t>
            </a:r>
            <a:endParaRPr dirty="0"/>
          </a:p>
          <a:p>
            <a:pPr algn="l">
              <a:lnSpc>
                <a:spcPct val="114999"/>
              </a:lnSpc>
              <a:defRPr/>
            </a:pPr>
            <a:r>
              <a:rPr sz="2400" b="0" i="0" u="none" dirty="0">
                <a:solidFill>
                  <a:srgbClr val="414141"/>
                </a:solidFill>
                <a:latin typeface="Arial"/>
                <a:ea typeface="Arial"/>
                <a:cs typeface="Arial"/>
              </a:rPr>
              <a:t>Denmark		Gert Pedersen </a:t>
            </a:r>
            <a:r>
              <a:rPr sz="2400" b="0" i="0" u="none" dirty="0" err="1">
                <a:solidFill>
                  <a:srgbClr val="414141"/>
                </a:solidFill>
                <a:latin typeface="Arial"/>
                <a:ea typeface="Arial"/>
                <a:cs typeface="Arial"/>
              </a:rPr>
              <a:t>Aamand</a:t>
            </a:r>
            <a:endParaRPr dirty="0"/>
          </a:p>
          <a:p>
            <a:pPr algn="l">
              <a:lnSpc>
                <a:spcPct val="114999"/>
              </a:lnSpc>
              <a:defRPr/>
            </a:pPr>
            <a:r>
              <a:rPr sz="2400" b="0" i="0" u="none" dirty="0">
                <a:solidFill>
                  <a:srgbClr val="414141"/>
                </a:solidFill>
                <a:latin typeface="Arial"/>
                <a:ea typeface="Arial"/>
                <a:cs typeface="Arial"/>
              </a:rPr>
              <a:t>Estonia		</a:t>
            </a:r>
            <a:endParaRPr dirty="0"/>
          </a:p>
          <a:p>
            <a:pPr algn="l">
              <a:lnSpc>
                <a:spcPct val="114999"/>
              </a:lnSpc>
              <a:defRPr/>
            </a:pPr>
            <a:r>
              <a:rPr sz="2400" b="0" i="0" u="none" dirty="0">
                <a:solidFill>
                  <a:srgbClr val="414141"/>
                </a:solidFill>
                <a:latin typeface="Arial"/>
                <a:ea typeface="Arial"/>
                <a:cs typeface="Arial"/>
              </a:rPr>
              <a:t>Finland		Gert Pedersen </a:t>
            </a:r>
            <a:r>
              <a:rPr sz="2400" b="0" i="0" u="none" dirty="0" err="1">
                <a:solidFill>
                  <a:srgbClr val="414141"/>
                </a:solidFill>
                <a:latin typeface="Arial"/>
                <a:ea typeface="Arial"/>
                <a:cs typeface="Arial"/>
              </a:rPr>
              <a:t>Aamand</a:t>
            </a:r>
            <a:endParaRPr dirty="0"/>
          </a:p>
          <a:p>
            <a:pPr algn="l">
              <a:lnSpc>
                <a:spcPct val="114999"/>
              </a:lnSpc>
              <a:defRPr/>
            </a:pPr>
            <a:r>
              <a:rPr sz="2400" b="0" i="0" u="none" dirty="0">
                <a:solidFill>
                  <a:srgbClr val="414141"/>
                </a:solidFill>
                <a:latin typeface="Arial"/>
                <a:ea typeface="Arial"/>
                <a:cs typeface="Arial"/>
              </a:rPr>
              <a:t>France		</a:t>
            </a:r>
            <a:r>
              <a:rPr lang="en-US" sz="2400" b="0" i="0" u="none" strike="noStrike" cap="none" spc="0" dirty="0">
                <a:solidFill>
                  <a:srgbClr val="414141"/>
                </a:solidFill>
                <a:latin typeface="Arial"/>
                <a:ea typeface="Arial"/>
                <a:cs typeface="Arial"/>
              </a:rPr>
              <a:t>Laurent </a:t>
            </a:r>
            <a:r>
              <a:rPr lang="en-US" sz="2400" b="0" i="0" u="none" strike="noStrike" cap="none" spc="0" dirty="0" err="1">
                <a:solidFill>
                  <a:srgbClr val="414141"/>
                </a:solidFill>
                <a:latin typeface="Arial"/>
                <a:ea typeface="Arial"/>
                <a:cs typeface="Arial"/>
              </a:rPr>
              <a:t>Journaux</a:t>
            </a:r>
            <a:r>
              <a:rPr sz="2400" b="0" i="0" u="none" dirty="0">
                <a:solidFill>
                  <a:srgbClr val="414141"/>
                </a:solidFill>
                <a:latin typeface="Arial"/>
                <a:ea typeface="Arial"/>
                <a:cs typeface="Arial"/>
              </a:rPr>
              <a:t> </a:t>
            </a:r>
            <a:endParaRPr dirty="0"/>
          </a:p>
          <a:p>
            <a:pPr algn="l">
              <a:lnSpc>
                <a:spcPct val="114999"/>
              </a:lnSpc>
              <a:defRPr/>
            </a:pPr>
            <a:r>
              <a:rPr sz="2400" b="0" i="0" u="none" dirty="0">
                <a:solidFill>
                  <a:srgbClr val="414141"/>
                </a:solidFill>
                <a:latin typeface="Arial"/>
                <a:ea typeface="Arial"/>
                <a:cs typeface="Arial"/>
              </a:rPr>
              <a:t>Germany		Reinhard </a:t>
            </a:r>
            <a:r>
              <a:rPr sz="2400" b="0" i="0" u="none" dirty="0" err="1">
                <a:solidFill>
                  <a:srgbClr val="414141"/>
                </a:solidFill>
                <a:latin typeface="Arial"/>
                <a:ea typeface="Arial"/>
                <a:cs typeface="Arial"/>
              </a:rPr>
              <a:t>Reents</a:t>
            </a:r>
            <a:r>
              <a:rPr sz="2400" b="0" i="0" u="none" dirty="0">
                <a:solidFill>
                  <a:srgbClr val="414141"/>
                </a:solidFill>
                <a:latin typeface="Arial"/>
                <a:ea typeface="Arial"/>
                <a:cs typeface="Arial"/>
              </a:rPr>
              <a:t> </a:t>
            </a:r>
            <a:endParaRPr dirty="0"/>
          </a:p>
          <a:p>
            <a:pPr algn="l">
              <a:lnSpc>
                <a:spcPct val="114999"/>
              </a:lnSpc>
              <a:defRPr/>
            </a:pPr>
            <a:r>
              <a:rPr sz="2400" b="0" i="0" u="none" dirty="0">
                <a:solidFill>
                  <a:srgbClr val="414141"/>
                </a:solidFill>
                <a:latin typeface="Arial"/>
                <a:ea typeface="Arial"/>
                <a:cs typeface="Arial"/>
              </a:rPr>
              <a:t>Hungary		</a:t>
            </a:r>
            <a:r>
              <a:rPr lang="en-US" sz="2400" b="0" i="0" u="none" strike="noStrike" cap="none" spc="0" dirty="0" err="1">
                <a:solidFill>
                  <a:srgbClr val="414141"/>
                </a:solidFill>
                <a:latin typeface="Arial"/>
                <a:ea typeface="Arial"/>
                <a:cs typeface="Arial"/>
              </a:rPr>
              <a:t>Marija</a:t>
            </a:r>
            <a:r>
              <a:rPr lang="en-US" sz="2400" b="0" i="0" u="none" strike="noStrike" cap="none" spc="0" dirty="0">
                <a:solidFill>
                  <a:srgbClr val="414141"/>
                </a:solidFill>
                <a:latin typeface="Arial"/>
                <a:ea typeface="Arial"/>
                <a:cs typeface="Arial"/>
              </a:rPr>
              <a:t> </a:t>
            </a:r>
            <a:r>
              <a:rPr lang="en-AU" sz="2400" b="0" i="0" u="none" strike="noStrike" cap="none" spc="0" dirty="0" err="1">
                <a:solidFill>
                  <a:srgbClr val="414141"/>
                </a:solidFill>
                <a:latin typeface="Arial"/>
                <a:ea typeface="Arial"/>
                <a:cs typeface="Arial"/>
              </a:rPr>
              <a:t>Klopčič</a:t>
            </a:r>
            <a:endParaRPr dirty="0"/>
          </a:p>
          <a:p>
            <a:pPr algn="l">
              <a:lnSpc>
                <a:spcPct val="114999"/>
              </a:lnSpc>
              <a:defRPr/>
            </a:pPr>
            <a:r>
              <a:rPr sz="2400" b="0" i="0" u="none" dirty="0">
                <a:solidFill>
                  <a:srgbClr val="414141"/>
                </a:solidFill>
                <a:latin typeface="Arial"/>
                <a:ea typeface="Arial"/>
                <a:cs typeface="Arial"/>
              </a:rPr>
              <a:t>Ireland		Ross Evans</a:t>
            </a:r>
            <a:endParaRPr dirty="0"/>
          </a:p>
          <a:p>
            <a:pPr algn="l">
              <a:lnSpc>
                <a:spcPct val="114999"/>
              </a:lnSpc>
              <a:defRPr/>
            </a:pPr>
            <a:r>
              <a:rPr sz="2400" b="0" i="0" u="none" dirty="0">
                <a:solidFill>
                  <a:srgbClr val="414141"/>
                </a:solidFill>
                <a:latin typeface="Arial"/>
                <a:ea typeface="Arial"/>
                <a:cs typeface="Arial"/>
              </a:rPr>
              <a:t>Israel			</a:t>
            </a:r>
            <a:r>
              <a:rPr lang="en-US" sz="2400" b="0" i="0" u="none" strike="noStrike" cap="none" spc="0" dirty="0">
                <a:solidFill>
                  <a:srgbClr val="414141"/>
                </a:solidFill>
                <a:latin typeface="Arial"/>
                <a:ea typeface="Arial"/>
                <a:cs typeface="Arial"/>
              </a:rPr>
              <a:t>Yaniv Lavon</a:t>
            </a:r>
            <a:endParaRPr dirty="0"/>
          </a:p>
          <a:p>
            <a:pPr algn="l">
              <a:lnSpc>
                <a:spcPct val="114999"/>
              </a:lnSpc>
              <a:defRPr/>
            </a:pPr>
            <a:r>
              <a:rPr sz="2400" b="0" i="0" u="none" dirty="0">
                <a:solidFill>
                  <a:srgbClr val="414141"/>
                </a:solidFill>
                <a:latin typeface="Arial"/>
                <a:ea typeface="Arial"/>
                <a:cs typeface="Arial"/>
              </a:rPr>
              <a:t>Italy			</a:t>
            </a:r>
            <a:r>
              <a:rPr lang="en-US" sz="2400" b="0" i="0" u="none" strike="noStrike" cap="none" spc="0" dirty="0">
                <a:solidFill>
                  <a:srgbClr val="414141"/>
                </a:solidFill>
                <a:latin typeface="Arial"/>
                <a:ea typeface="Arial"/>
                <a:cs typeface="Arial"/>
              </a:rPr>
              <a:t>Johannes van </a:t>
            </a:r>
            <a:r>
              <a:rPr lang="en-US" sz="2400" b="0" i="0" u="none" strike="noStrike" cap="none" spc="0" dirty="0" err="1">
                <a:solidFill>
                  <a:srgbClr val="414141"/>
                </a:solidFill>
                <a:latin typeface="Arial"/>
                <a:ea typeface="Arial"/>
                <a:cs typeface="Arial"/>
              </a:rPr>
              <a:t>Kaam</a:t>
            </a:r>
            <a:endParaRPr dirty="0"/>
          </a:p>
          <a:p>
            <a:pPr algn="l">
              <a:lnSpc>
                <a:spcPct val="114999"/>
              </a:lnSpc>
              <a:defRPr/>
            </a:pPr>
            <a:r>
              <a:rPr sz="2400" b="0" i="0" u="none" dirty="0">
                <a:solidFill>
                  <a:srgbClr val="414141"/>
                </a:solidFill>
                <a:latin typeface="Arial"/>
                <a:ea typeface="Arial"/>
                <a:cs typeface="Arial"/>
              </a:rPr>
              <a:t>Japan			</a:t>
            </a:r>
            <a:r>
              <a:rPr sz="2400" b="0" i="0" u="none" dirty="0" err="1">
                <a:solidFill>
                  <a:srgbClr val="414141"/>
                </a:solidFill>
                <a:latin typeface="Arial"/>
                <a:ea typeface="Arial"/>
                <a:cs typeface="Arial"/>
              </a:rPr>
              <a:t>Takefumi</a:t>
            </a:r>
            <a:r>
              <a:rPr sz="2400" b="0" i="0" u="none" dirty="0">
                <a:solidFill>
                  <a:srgbClr val="414141"/>
                </a:solidFill>
                <a:latin typeface="Arial"/>
                <a:ea typeface="Arial"/>
                <a:cs typeface="Arial"/>
              </a:rPr>
              <a:t> </a:t>
            </a:r>
            <a:r>
              <a:rPr sz="2400" b="0" i="0" u="none" dirty="0" err="1">
                <a:solidFill>
                  <a:srgbClr val="414141"/>
                </a:solidFill>
                <a:latin typeface="Arial"/>
                <a:ea typeface="Arial"/>
                <a:cs typeface="Arial"/>
              </a:rPr>
              <a:t>Osawa</a:t>
            </a:r>
            <a:r>
              <a:rPr sz="2400" b="0" i="0" u="none" dirty="0">
                <a:solidFill>
                  <a:srgbClr val="414141"/>
                </a:solidFill>
                <a:latin typeface="Arial"/>
                <a:ea typeface="Arial"/>
                <a:cs typeface="Arial"/>
              </a:rPr>
              <a:t> </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 name="Content Placeholder 1"/>
          <p:cNvSpPr>
            <a:spLocks noGrp="1"/>
          </p:cNvSpPr>
          <p:nvPr>
            <p:ph idx="1"/>
          </p:nvPr>
        </p:nvSpPr>
        <p:spPr bwMode="auto">
          <a:xfrm>
            <a:off x="288131" y="2286000"/>
            <a:ext cx="8077200" cy="7391400"/>
          </a:xfrm>
        </p:spPr>
        <p:txBody>
          <a:bodyPr/>
          <a:lstStyle/>
          <a:p>
            <a:pPr marL="514350" indent="-514350">
              <a:buSzPct val="100000"/>
              <a:buFont typeface="+mj-lt"/>
              <a:buAutoNum type="arabicPeriod"/>
              <a:defRPr/>
            </a:pPr>
            <a:r>
              <a:rPr lang="en-AU" sz="2800" dirty="0">
                <a:solidFill>
                  <a:schemeClr val="tx2"/>
                </a:solidFill>
              </a:rPr>
              <a:t>Opening and welcome</a:t>
            </a:r>
            <a:endParaRPr lang="sv-SE" sz="2800" dirty="0">
              <a:solidFill>
                <a:schemeClr val="tx2"/>
              </a:solidFill>
            </a:endParaRPr>
          </a:p>
          <a:p>
            <a:pPr marL="514350" indent="-514350">
              <a:buSzPct val="100000"/>
              <a:buFont typeface="+mj-lt"/>
              <a:buAutoNum type="arabicPeriod"/>
              <a:defRPr/>
            </a:pPr>
            <a:r>
              <a:rPr lang="sv-SE" sz="2800" dirty="0">
                <a:solidFill>
                  <a:schemeClr val="tx2"/>
                </a:solidFill>
              </a:rPr>
              <a:t>Adoption of agenda</a:t>
            </a:r>
            <a:endParaRPr sz="2800" dirty="0">
              <a:solidFill>
                <a:schemeClr val="tx2"/>
              </a:solidFill>
            </a:endParaRPr>
          </a:p>
          <a:p>
            <a:pPr marL="514350" indent="-514350">
              <a:buSzPct val="100000"/>
              <a:buFont typeface="+mj-lt"/>
              <a:buAutoNum type="arabicPeriod"/>
              <a:defRPr/>
            </a:pPr>
            <a:r>
              <a:rPr lang="en-GB" sz="2800" dirty="0">
                <a:solidFill>
                  <a:schemeClr val="tx2"/>
                </a:solidFill>
              </a:rPr>
              <a:t>Acceptance of the minutes of the 2023 Interbull Business Meetings</a:t>
            </a:r>
            <a:endParaRPr sz="2800" dirty="0"/>
          </a:p>
          <a:p>
            <a:pPr marL="514350" indent="-514350">
              <a:buSzPct val="100000"/>
              <a:buFont typeface="+mj-lt"/>
              <a:buAutoNum type="arabicPeriod"/>
              <a:defRPr/>
            </a:pPr>
            <a:r>
              <a:rPr lang="en-GB" sz="2800" dirty="0">
                <a:solidFill>
                  <a:schemeClr val="tx2"/>
                </a:solidFill>
              </a:rPr>
              <a:t>ICAR Update</a:t>
            </a:r>
            <a:endParaRPr sz="2800" dirty="0"/>
          </a:p>
          <a:p>
            <a:pPr marL="514350" indent="-514350">
              <a:buSzPct val="100000"/>
              <a:buFont typeface="+mj-lt"/>
              <a:buAutoNum type="arabicPeriod"/>
              <a:defRPr/>
            </a:pPr>
            <a:r>
              <a:rPr lang="en-GB" sz="2800" dirty="0">
                <a:solidFill>
                  <a:schemeClr val="tx2"/>
                </a:solidFill>
              </a:rPr>
              <a:t>Interbull Strategic Plan</a:t>
            </a:r>
            <a:endParaRPr sz="2800" dirty="0"/>
          </a:p>
          <a:p>
            <a:pPr marL="514350" indent="-514350">
              <a:buSzPct val="100000"/>
              <a:buFont typeface="+mj-lt"/>
              <a:buAutoNum type="arabicPeriod"/>
              <a:defRPr/>
            </a:pPr>
            <a:r>
              <a:rPr lang="en-GB" sz="2800" dirty="0">
                <a:solidFill>
                  <a:schemeClr val="tx2"/>
                </a:solidFill>
              </a:rPr>
              <a:t>Interbull Governance</a:t>
            </a:r>
            <a:endParaRPr sz="2800" dirty="0"/>
          </a:p>
          <a:p>
            <a:pPr marL="514350" indent="-514350">
              <a:buSzPct val="100000"/>
              <a:buFont typeface="+mj-lt"/>
              <a:buAutoNum type="arabicPeriod"/>
              <a:defRPr/>
            </a:pPr>
            <a:r>
              <a:rPr lang="en-GB" sz="2800" dirty="0">
                <a:solidFill>
                  <a:schemeClr val="tx2"/>
                </a:solidFill>
              </a:rPr>
              <a:t>Interbull Centre Director’s Report - part 1</a:t>
            </a:r>
          </a:p>
          <a:p>
            <a:pPr marL="514350" indent="-514350">
              <a:buSzPct val="100000"/>
              <a:buFont typeface="+mj-lt"/>
              <a:buAutoNum type="arabicPeriod"/>
              <a:defRPr/>
            </a:pPr>
            <a:r>
              <a:rPr lang="en-US" sz="2800" b="0" i="0" u="none" strike="noStrike" cap="none" spc="0" dirty="0">
                <a:solidFill>
                  <a:schemeClr val="tx2"/>
                </a:solidFill>
                <a:latin typeface="Arial"/>
                <a:ea typeface="ヒラギノ角ゴ ProN W3"/>
                <a:cs typeface="Arial"/>
              </a:rPr>
              <a:t>New Traits Pipeline</a:t>
            </a:r>
            <a:endParaRPr lang="en-US" sz="2800" dirty="0">
              <a:solidFill>
                <a:schemeClr val="tx2"/>
              </a:solidFill>
            </a:endParaRPr>
          </a:p>
          <a:p>
            <a:pPr marL="514350" indent="-514350">
              <a:buSzPct val="100000"/>
              <a:buFont typeface="+mj-lt"/>
              <a:buAutoNum type="arabicPeriod"/>
              <a:defRPr/>
            </a:pPr>
            <a:r>
              <a:rPr lang="en-US" sz="2800" dirty="0">
                <a:solidFill>
                  <a:schemeClr val="tx2"/>
                </a:solidFill>
              </a:rPr>
              <a:t>Business Funding Models Task Force</a:t>
            </a:r>
            <a:endParaRPr lang="en-US" sz="2800" dirty="0"/>
          </a:p>
          <a:p>
            <a:pPr marL="0" indent="0">
              <a:buNone/>
              <a:defRPr/>
            </a:pPr>
            <a:endParaRPr sz="3200" dirty="0">
              <a:solidFill>
                <a:schemeClr val="tx2"/>
              </a:solidFill>
            </a:endParaRPr>
          </a:p>
          <a:p>
            <a:pPr marL="0" lvl="0" indent="0">
              <a:buNone/>
              <a:defRPr/>
            </a:pPr>
            <a:endParaRPr lang="sv-SE" sz="3200" dirty="0">
              <a:solidFill>
                <a:schemeClr val="tx2"/>
              </a:solidFill>
            </a:endParaRPr>
          </a:p>
        </p:txBody>
      </p:sp>
      <p:sp>
        <p:nvSpPr>
          <p:cNvPr id="4" name="Text Placeholder 3"/>
          <p:cNvSpPr>
            <a:spLocks noGrp="1"/>
          </p:cNvSpPr>
          <p:nvPr>
            <p:ph type="body" sz="quarter" idx="11"/>
          </p:nvPr>
        </p:nvSpPr>
        <p:spPr bwMode="auto"/>
        <p:txBody>
          <a:bodyPr/>
          <a:lstStyle/>
          <a:p>
            <a:pPr>
              <a:defRPr/>
            </a:pPr>
            <a:r>
              <a:rPr lang="en-AU"/>
              <a:t>Business Meeting Agenda</a:t>
            </a:r>
            <a:endParaRPr/>
          </a:p>
        </p:txBody>
      </p:sp>
      <p:sp>
        <p:nvSpPr>
          <p:cNvPr id="11" name="Content Placeholder 1"/>
          <p:cNvSpPr txBox="1"/>
          <p:nvPr/>
        </p:nvSpPr>
        <p:spPr bwMode="auto">
          <a:xfrm>
            <a:off x="8822531" y="2514600"/>
            <a:ext cx="8517732"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514350" indent="-514350">
              <a:buSzPct val="100000"/>
              <a:buFont typeface="+mj-lt"/>
              <a:buAutoNum type="arabicPeriod" startAt="10"/>
              <a:defRPr/>
            </a:pPr>
            <a:r>
              <a:rPr lang="en-GB" sz="2800" dirty="0">
                <a:solidFill>
                  <a:schemeClr val="tx2"/>
                </a:solidFill>
              </a:rPr>
              <a:t>Interbull Centre Director’s Report - Part 2</a:t>
            </a:r>
          </a:p>
          <a:p>
            <a:pPr marL="457200" indent="-457200">
              <a:buSzPct val="100000"/>
              <a:buFont typeface="+mj-lt"/>
              <a:buAutoNum type="arabicPeriod" startAt="10"/>
              <a:defRPr/>
            </a:pPr>
            <a:r>
              <a:rPr lang="en-GB" sz="2800" dirty="0">
                <a:solidFill>
                  <a:schemeClr val="tx2"/>
                </a:solidFill>
              </a:rPr>
              <a:t>Interbull Technical Committee / Research and Development</a:t>
            </a:r>
            <a:endParaRPr sz="2800" dirty="0"/>
          </a:p>
          <a:p>
            <a:pPr marL="457200" indent="-457200">
              <a:buSzPct val="100000"/>
              <a:buFont typeface="+mj-lt"/>
              <a:buAutoNum type="arabicPeriod" startAt="10"/>
              <a:defRPr/>
            </a:pPr>
            <a:r>
              <a:rPr lang="en-GB" sz="2800" dirty="0">
                <a:solidFill>
                  <a:schemeClr val="tx2"/>
                </a:solidFill>
              </a:rPr>
              <a:t>European Union Reference Centre</a:t>
            </a:r>
            <a:endParaRPr lang="en-GB" sz="2800" dirty="0"/>
          </a:p>
          <a:p>
            <a:pPr marL="457200" indent="-457200">
              <a:buSzPct val="100000"/>
              <a:buFont typeface="+mj-lt"/>
              <a:buAutoNum type="arabicPeriod" startAt="10"/>
              <a:defRPr/>
            </a:pPr>
            <a:r>
              <a:rPr lang="en-GB" sz="2800" dirty="0">
                <a:solidFill>
                  <a:schemeClr val="tx2"/>
                </a:solidFill>
              </a:rPr>
              <a:t>Other Matters and Open Discussion</a:t>
            </a:r>
            <a:endParaRPr sz="2800" dirty="0"/>
          </a:p>
          <a:p>
            <a:pPr marL="457200" indent="-457200">
              <a:buSzPct val="100000"/>
              <a:buFont typeface="+mj-lt"/>
              <a:buAutoNum type="arabicPeriod" startAt="10"/>
              <a:defRPr/>
            </a:pPr>
            <a:r>
              <a:rPr lang="en-GB" sz="2800" dirty="0">
                <a:solidFill>
                  <a:schemeClr val="tx2"/>
                </a:solidFill>
              </a:rPr>
              <a:t>Future Events</a:t>
            </a:r>
            <a:endParaRPr sz="2800" dirty="0"/>
          </a:p>
          <a:p>
            <a:pPr marL="457200" indent="-457200">
              <a:buSzPct val="100000"/>
              <a:buFont typeface="+mj-lt"/>
              <a:buAutoNum type="arabicPeriod" startAt="10"/>
              <a:defRPr/>
            </a:pPr>
            <a:r>
              <a:rPr lang="en-GB" sz="2800" dirty="0">
                <a:solidFill>
                  <a:schemeClr val="tx2"/>
                </a:solidFill>
              </a:rPr>
              <a:t>Close</a:t>
            </a:r>
            <a:endParaRPr sz="2800" dirty="0"/>
          </a:p>
          <a:p>
            <a:pPr marL="457200" indent="-457200">
              <a:buFont typeface="+mj-lt"/>
              <a:buAutoNum type="arabicPeriod" startAt="7"/>
              <a:defRPr/>
            </a:pPr>
            <a:endParaRPr lang="en-US" sz="2800" dirty="0"/>
          </a:p>
        </p:txBody>
      </p:sp>
    </p:spTree>
    <p:extLst>
      <p:ext uri="{BB962C8B-B14F-4D97-AF65-F5344CB8AC3E}">
        <p14:creationId xmlns:p14="http://schemas.microsoft.com/office/powerpoint/2010/main" val="88358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 name="Content Placeholder 1"/>
          <p:cNvSpPr>
            <a:spLocks noGrp="1"/>
          </p:cNvSpPr>
          <p:nvPr>
            <p:ph idx="1"/>
          </p:nvPr>
        </p:nvSpPr>
        <p:spPr bwMode="auto">
          <a:xfrm>
            <a:off x="288131" y="2286000"/>
            <a:ext cx="8077200" cy="7391400"/>
          </a:xfrm>
        </p:spPr>
        <p:txBody>
          <a:bodyPr/>
          <a:lstStyle/>
          <a:p>
            <a:pPr marL="514350" indent="-514350">
              <a:buSzPct val="100000"/>
              <a:buFont typeface="+mj-lt"/>
              <a:buAutoNum type="arabicPeriod"/>
              <a:defRPr/>
            </a:pPr>
            <a:r>
              <a:rPr lang="en-AU" sz="2800" dirty="0">
                <a:solidFill>
                  <a:schemeClr val="tx1">
                    <a:lumMod val="20000"/>
                    <a:lumOff val="80000"/>
                  </a:schemeClr>
                </a:solidFill>
              </a:rPr>
              <a:t>Opening and welcome</a:t>
            </a:r>
            <a:endParaRPr lang="sv-SE" sz="2800" dirty="0">
              <a:solidFill>
                <a:schemeClr val="tx1">
                  <a:lumMod val="20000"/>
                  <a:lumOff val="80000"/>
                </a:schemeClr>
              </a:solidFill>
            </a:endParaRPr>
          </a:p>
          <a:p>
            <a:pPr marL="514350" indent="-514350">
              <a:buSzPct val="100000"/>
              <a:buFont typeface="+mj-lt"/>
              <a:buAutoNum type="arabicPeriod"/>
              <a:defRPr/>
            </a:pPr>
            <a:r>
              <a:rPr lang="sv-SE" sz="2800" dirty="0">
                <a:solidFill>
                  <a:schemeClr val="tx1">
                    <a:lumMod val="20000"/>
                    <a:lumOff val="80000"/>
                  </a:schemeClr>
                </a:solidFill>
              </a:rPr>
              <a:t>Adoption of agenda</a:t>
            </a:r>
            <a:endParaRPr sz="2800" dirty="0">
              <a:solidFill>
                <a:schemeClr val="tx1">
                  <a:lumMod val="20000"/>
                  <a:lumOff val="80000"/>
                </a:schemeClr>
              </a:solidFill>
            </a:endParaRPr>
          </a:p>
          <a:p>
            <a:pPr marL="514350" indent="-514350">
              <a:buSzPct val="100000"/>
              <a:buFont typeface="+mj-lt"/>
              <a:buAutoNum type="arabicPeriod"/>
              <a:defRPr/>
            </a:pPr>
            <a:r>
              <a:rPr lang="en-GB" sz="2800" dirty="0">
                <a:solidFill>
                  <a:schemeClr val="tx1">
                    <a:lumMod val="20000"/>
                    <a:lumOff val="80000"/>
                  </a:schemeClr>
                </a:solidFill>
              </a:rPr>
              <a:t>Acceptance of the minutes of the 2023 Interbull Business Meetings</a:t>
            </a:r>
            <a:endParaRPr sz="2800" dirty="0">
              <a:solidFill>
                <a:schemeClr val="tx1">
                  <a:lumMod val="20000"/>
                  <a:lumOff val="80000"/>
                </a:schemeClr>
              </a:solidFill>
            </a:endParaRPr>
          </a:p>
          <a:p>
            <a:pPr marL="514350" indent="-514350">
              <a:buSzPct val="100000"/>
              <a:buFont typeface="+mj-lt"/>
              <a:buAutoNum type="arabicPeriod"/>
              <a:defRPr/>
            </a:pPr>
            <a:r>
              <a:rPr lang="en-GB" sz="2800" dirty="0">
                <a:solidFill>
                  <a:schemeClr val="tx1">
                    <a:lumMod val="20000"/>
                    <a:lumOff val="80000"/>
                  </a:schemeClr>
                </a:solidFill>
              </a:rPr>
              <a:t>ICAR Update</a:t>
            </a:r>
            <a:endParaRPr sz="2800" dirty="0">
              <a:solidFill>
                <a:schemeClr val="tx1">
                  <a:lumMod val="20000"/>
                  <a:lumOff val="80000"/>
                </a:schemeClr>
              </a:solidFill>
            </a:endParaRPr>
          </a:p>
          <a:p>
            <a:pPr marL="514350" indent="-514350">
              <a:buSzPct val="100000"/>
              <a:buFont typeface="+mj-lt"/>
              <a:buAutoNum type="arabicPeriod"/>
              <a:defRPr/>
            </a:pPr>
            <a:r>
              <a:rPr lang="en-GB" sz="2800" dirty="0">
                <a:solidFill>
                  <a:schemeClr val="tx1">
                    <a:lumMod val="20000"/>
                    <a:lumOff val="80000"/>
                  </a:schemeClr>
                </a:solidFill>
              </a:rPr>
              <a:t>Interbull Strategic Plan</a:t>
            </a:r>
            <a:endParaRPr sz="2800" dirty="0">
              <a:solidFill>
                <a:schemeClr val="tx1">
                  <a:lumMod val="20000"/>
                  <a:lumOff val="80000"/>
                </a:schemeClr>
              </a:solidFill>
            </a:endParaRPr>
          </a:p>
          <a:p>
            <a:pPr marL="514350" indent="-514350">
              <a:buSzPct val="100000"/>
              <a:buFont typeface="+mj-lt"/>
              <a:buAutoNum type="arabicPeriod"/>
              <a:defRPr/>
            </a:pPr>
            <a:r>
              <a:rPr lang="en-GB" sz="2800" dirty="0">
                <a:solidFill>
                  <a:schemeClr val="tx1">
                    <a:lumMod val="20000"/>
                    <a:lumOff val="80000"/>
                  </a:schemeClr>
                </a:solidFill>
              </a:rPr>
              <a:t>Interbull Governance</a:t>
            </a:r>
            <a:endParaRPr sz="2800" dirty="0">
              <a:solidFill>
                <a:schemeClr val="tx1">
                  <a:lumMod val="20000"/>
                  <a:lumOff val="80000"/>
                </a:schemeClr>
              </a:solidFill>
            </a:endParaRPr>
          </a:p>
          <a:p>
            <a:pPr marL="514350" indent="-514350">
              <a:buSzPct val="100000"/>
              <a:buFont typeface="+mj-lt"/>
              <a:buAutoNum type="arabicPeriod"/>
              <a:defRPr/>
            </a:pPr>
            <a:r>
              <a:rPr lang="en-GB" sz="2800" dirty="0">
                <a:solidFill>
                  <a:schemeClr val="tx1">
                    <a:lumMod val="20000"/>
                    <a:lumOff val="80000"/>
                  </a:schemeClr>
                </a:solidFill>
              </a:rPr>
              <a:t>Interbull Centre Director’s Report - part 1</a:t>
            </a:r>
          </a:p>
          <a:p>
            <a:pPr marL="514350" indent="-514350">
              <a:buSzPct val="100000"/>
              <a:buFont typeface="+mj-lt"/>
              <a:buAutoNum type="arabicPeriod"/>
              <a:defRPr/>
            </a:pPr>
            <a:r>
              <a:rPr lang="en-US" sz="2800" b="0" i="0" u="none" strike="noStrike" cap="none" spc="0" dirty="0">
                <a:solidFill>
                  <a:schemeClr val="tx1">
                    <a:lumMod val="20000"/>
                    <a:lumOff val="80000"/>
                  </a:schemeClr>
                </a:solidFill>
                <a:latin typeface="Arial"/>
                <a:ea typeface="ヒラギノ角ゴ ProN W3"/>
                <a:cs typeface="Arial"/>
              </a:rPr>
              <a:t>New Traits Pipeline</a:t>
            </a:r>
            <a:endParaRPr lang="en-US" sz="2800" dirty="0">
              <a:solidFill>
                <a:schemeClr val="tx1">
                  <a:lumMod val="20000"/>
                  <a:lumOff val="80000"/>
                </a:schemeClr>
              </a:solidFill>
            </a:endParaRPr>
          </a:p>
          <a:p>
            <a:pPr marL="514350" indent="-514350">
              <a:buSzPct val="100000"/>
              <a:buFont typeface="+mj-lt"/>
              <a:buAutoNum type="arabicPeriod"/>
              <a:defRPr/>
            </a:pPr>
            <a:r>
              <a:rPr lang="en-US" sz="2800" dirty="0">
                <a:solidFill>
                  <a:schemeClr val="tx1">
                    <a:lumMod val="20000"/>
                    <a:lumOff val="80000"/>
                  </a:schemeClr>
                </a:solidFill>
              </a:rPr>
              <a:t>Business Funding Models Task Force</a:t>
            </a:r>
          </a:p>
          <a:p>
            <a:pPr marL="0" indent="0">
              <a:buNone/>
              <a:defRPr/>
            </a:pPr>
            <a:endParaRPr sz="3200" dirty="0">
              <a:solidFill>
                <a:schemeClr val="tx2"/>
              </a:solidFill>
            </a:endParaRPr>
          </a:p>
          <a:p>
            <a:pPr marL="0" lvl="0" indent="0">
              <a:buNone/>
              <a:defRPr/>
            </a:pPr>
            <a:endParaRPr lang="sv-SE" sz="3200" dirty="0">
              <a:solidFill>
                <a:schemeClr val="tx2"/>
              </a:solidFill>
            </a:endParaRPr>
          </a:p>
        </p:txBody>
      </p:sp>
      <p:sp>
        <p:nvSpPr>
          <p:cNvPr id="4" name="Text Placeholder 3"/>
          <p:cNvSpPr>
            <a:spLocks noGrp="1"/>
          </p:cNvSpPr>
          <p:nvPr>
            <p:ph type="body" sz="quarter" idx="11"/>
          </p:nvPr>
        </p:nvSpPr>
        <p:spPr bwMode="auto"/>
        <p:txBody>
          <a:bodyPr/>
          <a:lstStyle/>
          <a:p>
            <a:pPr>
              <a:defRPr/>
            </a:pPr>
            <a:r>
              <a:rPr lang="en-AU"/>
              <a:t>Business Meeting Agenda</a:t>
            </a:r>
            <a:endParaRPr/>
          </a:p>
        </p:txBody>
      </p:sp>
      <p:sp>
        <p:nvSpPr>
          <p:cNvPr id="11" name="Content Placeholder 1"/>
          <p:cNvSpPr txBox="1"/>
          <p:nvPr/>
        </p:nvSpPr>
        <p:spPr bwMode="auto">
          <a:xfrm>
            <a:off x="8822531" y="2514600"/>
            <a:ext cx="8517732"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514350" indent="-514350">
              <a:buSzPct val="100000"/>
              <a:buFont typeface="+mj-lt"/>
              <a:buAutoNum type="arabicPeriod" startAt="10"/>
              <a:defRPr/>
            </a:pPr>
            <a:r>
              <a:rPr lang="en-GB" sz="2800" dirty="0">
                <a:solidFill>
                  <a:schemeClr val="tx2"/>
                </a:solidFill>
              </a:rPr>
              <a:t>Interbull Centre Director’s Report - Part 2</a:t>
            </a:r>
          </a:p>
          <a:p>
            <a:pPr marL="457200" indent="-457200">
              <a:buSzPct val="100000"/>
              <a:buFont typeface="+mj-lt"/>
              <a:buAutoNum type="arabicPeriod" startAt="10"/>
              <a:defRPr/>
            </a:pPr>
            <a:r>
              <a:rPr lang="en-GB" sz="2800" dirty="0">
                <a:solidFill>
                  <a:schemeClr val="tx2"/>
                </a:solidFill>
              </a:rPr>
              <a:t>Interbull Technical Committee / Research and Development</a:t>
            </a:r>
            <a:endParaRPr sz="2800" dirty="0"/>
          </a:p>
          <a:p>
            <a:pPr marL="457200" indent="-457200">
              <a:buSzPct val="100000"/>
              <a:buFont typeface="+mj-lt"/>
              <a:buAutoNum type="arabicPeriod" startAt="10"/>
              <a:defRPr/>
            </a:pPr>
            <a:r>
              <a:rPr lang="en-GB" sz="2800" dirty="0">
                <a:solidFill>
                  <a:schemeClr val="tx2"/>
                </a:solidFill>
              </a:rPr>
              <a:t>European Union Reference Centre</a:t>
            </a:r>
            <a:endParaRPr lang="en-GB" sz="2800" dirty="0"/>
          </a:p>
          <a:p>
            <a:pPr marL="457200" indent="-457200">
              <a:buSzPct val="100000"/>
              <a:buFont typeface="+mj-lt"/>
              <a:buAutoNum type="arabicPeriod" startAt="10"/>
              <a:defRPr/>
            </a:pPr>
            <a:r>
              <a:rPr lang="en-GB" sz="2800" dirty="0">
                <a:solidFill>
                  <a:schemeClr val="tx2"/>
                </a:solidFill>
              </a:rPr>
              <a:t>Other Matters and Open Discussion</a:t>
            </a:r>
            <a:endParaRPr sz="2800" dirty="0"/>
          </a:p>
          <a:p>
            <a:pPr marL="457200" indent="-457200">
              <a:buSzPct val="100000"/>
              <a:buFont typeface="+mj-lt"/>
              <a:buAutoNum type="arabicPeriod" startAt="10"/>
              <a:defRPr/>
            </a:pPr>
            <a:r>
              <a:rPr lang="en-GB" sz="2800" dirty="0">
                <a:solidFill>
                  <a:schemeClr val="tx2"/>
                </a:solidFill>
              </a:rPr>
              <a:t>Future Events</a:t>
            </a:r>
            <a:endParaRPr sz="2800" dirty="0"/>
          </a:p>
          <a:p>
            <a:pPr marL="457200" indent="-457200">
              <a:buSzPct val="100000"/>
              <a:buFont typeface="+mj-lt"/>
              <a:buAutoNum type="arabicPeriod" startAt="10"/>
              <a:defRPr/>
            </a:pPr>
            <a:r>
              <a:rPr lang="en-GB" sz="2800" dirty="0">
                <a:solidFill>
                  <a:schemeClr val="tx2"/>
                </a:solidFill>
              </a:rPr>
              <a:t>Close</a:t>
            </a:r>
            <a:endParaRPr sz="2800" dirty="0"/>
          </a:p>
          <a:p>
            <a:pPr marL="457200" indent="-457200">
              <a:buFont typeface="+mj-lt"/>
              <a:buAutoNum type="arabicPeriod" startAt="7"/>
              <a:defRPr/>
            </a:pPr>
            <a:endParaRPr lang="en-US" sz="2800" dirty="0"/>
          </a:p>
        </p:txBody>
      </p:sp>
    </p:spTree>
    <p:extLst>
      <p:ext uri="{BB962C8B-B14F-4D97-AF65-F5344CB8AC3E}">
        <p14:creationId xmlns:p14="http://schemas.microsoft.com/office/powerpoint/2010/main" val="2411501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10: Interbull Centre Director’s Report – Part 2</a:t>
            </a:r>
            <a:endParaRPr dirty="0"/>
          </a:p>
          <a:p>
            <a:pPr>
              <a:defRPr/>
            </a:pPr>
            <a:r>
              <a:rPr lang="en-US" sz="4250" dirty="0"/>
              <a:t>Toine Roozen</a:t>
            </a:r>
            <a:endParaRPr dirty="0"/>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3290285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1"/>
          </p:nvPr>
        </p:nvSpPr>
        <p:spPr bwMode="auto"/>
        <p:txBody>
          <a:bodyPr/>
          <a:lstStyle/>
          <a:p>
            <a:pPr>
              <a:defRPr/>
            </a:pPr>
            <a:r>
              <a:rPr lang="en-AU" dirty="0"/>
              <a:t>Interbull Centre Services</a:t>
            </a:r>
            <a:endParaRPr dirty="0"/>
          </a:p>
        </p:txBody>
      </p:sp>
      <p:sp>
        <p:nvSpPr>
          <p:cNvPr id="3" name="Rectangle: Rounded Corners 2"/>
          <p:cNvSpPr/>
          <p:nvPr/>
        </p:nvSpPr>
        <p:spPr bwMode="auto">
          <a:xfrm>
            <a:off x="474892" y="2362199"/>
            <a:ext cx="3733799" cy="685800"/>
          </a:xfrm>
          <a:prstGeom prst="roundRect">
            <a:avLst>
              <a:gd name="adj" fmla="val 16667"/>
            </a:avLst>
          </a:prstGeom>
          <a:solidFill>
            <a:schemeClr val="accent2">
              <a:lumMod val="60000"/>
              <a:lumOff val="4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EVALUATIONS</a:t>
            </a:r>
            <a:endParaRPr/>
          </a:p>
        </p:txBody>
      </p:sp>
      <p:sp>
        <p:nvSpPr>
          <p:cNvPr id="4" name="Rectangle: Rounded Corners 3"/>
          <p:cNvSpPr/>
          <p:nvPr/>
        </p:nvSpPr>
        <p:spPr bwMode="auto">
          <a:xfrm>
            <a:off x="4763011" y="2362199"/>
            <a:ext cx="3733800" cy="685800"/>
          </a:xfrm>
          <a:prstGeom prst="roundRect">
            <a:avLst>
              <a:gd name="adj" fmla="val 16667"/>
            </a:avLst>
          </a:prstGeom>
          <a:solidFill>
            <a:srgbClr val="FFC00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VALIDATION</a:t>
            </a:r>
            <a:endParaRPr/>
          </a:p>
        </p:txBody>
      </p:sp>
      <p:sp>
        <p:nvSpPr>
          <p:cNvPr id="5" name="Rectangle: Rounded Corners 4"/>
          <p:cNvSpPr/>
          <p:nvPr/>
        </p:nvSpPr>
        <p:spPr bwMode="auto">
          <a:xfrm>
            <a:off x="9051131" y="2362199"/>
            <a:ext cx="3733801" cy="6858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EXCHANGE</a:t>
            </a:r>
            <a:endParaRPr/>
          </a:p>
        </p:txBody>
      </p:sp>
      <p:sp>
        <p:nvSpPr>
          <p:cNvPr id="6" name="Rectangle: Rounded Corners 5"/>
          <p:cNvSpPr/>
          <p:nvPr/>
        </p:nvSpPr>
        <p:spPr bwMode="auto">
          <a:xfrm>
            <a:off x="13165931" y="2362199"/>
            <a:ext cx="3733801" cy="685800"/>
          </a:xfrm>
          <a:prstGeom prst="roundRect">
            <a:avLst>
              <a:gd name="adj" fmla="val 16667"/>
            </a:avLst>
          </a:prstGeom>
          <a:solidFill>
            <a:srgbClr val="92D05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COLLABORATION</a:t>
            </a:r>
            <a:endParaRPr/>
          </a:p>
        </p:txBody>
      </p:sp>
      <p:sp>
        <p:nvSpPr>
          <p:cNvPr id="8" name="Rectangle: Rounded Corners 7"/>
          <p:cNvSpPr/>
          <p:nvPr/>
        </p:nvSpPr>
        <p:spPr bwMode="auto">
          <a:xfrm>
            <a:off x="474892" y="32766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MACE</a:t>
            </a:r>
            <a:endParaRPr dirty="0">
              <a:latin typeface="Arial"/>
              <a:cs typeface="Arial"/>
            </a:endParaRPr>
          </a:p>
        </p:txBody>
      </p:sp>
      <p:sp>
        <p:nvSpPr>
          <p:cNvPr id="9" name="Rectangle: Rounded Corners 8"/>
          <p:cNvSpPr/>
          <p:nvPr/>
        </p:nvSpPr>
        <p:spPr bwMode="auto">
          <a:xfrm>
            <a:off x="474891" y="41148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a:solidFill>
                  <a:srgbClr val="414141"/>
                </a:solidFill>
                <a:latin typeface="Arial"/>
                <a:ea typeface="ヒラギノ角ゴ ProN W3"/>
                <a:cs typeface="Arial"/>
              </a:rPr>
              <a:t>G</a:t>
            </a:r>
            <a:r>
              <a:rPr lang="en-AU" sz="4200" b="0" i="0" u="none" strike="noStrike" cap="none">
                <a:ln>
                  <a:noFill/>
                </a:ln>
                <a:solidFill>
                  <a:srgbClr val="414141"/>
                </a:solidFill>
                <a:latin typeface="Arial"/>
                <a:ea typeface="ヒラギノ角ゴ ProN W3"/>
                <a:cs typeface="Arial"/>
              </a:rPr>
              <a:t>MACE</a:t>
            </a:r>
            <a:endParaRPr>
              <a:latin typeface="Arial"/>
              <a:cs typeface="Arial"/>
            </a:endParaRPr>
          </a:p>
        </p:txBody>
      </p:sp>
      <p:sp>
        <p:nvSpPr>
          <p:cNvPr id="10" name="Rectangle: Rounded Corners 9"/>
          <p:cNvSpPr/>
          <p:nvPr/>
        </p:nvSpPr>
        <p:spPr bwMode="auto">
          <a:xfrm>
            <a:off x="4783932" y="64770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TMACE</a:t>
            </a:r>
            <a:endParaRPr>
              <a:latin typeface="Arial"/>
              <a:cs typeface="Arial"/>
            </a:endParaRPr>
          </a:p>
        </p:txBody>
      </p:sp>
      <p:sp>
        <p:nvSpPr>
          <p:cNvPr id="11" name="Rectangle: Rounded Corners 10"/>
          <p:cNvSpPr/>
          <p:nvPr/>
        </p:nvSpPr>
        <p:spPr bwMode="auto">
          <a:xfrm>
            <a:off x="474891" y="49530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InterGenomics</a:t>
            </a:r>
            <a:endParaRPr/>
          </a:p>
        </p:txBody>
      </p:sp>
      <p:sp>
        <p:nvSpPr>
          <p:cNvPr id="12" name="Rectangle: Rounded Corners 11"/>
          <p:cNvSpPr/>
          <p:nvPr/>
        </p:nvSpPr>
        <p:spPr bwMode="auto">
          <a:xfrm>
            <a:off x="474890" y="5867399"/>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Interbeef</a:t>
            </a:r>
            <a:endParaRPr/>
          </a:p>
        </p:txBody>
      </p:sp>
      <p:sp>
        <p:nvSpPr>
          <p:cNvPr id="14" name="Rectangle: Rounded Corners 13"/>
          <p:cNvSpPr/>
          <p:nvPr/>
        </p:nvSpPr>
        <p:spPr bwMode="auto">
          <a:xfrm>
            <a:off x="4740529" y="3289300"/>
            <a:ext cx="3733798" cy="2035173"/>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Conventional breeding values</a:t>
            </a:r>
            <a:endParaRPr>
              <a:latin typeface="Arial"/>
              <a:cs typeface="Arial"/>
            </a:endParaRPr>
          </a:p>
        </p:txBody>
      </p:sp>
      <p:sp>
        <p:nvSpPr>
          <p:cNvPr id="15" name="Rectangle: Rounded Corners 14"/>
          <p:cNvSpPr/>
          <p:nvPr/>
        </p:nvSpPr>
        <p:spPr bwMode="auto">
          <a:xfrm>
            <a:off x="4763010" y="5558367"/>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GEBV-test</a:t>
            </a:r>
            <a:endParaRPr>
              <a:latin typeface="Arial"/>
              <a:cs typeface="Arial"/>
            </a:endParaRPr>
          </a:p>
        </p:txBody>
      </p:sp>
      <p:sp>
        <p:nvSpPr>
          <p:cNvPr id="16" name="Rectangle: Rounded Corners 15"/>
          <p:cNvSpPr/>
          <p:nvPr/>
        </p:nvSpPr>
        <p:spPr bwMode="auto">
          <a:xfrm>
            <a:off x="4740529" y="7367061"/>
            <a:ext cx="3733798" cy="1472139"/>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EURC validation</a:t>
            </a:r>
            <a:endParaRPr dirty="0">
              <a:latin typeface="Arial"/>
              <a:cs typeface="Arial"/>
            </a:endParaRPr>
          </a:p>
        </p:txBody>
      </p:sp>
      <p:sp>
        <p:nvSpPr>
          <p:cNvPr id="17" name="Rectangle: Rounded Corners 16"/>
          <p:cNvSpPr/>
          <p:nvPr/>
        </p:nvSpPr>
        <p:spPr bwMode="auto">
          <a:xfrm>
            <a:off x="9037479" y="3287888"/>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GenoEx-PSE</a:t>
            </a:r>
            <a:endParaRPr dirty="0">
              <a:latin typeface="Arial"/>
              <a:cs typeface="Arial"/>
            </a:endParaRPr>
          </a:p>
        </p:txBody>
      </p:sp>
      <p:sp>
        <p:nvSpPr>
          <p:cNvPr id="18" name="Rectangle: Rounded Corners 17"/>
          <p:cNvSpPr/>
          <p:nvPr/>
        </p:nvSpPr>
        <p:spPr bwMode="auto">
          <a:xfrm>
            <a:off x="9020545" y="41148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GenoEx-GDE</a:t>
            </a:r>
            <a:endParaRPr dirty="0">
              <a:latin typeface="Arial"/>
              <a:cs typeface="Arial"/>
            </a:endParaRPr>
          </a:p>
        </p:txBody>
      </p:sp>
      <p:sp>
        <p:nvSpPr>
          <p:cNvPr id="19" name="Rectangle: Rounded Corners 18"/>
          <p:cNvSpPr/>
          <p:nvPr/>
        </p:nvSpPr>
        <p:spPr bwMode="auto">
          <a:xfrm>
            <a:off x="9057042" y="4936065"/>
            <a:ext cx="3733799" cy="7620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dirty="0">
                <a:solidFill>
                  <a:srgbClr val="414141"/>
                </a:solidFill>
                <a:latin typeface="Arial"/>
                <a:ea typeface="ヒラギノ角ゴ ProN W3"/>
                <a:cs typeface="Arial"/>
              </a:rPr>
              <a:t>G</a:t>
            </a:r>
            <a:r>
              <a:rPr lang="en-AU" sz="4200" b="0" i="0" u="none" strike="noStrike" cap="none" dirty="0">
                <a:ln>
                  <a:noFill/>
                </a:ln>
                <a:solidFill>
                  <a:srgbClr val="414141"/>
                </a:solidFill>
                <a:latin typeface="Arial"/>
                <a:ea typeface="ヒラギノ角ゴ ProN W3"/>
                <a:cs typeface="Arial"/>
              </a:rPr>
              <a:t>enetic traits</a:t>
            </a:r>
            <a:endParaRPr dirty="0">
              <a:latin typeface="Arial"/>
              <a:cs typeface="Arial"/>
            </a:endParaRPr>
          </a:p>
        </p:txBody>
      </p:sp>
      <p:sp>
        <p:nvSpPr>
          <p:cNvPr id="20" name="Rectangle: Rounded Corners 19"/>
          <p:cNvSpPr/>
          <p:nvPr/>
        </p:nvSpPr>
        <p:spPr bwMode="auto">
          <a:xfrm>
            <a:off x="13169020" y="3276600"/>
            <a:ext cx="3733799" cy="677332"/>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PREPdb</a:t>
            </a:r>
          </a:p>
        </p:txBody>
      </p:sp>
      <p:sp>
        <p:nvSpPr>
          <p:cNvPr id="7" name="Rectangle: Rounded Corners 6"/>
          <p:cNvSpPr/>
          <p:nvPr/>
        </p:nvSpPr>
        <p:spPr bwMode="auto">
          <a:xfrm>
            <a:off x="13165933" y="4182531"/>
            <a:ext cx="3733799" cy="1375836"/>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Interbull Bulletin</a:t>
            </a:r>
            <a:endParaRPr>
              <a:latin typeface="Arial"/>
              <a:cs typeface="Arial"/>
            </a:endParaRPr>
          </a:p>
        </p:txBody>
      </p:sp>
      <p:sp>
        <p:nvSpPr>
          <p:cNvPr id="21" name="Rectangle: Rounded Corners 20"/>
          <p:cNvSpPr/>
          <p:nvPr/>
        </p:nvSpPr>
        <p:spPr bwMode="auto">
          <a:xfrm>
            <a:off x="13165932" y="5698065"/>
            <a:ext cx="3733798" cy="2116667"/>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b="0" i="0" u="none" strike="noStrike" cap="none">
                <a:ln>
                  <a:noFill/>
                </a:ln>
                <a:solidFill>
                  <a:srgbClr val="414141"/>
                </a:solidFill>
                <a:latin typeface="Arial"/>
                <a:ea typeface="ヒラギノ角ゴ ProN W3"/>
                <a:cs typeface="Arial"/>
              </a:rPr>
              <a:t>Meetings, Workshops and Webinars</a:t>
            </a:r>
            <a:endParaRPr>
              <a:latin typeface="Arial"/>
              <a:cs typeface="Arial"/>
            </a:endParaRPr>
          </a:p>
        </p:txBody>
      </p:sp>
      <p:sp>
        <p:nvSpPr>
          <p:cNvPr id="23" name="Rectangle: Rounded Corners 22"/>
          <p:cNvSpPr/>
          <p:nvPr/>
        </p:nvSpPr>
        <p:spPr bwMode="auto">
          <a:xfrm>
            <a:off x="13187363" y="7996764"/>
            <a:ext cx="3733799" cy="1375836"/>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International Guidelines</a:t>
            </a:r>
            <a:endParaRPr>
              <a:latin typeface="Arial"/>
              <a:cs typeface="Arial"/>
            </a:endParaRPr>
          </a:p>
        </p:txBody>
      </p:sp>
      <p:sp>
        <p:nvSpPr>
          <p:cNvPr id="13" name="Rectangle 2">
            <a:extLst>
              <a:ext uri="{FF2B5EF4-FFF2-40B4-BE49-F238E27FC236}">
                <a16:creationId xmlns:a16="http://schemas.microsoft.com/office/drawing/2014/main" id="{17FA0102-21A4-C6A2-64AF-22033A383E2F}"/>
              </a:ext>
            </a:extLst>
          </p:cNvPr>
          <p:cNvSpPr>
            <a:spLocks noChangeArrowheads="1"/>
          </p:cNvSpPr>
          <p:nvPr/>
        </p:nvSpPr>
        <p:spPr bwMode="auto">
          <a:xfrm>
            <a:off x="272921" y="8138013"/>
            <a:ext cx="1734026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98418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603ABA-846B-3039-D202-4152473E431E}"/>
              </a:ext>
            </a:extLst>
          </p:cNvPr>
          <p:cNvSpPr>
            <a:spLocks noGrp="1"/>
          </p:cNvSpPr>
          <p:nvPr>
            <p:ph type="body" sz="quarter" idx="11"/>
          </p:nvPr>
        </p:nvSpPr>
        <p:spPr>
          <a:xfrm>
            <a:off x="3183564" y="838200"/>
            <a:ext cx="13767487" cy="762000"/>
          </a:xfrm>
        </p:spPr>
        <p:txBody>
          <a:bodyPr/>
          <a:lstStyle/>
          <a:p>
            <a:r>
              <a:rPr lang="en-GB" dirty="0"/>
              <a:t>Interbull Evaluations</a:t>
            </a:r>
          </a:p>
        </p:txBody>
      </p:sp>
      <p:graphicFrame>
        <p:nvGraphicFramePr>
          <p:cNvPr id="3" name="Content Placeholder 3">
            <a:extLst>
              <a:ext uri="{FF2B5EF4-FFF2-40B4-BE49-F238E27FC236}">
                <a16:creationId xmlns:a16="http://schemas.microsoft.com/office/drawing/2014/main" id="{316A8DC8-8D44-7627-97AE-621AF805B9AF}"/>
              </a:ext>
            </a:extLst>
          </p:cNvPr>
          <p:cNvGraphicFramePr>
            <a:graphicFrameLocks/>
          </p:cNvGraphicFramePr>
          <p:nvPr/>
        </p:nvGraphicFramePr>
        <p:xfrm>
          <a:off x="4250531" y="2140496"/>
          <a:ext cx="8547178" cy="7410688"/>
        </p:xfrm>
        <a:graphic>
          <a:graphicData uri="http://schemas.openxmlformats.org/drawingml/2006/table">
            <a:tbl>
              <a:tblPr firstRow="1" bandRow="1">
                <a:tableStyleId>{93296810-A885-4BE3-A3E7-6D5BEEA58F35}</a:tableStyleId>
              </a:tblPr>
              <a:tblGrid>
                <a:gridCol w="2348821">
                  <a:extLst>
                    <a:ext uri="{9D8B030D-6E8A-4147-A177-3AD203B41FA5}">
                      <a16:colId xmlns:a16="http://schemas.microsoft.com/office/drawing/2014/main" val="20000"/>
                    </a:ext>
                  </a:extLst>
                </a:gridCol>
                <a:gridCol w="6198357">
                  <a:extLst>
                    <a:ext uri="{9D8B030D-6E8A-4147-A177-3AD203B41FA5}">
                      <a16:colId xmlns:a16="http://schemas.microsoft.com/office/drawing/2014/main" val="80838840"/>
                    </a:ext>
                  </a:extLst>
                </a:gridCol>
              </a:tblGrid>
              <a:tr h="520189">
                <a:tc>
                  <a:txBody>
                    <a:bodyPr/>
                    <a:lstStyle/>
                    <a:p>
                      <a:pPr algn="ctr"/>
                      <a:r>
                        <a:rPr lang="en-US" sz="2600" dirty="0">
                          <a:latin typeface="Arial" panose="020B0604020202020204" pitchFamily="34" charset="0"/>
                          <a:cs typeface="Arial" panose="020B0604020202020204" pitchFamily="34" charset="0"/>
                        </a:rPr>
                        <a:t>Trait group</a:t>
                      </a:r>
                    </a:p>
                  </a:txBody>
                  <a:tcPr marL="140881" marR="140881" marT="65023" marB="65023"/>
                </a:tc>
                <a:tc>
                  <a:txBody>
                    <a:bodyPr/>
                    <a:lstStyle/>
                    <a:p>
                      <a:pPr algn="ctr"/>
                      <a:r>
                        <a:rPr lang="en-US" sz="2600" dirty="0">
                          <a:latin typeface="Arial" panose="020B0604020202020204" pitchFamily="34" charset="0"/>
                          <a:cs typeface="Arial" panose="020B0604020202020204" pitchFamily="34" charset="0"/>
                        </a:rPr>
                        <a:t>Traits</a:t>
                      </a:r>
                    </a:p>
                  </a:txBody>
                  <a:tcPr marL="140881" marR="140881" marT="65023" marB="65023"/>
                </a:tc>
                <a:extLst>
                  <a:ext uri="{0D108BD9-81ED-4DB2-BD59-A6C34878D82A}">
                    <a16:rowId xmlns:a16="http://schemas.microsoft.com/office/drawing/2014/main" val="10000"/>
                  </a:ext>
                </a:extLst>
              </a:tr>
              <a:tr h="0">
                <a:tc>
                  <a:txBody>
                    <a:bodyPr/>
                    <a:lstStyle/>
                    <a:p>
                      <a:pPr algn="l"/>
                      <a:r>
                        <a:rPr lang="en-US" sz="2600" dirty="0">
                          <a:latin typeface="Arial" panose="020B0604020202020204" pitchFamily="34" charset="0"/>
                          <a:cs typeface="Arial" panose="020B0604020202020204" pitchFamily="34" charset="0"/>
                        </a:rPr>
                        <a:t>Production </a:t>
                      </a:r>
                      <a:r>
                        <a:rPr lang="en-US" sz="2000" i="1" dirty="0">
                          <a:latin typeface="Arial" panose="020B0604020202020204" pitchFamily="34" charset="0"/>
                          <a:cs typeface="Arial" panose="020B0604020202020204" pitchFamily="34" charset="0"/>
                        </a:rPr>
                        <a:t>1995</a:t>
                      </a:r>
                      <a:endParaRPr lang="en-US" sz="2600" i="1" dirty="0">
                        <a:latin typeface="Arial" panose="020B0604020202020204" pitchFamily="34" charset="0"/>
                        <a:cs typeface="Arial" panose="020B0604020202020204" pitchFamily="34" charset="0"/>
                      </a:endParaRPr>
                    </a:p>
                  </a:txBody>
                  <a:tcPr marL="140881" marR="140881" marT="65023" marB="65023"/>
                </a:tc>
                <a:tc>
                  <a:txBody>
                    <a:bodyPr/>
                    <a:lstStyle/>
                    <a:p>
                      <a:pPr algn="l"/>
                      <a:r>
                        <a:rPr lang="en-US" sz="2600" spc="-1" dirty="0">
                          <a:solidFill>
                            <a:srgbClr val="000000"/>
                          </a:solidFill>
                          <a:latin typeface="Arial" panose="020B0604020202020204" pitchFamily="34" charset="0"/>
                          <a:ea typeface="Microsoft YaHei"/>
                          <a:cs typeface="Arial" panose="020B0604020202020204" pitchFamily="34" charset="0"/>
                        </a:rPr>
                        <a:t>Yield: Milk, protein, fat</a:t>
                      </a:r>
                      <a:endParaRPr lang="en-US" sz="2600" dirty="0">
                        <a:latin typeface="Arial" panose="020B0604020202020204" pitchFamily="34" charset="0"/>
                        <a:cs typeface="Arial" panose="020B0604020202020204" pitchFamily="34" charset="0"/>
                      </a:endParaRPr>
                    </a:p>
                  </a:txBody>
                  <a:tcPr marL="140881" marR="140881" marT="65023" marB="65023"/>
                </a:tc>
                <a:extLst>
                  <a:ext uri="{0D108BD9-81ED-4DB2-BD59-A6C34878D82A}">
                    <a16:rowId xmlns:a16="http://schemas.microsoft.com/office/drawing/2014/main" val="3074742721"/>
                  </a:ext>
                </a:extLst>
              </a:tr>
              <a:tr h="520189">
                <a:tc>
                  <a:txBody>
                    <a:bodyPr/>
                    <a:lstStyle/>
                    <a:p>
                      <a:pPr algn="l"/>
                      <a:r>
                        <a:rPr lang="en-US" sz="2600" dirty="0">
                          <a:latin typeface="Arial" panose="020B0604020202020204" pitchFamily="34" charset="0"/>
                          <a:cs typeface="Arial" panose="020B0604020202020204" pitchFamily="34" charset="0"/>
                        </a:rPr>
                        <a:t>Conformation</a:t>
                      </a:r>
                    </a:p>
                    <a:p>
                      <a:pPr algn="l"/>
                      <a:r>
                        <a:rPr lang="en-US" sz="2000" i="1" dirty="0">
                          <a:latin typeface="Arial" panose="020B0604020202020204" pitchFamily="34" charset="0"/>
                          <a:cs typeface="Arial" panose="020B0604020202020204" pitchFamily="34" charset="0"/>
                        </a:rPr>
                        <a:t>1999</a:t>
                      </a:r>
                    </a:p>
                  </a:txBody>
                  <a:tcPr marL="140881" marR="140881" marT="65023" marB="65023"/>
                </a:tc>
                <a:tc>
                  <a:txBody>
                    <a:bodyPr/>
                    <a:lstStyle/>
                    <a:p>
                      <a:pPr algn="l"/>
                      <a:r>
                        <a:rPr lang="en-US" sz="2600" spc="-1" dirty="0">
                          <a:solidFill>
                            <a:srgbClr val="000000"/>
                          </a:solidFill>
                          <a:latin typeface="Arial" panose="020B0604020202020204" pitchFamily="34" charset="0"/>
                          <a:ea typeface="Microsoft YaHei"/>
                          <a:cs typeface="Arial" panose="020B0604020202020204" pitchFamily="34" charset="0"/>
                        </a:rPr>
                        <a:t>Body condition (19)</a:t>
                      </a:r>
                    </a:p>
                    <a:p>
                      <a:pPr algn="l"/>
                      <a:r>
                        <a:rPr lang="en-US" sz="2600" spc="-1" dirty="0">
                          <a:solidFill>
                            <a:srgbClr val="000000"/>
                          </a:solidFill>
                          <a:latin typeface="Arial" panose="020B0604020202020204" pitchFamily="34" charset="0"/>
                          <a:ea typeface="Microsoft YaHei"/>
                          <a:cs typeface="Arial" panose="020B0604020202020204" pitchFamily="34" charset="0"/>
                        </a:rPr>
                        <a:t>Locomotion (6)</a:t>
                      </a:r>
                    </a:p>
                    <a:p>
                      <a:pPr algn="l"/>
                      <a:r>
                        <a:rPr lang="en-US" sz="2600" spc="-1" dirty="0">
                          <a:solidFill>
                            <a:srgbClr val="000000"/>
                          </a:solidFill>
                          <a:latin typeface="Arial" panose="020B0604020202020204" pitchFamily="34" charset="0"/>
                          <a:ea typeface="Microsoft YaHei"/>
                          <a:cs typeface="Arial" panose="020B0604020202020204" pitchFamily="34" charset="0"/>
                        </a:rPr>
                        <a:t>Udder (9)</a:t>
                      </a:r>
                      <a:endParaRPr lang="en-US" sz="2600" dirty="0">
                        <a:latin typeface="Arial" panose="020B0604020202020204" pitchFamily="34" charset="0"/>
                        <a:cs typeface="Arial" panose="020B0604020202020204" pitchFamily="34" charset="0"/>
                      </a:endParaRPr>
                    </a:p>
                  </a:txBody>
                  <a:tcPr marL="140881" marR="140881" marT="65023" marB="65023"/>
                </a:tc>
                <a:extLst>
                  <a:ext uri="{0D108BD9-81ED-4DB2-BD59-A6C34878D82A}">
                    <a16:rowId xmlns:a16="http://schemas.microsoft.com/office/drawing/2014/main" val="2586300625"/>
                  </a:ext>
                </a:extLst>
              </a:tr>
              <a:tr h="520189">
                <a:tc>
                  <a:txBody>
                    <a:bodyPr/>
                    <a:lstStyle/>
                    <a:p>
                      <a:pPr algn="l"/>
                      <a:r>
                        <a:rPr lang="en-US" sz="2600" dirty="0">
                          <a:latin typeface="Arial" panose="020B0604020202020204" pitchFamily="34" charset="0"/>
                          <a:cs typeface="Arial" panose="020B0604020202020204" pitchFamily="34" charset="0"/>
                        </a:rPr>
                        <a:t>Udder health </a:t>
                      </a:r>
                      <a:r>
                        <a:rPr lang="en-US" sz="2000" i="1" dirty="0">
                          <a:latin typeface="Arial" panose="020B0604020202020204" pitchFamily="34" charset="0"/>
                          <a:cs typeface="Arial" panose="020B0604020202020204" pitchFamily="34" charset="0"/>
                        </a:rPr>
                        <a:t>2001</a:t>
                      </a:r>
                      <a:endParaRPr lang="en-US" sz="2600" i="1" dirty="0">
                        <a:latin typeface="Arial" panose="020B0604020202020204" pitchFamily="34" charset="0"/>
                        <a:cs typeface="Arial" panose="020B0604020202020204" pitchFamily="34" charset="0"/>
                      </a:endParaRPr>
                    </a:p>
                  </a:txBody>
                  <a:tcPr marL="140881" marR="140881" marT="65023" marB="65023"/>
                </a:tc>
                <a:tc>
                  <a:txBody>
                    <a:bodyPr/>
                    <a:lstStyle/>
                    <a:p>
                      <a:pPr algn="l"/>
                      <a:r>
                        <a:rPr lang="en-US" sz="2600" dirty="0">
                          <a:latin typeface="Arial" panose="020B0604020202020204" pitchFamily="34" charset="0"/>
                          <a:cs typeface="Arial" panose="020B0604020202020204" pitchFamily="34" charset="0"/>
                        </a:rPr>
                        <a:t>Somatic cell score, Mastitis</a:t>
                      </a:r>
                    </a:p>
                  </a:txBody>
                  <a:tcPr marL="140881" marR="140881" marT="65023" marB="65023"/>
                </a:tc>
                <a:extLst>
                  <a:ext uri="{0D108BD9-81ED-4DB2-BD59-A6C34878D82A}">
                    <a16:rowId xmlns:a16="http://schemas.microsoft.com/office/drawing/2014/main" val="1399191822"/>
                  </a:ext>
                </a:extLst>
              </a:tr>
              <a:tr h="448280">
                <a:tc>
                  <a:txBody>
                    <a:bodyPr/>
                    <a:lstStyle/>
                    <a:p>
                      <a:pPr algn="l"/>
                      <a:r>
                        <a:rPr lang="en-US" sz="2600" dirty="0">
                          <a:latin typeface="Arial" panose="020B0604020202020204" pitchFamily="34" charset="0"/>
                          <a:cs typeface="Arial" panose="020B0604020202020204" pitchFamily="34" charset="0"/>
                        </a:rPr>
                        <a:t>Longevity </a:t>
                      </a:r>
                      <a:r>
                        <a:rPr lang="en-US" sz="2000" i="1" dirty="0">
                          <a:latin typeface="Arial" panose="020B0604020202020204" pitchFamily="34" charset="0"/>
                          <a:cs typeface="Arial" panose="020B0604020202020204" pitchFamily="34" charset="0"/>
                        </a:rPr>
                        <a:t>2004</a:t>
                      </a:r>
                      <a:endParaRPr lang="en-US" sz="2600" i="1" dirty="0">
                        <a:latin typeface="Arial" panose="020B0604020202020204" pitchFamily="34" charset="0"/>
                        <a:cs typeface="Arial" panose="020B0604020202020204" pitchFamily="34" charset="0"/>
                      </a:endParaRPr>
                    </a:p>
                  </a:txBody>
                  <a:tcPr marL="140881" marR="140881" marT="65023" marB="65023"/>
                </a:tc>
                <a:tc>
                  <a:txBody>
                    <a:bodyPr/>
                    <a:lstStyle/>
                    <a:p>
                      <a:pPr algn="l"/>
                      <a:r>
                        <a:rPr lang="en-US" sz="2600" spc="-1" dirty="0">
                          <a:solidFill>
                            <a:srgbClr val="000000"/>
                          </a:solidFill>
                          <a:latin typeface="Arial" panose="020B0604020202020204" pitchFamily="34" charset="0"/>
                          <a:ea typeface="Microsoft YaHei"/>
                          <a:cs typeface="Arial" panose="020B0604020202020204" pitchFamily="34" charset="0"/>
                        </a:rPr>
                        <a:t>Direct longevity</a:t>
                      </a:r>
                      <a:endParaRPr lang="en-US" sz="2600" dirty="0">
                        <a:latin typeface="Arial" panose="020B0604020202020204" pitchFamily="34" charset="0"/>
                        <a:cs typeface="Arial" panose="020B0604020202020204" pitchFamily="34" charset="0"/>
                      </a:endParaRPr>
                    </a:p>
                  </a:txBody>
                  <a:tcPr marL="140881" marR="140881" marT="65023" marB="65023"/>
                </a:tc>
                <a:extLst>
                  <a:ext uri="{0D108BD9-81ED-4DB2-BD59-A6C34878D82A}">
                    <a16:rowId xmlns:a16="http://schemas.microsoft.com/office/drawing/2014/main" val="727932447"/>
                  </a:ext>
                </a:extLst>
              </a:tr>
              <a:tr h="910333">
                <a:tc>
                  <a:txBody>
                    <a:bodyPr/>
                    <a:lstStyle/>
                    <a:p>
                      <a:pPr algn="l"/>
                      <a:r>
                        <a:rPr lang="en-US" sz="2600" dirty="0">
                          <a:latin typeface="Arial" panose="020B0604020202020204" pitchFamily="34" charset="0"/>
                          <a:cs typeface="Arial" panose="020B0604020202020204" pitchFamily="34" charset="0"/>
                        </a:rPr>
                        <a:t>Calving</a:t>
                      </a:r>
                    </a:p>
                    <a:p>
                      <a:pPr algn="l"/>
                      <a:r>
                        <a:rPr lang="en-US" sz="2000" i="1" dirty="0">
                          <a:latin typeface="Arial" panose="020B0604020202020204" pitchFamily="34" charset="0"/>
                          <a:cs typeface="Arial" panose="020B0604020202020204" pitchFamily="34" charset="0"/>
                        </a:rPr>
                        <a:t>2005</a:t>
                      </a:r>
                    </a:p>
                  </a:txBody>
                  <a:tcPr marL="140881" marR="140881" marT="65023" marB="65023"/>
                </a:tc>
                <a:tc>
                  <a:txBody>
                    <a:bodyPr/>
                    <a:lstStyle/>
                    <a:p>
                      <a:pPr algn="l"/>
                      <a:r>
                        <a:rPr lang="en-US" sz="2600" spc="-1" dirty="0">
                          <a:solidFill>
                            <a:srgbClr val="000000"/>
                          </a:solidFill>
                          <a:latin typeface="Arial" panose="020B0604020202020204" pitchFamily="34" charset="0"/>
                          <a:ea typeface="Microsoft YaHei"/>
                          <a:cs typeface="Arial" panose="020B0604020202020204" pitchFamily="34" charset="0"/>
                        </a:rPr>
                        <a:t>Direct and maternal calving ease (2)</a:t>
                      </a:r>
                    </a:p>
                    <a:p>
                      <a:pPr algn="l"/>
                      <a:r>
                        <a:rPr lang="en-US" sz="2600" spc="-1" dirty="0">
                          <a:solidFill>
                            <a:srgbClr val="000000"/>
                          </a:solidFill>
                          <a:latin typeface="Arial" panose="020B0604020202020204" pitchFamily="34" charset="0"/>
                          <a:ea typeface="Microsoft YaHei"/>
                          <a:cs typeface="Arial" panose="020B0604020202020204" pitchFamily="34" charset="0"/>
                        </a:rPr>
                        <a:t>Direct and maternal stillbirth (2)</a:t>
                      </a:r>
                    </a:p>
                  </a:txBody>
                  <a:tcPr marL="140881" marR="140881" marT="65023" marB="65023"/>
                </a:tc>
                <a:extLst>
                  <a:ext uri="{0D108BD9-81ED-4DB2-BD59-A6C34878D82A}">
                    <a16:rowId xmlns:a16="http://schemas.microsoft.com/office/drawing/2014/main" val="10001"/>
                  </a:ext>
                </a:extLst>
              </a:tr>
              <a:tr h="910333">
                <a:tc>
                  <a:txBody>
                    <a:bodyPr/>
                    <a:lstStyle/>
                    <a:p>
                      <a:pPr algn="l"/>
                      <a:r>
                        <a:rPr lang="en-US" sz="2600" dirty="0">
                          <a:latin typeface="Arial" panose="020B0604020202020204" pitchFamily="34" charset="0"/>
                          <a:cs typeface="Arial" panose="020B0604020202020204" pitchFamily="34" charset="0"/>
                        </a:rPr>
                        <a:t>Fertility</a:t>
                      </a:r>
                    </a:p>
                    <a:p>
                      <a:pPr algn="l"/>
                      <a:r>
                        <a:rPr lang="en-US" sz="2000" i="1" dirty="0">
                          <a:latin typeface="Arial" panose="020B0604020202020204" pitchFamily="34" charset="0"/>
                          <a:cs typeface="Arial" panose="020B0604020202020204" pitchFamily="34" charset="0"/>
                        </a:rPr>
                        <a:t>2007</a:t>
                      </a:r>
                    </a:p>
                  </a:txBody>
                  <a:tcPr marL="140881" marR="140881" marT="65023" marB="65023"/>
                </a:tc>
                <a:tc>
                  <a:txBody>
                    <a:bodyPr/>
                    <a:lstStyle/>
                    <a:p>
                      <a:pPr algn="l"/>
                      <a:r>
                        <a:rPr lang="en-US" sz="2600" b="0" spc="-1" dirty="0">
                          <a:solidFill>
                            <a:srgbClr val="000000"/>
                          </a:solidFill>
                          <a:latin typeface="Arial" panose="020B0604020202020204" pitchFamily="34" charset="0"/>
                          <a:ea typeface="Microsoft YaHei"/>
                          <a:cs typeface="Arial" panose="020B0604020202020204" pitchFamily="34" charset="0"/>
                        </a:rPr>
                        <a:t>Heifer c</a:t>
                      </a:r>
                      <a:r>
                        <a:rPr lang="en-US" sz="2600" spc="-1" dirty="0">
                          <a:solidFill>
                            <a:srgbClr val="000000"/>
                          </a:solidFill>
                          <a:latin typeface="Arial" panose="020B0604020202020204" pitchFamily="34" charset="0"/>
                          <a:ea typeface="Microsoft YaHei"/>
                          <a:cs typeface="Arial" panose="020B0604020202020204" pitchFamily="34" charset="0"/>
                        </a:rPr>
                        <a:t>onception, interval</a:t>
                      </a:r>
                      <a:r>
                        <a:rPr lang="en-US" sz="2600" b="0" spc="-1" dirty="0">
                          <a:solidFill>
                            <a:srgbClr val="000000"/>
                          </a:solidFill>
                          <a:latin typeface="Arial" panose="020B0604020202020204" pitchFamily="34" charset="0"/>
                          <a:ea typeface="Microsoft YaHei"/>
                          <a:cs typeface="Arial" panose="020B0604020202020204" pitchFamily="34" charset="0"/>
                        </a:rPr>
                        <a:t>, Cow </a:t>
                      </a:r>
                      <a:r>
                        <a:rPr lang="en-US" sz="2600" spc="-1" dirty="0">
                          <a:solidFill>
                            <a:srgbClr val="000000"/>
                          </a:solidFill>
                          <a:latin typeface="Arial" panose="020B0604020202020204" pitchFamily="34" charset="0"/>
                          <a:ea typeface="Microsoft YaHei"/>
                          <a:cs typeface="Arial" panose="020B0604020202020204" pitchFamily="34" charset="0"/>
                        </a:rPr>
                        <a:t>recycling, lactating cow ability to conceive</a:t>
                      </a:r>
                    </a:p>
                  </a:txBody>
                  <a:tcPr marL="140881" marR="140881" marT="65023" marB="65023"/>
                </a:tc>
                <a:extLst>
                  <a:ext uri="{0D108BD9-81ED-4DB2-BD59-A6C34878D82A}">
                    <a16:rowId xmlns:a16="http://schemas.microsoft.com/office/drawing/2014/main" val="10003"/>
                  </a:ext>
                </a:extLst>
              </a:tr>
              <a:tr h="520189">
                <a:tc>
                  <a:txBody>
                    <a:bodyPr/>
                    <a:lstStyle/>
                    <a:p>
                      <a:pPr algn="l"/>
                      <a:r>
                        <a:rPr lang="en-US" sz="2600" dirty="0">
                          <a:latin typeface="Arial" panose="020B0604020202020204" pitchFamily="34" charset="0"/>
                          <a:cs typeface="Arial" panose="020B0604020202020204" pitchFamily="34" charset="0"/>
                        </a:rPr>
                        <a:t>Workability </a:t>
                      </a:r>
                      <a:r>
                        <a:rPr lang="en-US" sz="2000" i="1" dirty="0">
                          <a:latin typeface="Arial" panose="020B0604020202020204" pitchFamily="34" charset="0"/>
                          <a:cs typeface="Arial" panose="020B0604020202020204" pitchFamily="34" charset="0"/>
                        </a:rPr>
                        <a:t>2008</a:t>
                      </a:r>
                      <a:endParaRPr lang="en-US" sz="2600" i="1" dirty="0">
                        <a:latin typeface="Arial" panose="020B0604020202020204" pitchFamily="34" charset="0"/>
                        <a:cs typeface="Arial" panose="020B0604020202020204" pitchFamily="34" charset="0"/>
                      </a:endParaRPr>
                    </a:p>
                  </a:txBody>
                  <a:tcPr marL="140881" marR="140881" marT="65023" marB="65023"/>
                </a:tc>
                <a:tc>
                  <a:txBody>
                    <a:bodyPr/>
                    <a:lstStyle/>
                    <a:p>
                      <a:pPr algn="l"/>
                      <a:r>
                        <a:rPr lang="en-US" sz="2600" spc="-1" dirty="0">
                          <a:solidFill>
                            <a:srgbClr val="000000"/>
                          </a:solidFill>
                          <a:latin typeface="Arial" panose="020B0604020202020204" pitchFamily="34" charset="0"/>
                          <a:ea typeface="Microsoft YaHei"/>
                          <a:cs typeface="Arial" panose="020B0604020202020204" pitchFamily="34" charset="0"/>
                        </a:rPr>
                        <a:t>Milking speed, temperament</a:t>
                      </a:r>
                      <a:endParaRPr lang="en-US" sz="2600" dirty="0">
                        <a:latin typeface="Arial" panose="020B0604020202020204" pitchFamily="34" charset="0"/>
                        <a:cs typeface="Arial" panose="020B0604020202020204" pitchFamily="34" charset="0"/>
                      </a:endParaRPr>
                    </a:p>
                  </a:txBody>
                  <a:tcPr marL="140881" marR="140881" marT="65023" marB="65023"/>
                </a:tc>
                <a:extLst>
                  <a:ext uri="{0D108BD9-81ED-4DB2-BD59-A6C34878D82A}">
                    <a16:rowId xmlns:a16="http://schemas.microsoft.com/office/drawing/2014/main" val="10007"/>
                  </a:ext>
                </a:extLst>
              </a:tr>
            </a:tbl>
          </a:graphicData>
        </a:graphic>
      </p:graphicFrame>
      <p:sp>
        <p:nvSpPr>
          <p:cNvPr id="6" name="Content Placeholder 2">
            <a:extLst>
              <a:ext uri="{FF2B5EF4-FFF2-40B4-BE49-F238E27FC236}">
                <a16:creationId xmlns:a16="http://schemas.microsoft.com/office/drawing/2014/main" id="{965074D1-1A5D-B68D-29C0-CDB2FBE5E639}"/>
              </a:ext>
            </a:extLst>
          </p:cNvPr>
          <p:cNvSpPr txBox="1">
            <a:spLocks/>
          </p:cNvSpPr>
          <p:nvPr/>
        </p:nvSpPr>
        <p:spPr>
          <a:xfrm>
            <a:off x="13089731" y="2114312"/>
            <a:ext cx="4114800" cy="6191488"/>
          </a:xfrm>
          <a:prstGeom prst="rect">
            <a:avLst/>
          </a:prstGeom>
        </p:spPr>
        <p:txBody>
          <a:bodyPr vert="horz" lIns="0" tIns="0" rIns="0" bIns="0" rtlCol="0">
            <a:noAutofit/>
          </a:bodyPr>
          <a:lstStyle>
            <a:lvl1pPr marL="228600" indent="-228600" algn="l" defTabSz="914400" rtl="0" eaLnBrk="1" latinLnBrk="0" hangingPunct="1">
              <a:lnSpc>
                <a:spcPts val="3000"/>
              </a:lnSpc>
              <a:spcBef>
                <a:spcPts val="1000"/>
              </a:spcBef>
              <a:buSzPct val="90000"/>
              <a:buFont typeface="Arial" panose="020B0604020202020204" pitchFamily="34" charset="0"/>
              <a:buChar char="•"/>
              <a:defRPr sz="2400" kern="1200">
                <a:solidFill>
                  <a:schemeClr val="tx1"/>
                </a:solidFill>
                <a:latin typeface="+mn-lt"/>
                <a:ea typeface="+mn-ea"/>
                <a:cs typeface="+mn-cs"/>
              </a:defRPr>
            </a:lvl1pPr>
            <a:lvl2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2pPr>
            <a:lvl3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3pPr>
            <a:lvl4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4pPr>
            <a:lvl5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3600" b="1" dirty="0">
                <a:latin typeface="Arial" panose="020B0604020202020204" pitchFamily="34" charset="0"/>
                <a:ea typeface="ヒラギノ角ゴ ProN W3" charset="0"/>
                <a:cs typeface="Arial" panose="020B0604020202020204" pitchFamily="34" charset="0"/>
              </a:rPr>
              <a:t>Breeds:</a:t>
            </a:r>
          </a:p>
          <a:p>
            <a:pPr>
              <a:lnSpc>
                <a:spcPct val="100000"/>
              </a:lnSpc>
            </a:pPr>
            <a:r>
              <a:rPr lang="en-US" sz="2800" dirty="0">
                <a:latin typeface="Arial" panose="020B0604020202020204" pitchFamily="34" charset="0"/>
                <a:cs typeface="Arial" panose="020B0604020202020204" pitchFamily="34" charset="0"/>
              </a:rPr>
              <a:t>Holstein</a:t>
            </a:r>
          </a:p>
          <a:p>
            <a:pPr>
              <a:lnSpc>
                <a:spcPct val="100000"/>
              </a:lnSpc>
            </a:pPr>
            <a:r>
              <a:rPr lang="en-US" sz="2800" dirty="0">
                <a:latin typeface="Arial" panose="020B0604020202020204" pitchFamily="34" charset="0"/>
                <a:cs typeface="Arial" panose="020B0604020202020204" pitchFamily="34" charset="0"/>
              </a:rPr>
              <a:t>Jersey</a:t>
            </a:r>
          </a:p>
          <a:p>
            <a:pPr>
              <a:lnSpc>
                <a:spcPct val="100000"/>
              </a:lnSpc>
            </a:pPr>
            <a:r>
              <a:rPr lang="en-US" sz="2800" dirty="0">
                <a:latin typeface="Arial" panose="020B0604020202020204" pitchFamily="34" charset="0"/>
                <a:cs typeface="Arial" panose="020B0604020202020204" pitchFamily="34" charset="0"/>
              </a:rPr>
              <a:t>Guernsey</a:t>
            </a:r>
          </a:p>
          <a:p>
            <a:pPr>
              <a:lnSpc>
                <a:spcPct val="100000"/>
              </a:lnSpc>
            </a:pPr>
            <a:r>
              <a:rPr lang="en-US" sz="2800" dirty="0">
                <a:latin typeface="Arial" panose="020B0604020202020204" pitchFamily="34" charset="0"/>
                <a:cs typeface="Arial" panose="020B0604020202020204" pitchFamily="34" charset="0"/>
              </a:rPr>
              <a:t>Red Dairy Cattle</a:t>
            </a:r>
          </a:p>
          <a:p>
            <a:pPr>
              <a:lnSpc>
                <a:spcPct val="100000"/>
              </a:lnSpc>
            </a:pPr>
            <a:r>
              <a:rPr lang="en-US" sz="2800" dirty="0">
                <a:latin typeface="Arial" panose="020B0604020202020204" pitchFamily="34" charset="0"/>
                <a:cs typeface="Arial" panose="020B0604020202020204" pitchFamily="34" charset="0"/>
              </a:rPr>
              <a:t>Brown Swiss</a:t>
            </a:r>
          </a:p>
          <a:p>
            <a:pPr>
              <a:lnSpc>
                <a:spcPct val="100000"/>
              </a:lnSpc>
            </a:pPr>
            <a:r>
              <a:rPr lang="en-US" sz="2800" dirty="0">
                <a:latin typeface="Arial" panose="020B0604020202020204" pitchFamily="34" charset="0"/>
                <a:cs typeface="Arial" panose="020B0604020202020204" pitchFamily="34" charset="0"/>
              </a:rPr>
              <a:t>Simmental</a:t>
            </a:r>
          </a:p>
          <a:p>
            <a:pPr marL="0" indent="0">
              <a:lnSpc>
                <a:spcPct val="100000"/>
              </a:lnSpc>
              <a:buNone/>
            </a:pPr>
            <a:r>
              <a:rPr lang="en-US" sz="3600" b="1" dirty="0">
                <a:latin typeface="Arial" panose="020B0604020202020204" pitchFamily="34" charset="0"/>
                <a:ea typeface="ヒラギノ角ゴ ProN W3" charset="0"/>
                <a:cs typeface="Arial" panose="020B0604020202020204" pitchFamily="34" charset="0"/>
              </a:rPr>
              <a:t>Countries:</a:t>
            </a:r>
          </a:p>
          <a:p>
            <a:pPr>
              <a:lnSpc>
                <a:spcPct val="100000"/>
              </a:lnSpc>
            </a:pPr>
            <a:r>
              <a:rPr lang="en-US" sz="2800" dirty="0">
                <a:latin typeface="Arial" panose="020B0604020202020204" pitchFamily="34" charset="0"/>
                <a:cs typeface="Arial" panose="020B0604020202020204" pitchFamily="34" charset="0"/>
              </a:rPr>
              <a:t>34</a:t>
            </a:r>
          </a:p>
          <a:p>
            <a:pPr marL="0" indent="0">
              <a:lnSpc>
                <a:spcPct val="100000"/>
              </a:lnSpc>
              <a:buNone/>
            </a:pPr>
            <a:r>
              <a:rPr lang="en-US" sz="3600" b="1" dirty="0">
                <a:latin typeface="Arial" panose="020B0604020202020204" pitchFamily="34" charset="0"/>
                <a:cs typeface="Arial" panose="020B0604020202020204" pitchFamily="34" charset="0"/>
              </a:rPr>
              <a:t>Country-breed-trait combinations:</a:t>
            </a:r>
          </a:p>
          <a:p>
            <a:pPr>
              <a:lnSpc>
                <a:spcPct val="100000"/>
              </a:lnSpc>
            </a:pPr>
            <a:r>
              <a:rPr lang="en-US" sz="2800" dirty="0">
                <a:latin typeface="Arial" panose="020B0604020202020204" pitchFamily="34" charset="0"/>
                <a:cs typeface="Arial" panose="020B0604020202020204" pitchFamily="34" charset="0"/>
              </a:rPr>
              <a:t>1985</a:t>
            </a:r>
            <a:endParaRPr lang="en-US" sz="2800" b="1" dirty="0">
              <a:latin typeface="Arial" panose="020B0604020202020204" pitchFamily="34" charset="0"/>
              <a:ea typeface="ヒラギノ角ゴ ProN W3" charset="0"/>
              <a:cs typeface="Arial" panose="020B0604020202020204" pitchFamily="34" charset="0"/>
            </a:endParaRPr>
          </a:p>
          <a:p>
            <a:pPr>
              <a:lnSpc>
                <a:spcPct val="100000"/>
              </a:lnSpc>
            </a:pPr>
            <a:endParaRPr lang="en-US" sz="2600" dirty="0">
              <a:latin typeface="Arial" panose="020B0604020202020204" pitchFamily="34" charset="0"/>
              <a:ea typeface="ヒラギノ角ゴ ProN W3" charset="0"/>
              <a:cs typeface="Arial" panose="020B0604020202020204" pitchFamily="34" charset="0"/>
            </a:endParaRPr>
          </a:p>
        </p:txBody>
      </p:sp>
      <p:sp>
        <p:nvSpPr>
          <p:cNvPr id="11" name="Rectangle: Rounded Corners 2">
            <a:extLst>
              <a:ext uri="{FF2B5EF4-FFF2-40B4-BE49-F238E27FC236}">
                <a16:creationId xmlns:a16="http://schemas.microsoft.com/office/drawing/2014/main" id="{679B4E9B-191C-677C-9973-63AACA12317C}"/>
              </a:ext>
            </a:extLst>
          </p:cNvPr>
          <p:cNvSpPr/>
          <p:nvPr/>
        </p:nvSpPr>
        <p:spPr bwMode="auto">
          <a:xfrm>
            <a:off x="288132" y="2362199"/>
            <a:ext cx="3733799" cy="685800"/>
          </a:xfrm>
          <a:prstGeom prst="roundRect">
            <a:avLst>
              <a:gd name="adj" fmla="val 16667"/>
            </a:avLst>
          </a:prstGeom>
          <a:solidFill>
            <a:schemeClr val="accent2">
              <a:lumMod val="60000"/>
              <a:lumOff val="4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EVALUATIONS</a:t>
            </a:r>
            <a:endParaRPr/>
          </a:p>
        </p:txBody>
      </p:sp>
      <p:sp>
        <p:nvSpPr>
          <p:cNvPr id="12" name="Rectangle: Rounded Corners 7">
            <a:extLst>
              <a:ext uri="{FF2B5EF4-FFF2-40B4-BE49-F238E27FC236}">
                <a16:creationId xmlns:a16="http://schemas.microsoft.com/office/drawing/2014/main" id="{1C405E37-CF31-BFE5-1A1F-CE6CFF56000B}"/>
              </a:ext>
            </a:extLst>
          </p:cNvPr>
          <p:cNvSpPr/>
          <p:nvPr/>
        </p:nvSpPr>
        <p:spPr bwMode="auto">
          <a:xfrm>
            <a:off x="288132" y="32766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MACE</a:t>
            </a:r>
            <a:endParaRPr dirty="0">
              <a:latin typeface="Arial"/>
              <a:cs typeface="Arial"/>
            </a:endParaRPr>
          </a:p>
        </p:txBody>
      </p:sp>
      <p:sp>
        <p:nvSpPr>
          <p:cNvPr id="13" name="Rectangle: Rounded Corners 8">
            <a:extLst>
              <a:ext uri="{FF2B5EF4-FFF2-40B4-BE49-F238E27FC236}">
                <a16:creationId xmlns:a16="http://schemas.microsoft.com/office/drawing/2014/main" id="{BA4CC70B-862E-AEF6-ED10-285428B1994D}"/>
              </a:ext>
            </a:extLst>
          </p:cNvPr>
          <p:cNvSpPr/>
          <p:nvPr/>
        </p:nvSpPr>
        <p:spPr bwMode="auto">
          <a:xfrm>
            <a:off x="288131" y="41148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a:solidFill>
                  <a:srgbClr val="414141"/>
                </a:solidFill>
                <a:latin typeface="Arial"/>
                <a:ea typeface="ヒラギノ角ゴ ProN W3"/>
                <a:cs typeface="Arial"/>
              </a:rPr>
              <a:t>G</a:t>
            </a:r>
            <a:r>
              <a:rPr lang="en-AU" sz="4200" b="0" i="0" u="none" strike="noStrike" cap="none">
                <a:ln>
                  <a:noFill/>
                </a:ln>
                <a:solidFill>
                  <a:srgbClr val="414141"/>
                </a:solidFill>
                <a:latin typeface="Arial"/>
                <a:ea typeface="ヒラギノ角ゴ ProN W3"/>
                <a:cs typeface="Arial"/>
              </a:rPr>
              <a:t>MACE</a:t>
            </a:r>
            <a:endParaRPr>
              <a:latin typeface="Arial"/>
              <a:cs typeface="Arial"/>
            </a:endParaRPr>
          </a:p>
        </p:txBody>
      </p:sp>
      <p:sp>
        <p:nvSpPr>
          <p:cNvPr id="14" name="Rectangle: Rounded Corners 10">
            <a:extLst>
              <a:ext uri="{FF2B5EF4-FFF2-40B4-BE49-F238E27FC236}">
                <a16:creationId xmlns:a16="http://schemas.microsoft.com/office/drawing/2014/main" id="{A1E3F6A9-D319-91FE-6C22-9D5E44BEAE75}"/>
              </a:ext>
            </a:extLst>
          </p:cNvPr>
          <p:cNvSpPr/>
          <p:nvPr/>
        </p:nvSpPr>
        <p:spPr bwMode="auto">
          <a:xfrm>
            <a:off x="288131" y="49530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a:ln>
                  <a:noFill/>
                </a:ln>
                <a:solidFill>
                  <a:srgbClr val="414141"/>
                </a:solidFill>
                <a:latin typeface="Arial"/>
                <a:ea typeface="ヒラギノ角ゴ ProN W3"/>
                <a:cs typeface="Arial"/>
              </a:rPr>
              <a:t>InterGenomics</a:t>
            </a:r>
            <a:endParaRPr/>
          </a:p>
        </p:txBody>
      </p:sp>
      <p:sp>
        <p:nvSpPr>
          <p:cNvPr id="5" name="TextBox 4">
            <a:extLst>
              <a:ext uri="{FF2B5EF4-FFF2-40B4-BE49-F238E27FC236}">
                <a16:creationId xmlns:a16="http://schemas.microsoft.com/office/drawing/2014/main" id="{1A886A29-8DCD-FB26-539E-77D4E8EF56C2}"/>
              </a:ext>
            </a:extLst>
          </p:cNvPr>
          <p:cNvSpPr txBox="1"/>
          <p:nvPr/>
        </p:nvSpPr>
        <p:spPr>
          <a:xfrm>
            <a:off x="275353" y="5903154"/>
            <a:ext cx="3733799" cy="1200329"/>
          </a:xfrm>
          <a:prstGeom prst="rect">
            <a:avLst/>
          </a:prstGeom>
          <a:noFill/>
        </p:spPr>
        <p:txBody>
          <a:bodyPr wrap="square">
            <a:spAutoFit/>
          </a:bodyPr>
          <a:lstStyle/>
          <a:p>
            <a:pPr algn="l"/>
            <a:r>
              <a:rPr lang="en-US" sz="2400" b="1" dirty="0">
                <a:solidFill>
                  <a:srgbClr val="FF0000"/>
                </a:solidFill>
                <a:latin typeface="Arial" panose="020B0604020202020204" pitchFamily="34" charset="0"/>
                <a:cs typeface="Arial" panose="020B0604020202020204" pitchFamily="34" charset="0"/>
              </a:rPr>
              <a:t>Annually:</a:t>
            </a:r>
          </a:p>
          <a:p>
            <a:pPr algn="l"/>
            <a:r>
              <a:rPr lang="en-US" sz="2400" b="1" dirty="0">
                <a:solidFill>
                  <a:srgbClr val="FF0000"/>
                </a:solidFill>
                <a:latin typeface="Arial" panose="020B0604020202020204" pitchFamily="34" charset="0"/>
                <a:cs typeface="Arial" panose="020B0604020202020204" pitchFamily="34" charset="0"/>
              </a:rPr>
              <a:t>3 Official evaluations</a:t>
            </a:r>
            <a:endParaRPr lang="en-US" sz="2400" dirty="0">
              <a:solidFill>
                <a:srgbClr val="FF0000"/>
              </a:solidFill>
              <a:latin typeface="Arial" panose="020B0604020202020204" pitchFamily="34" charset="0"/>
              <a:cs typeface="Arial" panose="020B0604020202020204" pitchFamily="34" charset="0"/>
            </a:endParaRPr>
          </a:p>
          <a:p>
            <a:pPr algn="l"/>
            <a:r>
              <a:rPr lang="en-US" sz="2400" b="1" dirty="0">
                <a:latin typeface="Arial" panose="020B0604020202020204" pitchFamily="34" charset="0"/>
                <a:cs typeface="Arial" panose="020B0604020202020204" pitchFamily="34" charset="0"/>
              </a:rPr>
              <a:t>2 Test evaluations</a:t>
            </a:r>
            <a:endParaRPr lang="en-GB" sz="5973"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878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603ABA-846B-3039-D202-4152473E431E}"/>
              </a:ext>
            </a:extLst>
          </p:cNvPr>
          <p:cNvSpPr>
            <a:spLocks noGrp="1"/>
          </p:cNvSpPr>
          <p:nvPr>
            <p:ph type="body" sz="quarter" idx="11"/>
          </p:nvPr>
        </p:nvSpPr>
        <p:spPr>
          <a:xfrm>
            <a:off x="3183564" y="838200"/>
            <a:ext cx="13767487" cy="762000"/>
          </a:xfrm>
        </p:spPr>
        <p:txBody>
          <a:bodyPr/>
          <a:lstStyle/>
          <a:p>
            <a:r>
              <a:rPr lang="en-GB" dirty="0"/>
              <a:t>Interbeef Evaluations</a:t>
            </a:r>
          </a:p>
        </p:txBody>
      </p:sp>
      <p:graphicFrame>
        <p:nvGraphicFramePr>
          <p:cNvPr id="3" name="Content Placeholder 3">
            <a:extLst>
              <a:ext uri="{FF2B5EF4-FFF2-40B4-BE49-F238E27FC236}">
                <a16:creationId xmlns:a16="http://schemas.microsoft.com/office/drawing/2014/main" id="{316A8DC8-8D44-7627-97AE-621AF805B9AF}"/>
              </a:ext>
            </a:extLst>
          </p:cNvPr>
          <p:cNvGraphicFramePr>
            <a:graphicFrameLocks/>
          </p:cNvGraphicFramePr>
          <p:nvPr/>
        </p:nvGraphicFramePr>
        <p:xfrm>
          <a:off x="4479131" y="2140496"/>
          <a:ext cx="8318578" cy="4787384"/>
        </p:xfrm>
        <a:graphic>
          <a:graphicData uri="http://schemas.openxmlformats.org/drawingml/2006/table">
            <a:tbl>
              <a:tblPr firstRow="1" bandRow="1">
                <a:tableStyleId>{93296810-A885-4BE3-A3E7-6D5BEEA58F35}</a:tableStyleId>
              </a:tblPr>
              <a:tblGrid>
                <a:gridCol w="2362200">
                  <a:extLst>
                    <a:ext uri="{9D8B030D-6E8A-4147-A177-3AD203B41FA5}">
                      <a16:colId xmlns:a16="http://schemas.microsoft.com/office/drawing/2014/main" val="20000"/>
                    </a:ext>
                  </a:extLst>
                </a:gridCol>
                <a:gridCol w="5956378">
                  <a:extLst>
                    <a:ext uri="{9D8B030D-6E8A-4147-A177-3AD203B41FA5}">
                      <a16:colId xmlns:a16="http://schemas.microsoft.com/office/drawing/2014/main" val="80838840"/>
                    </a:ext>
                  </a:extLst>
                </a:gridCol>
              </a:tblGrid>
              <a:tr h="520189">
                <a:tc>
                  <a:txBody>
                    <a:bodyPr/>
                    <a:lstStyle/>
                    <a:p>
                      <a:pPr algn="ctr"/>
                      <a:r>
                        <a:rPr lang="en-US" sz="2600" dirty="0">
                          <a:latin typeface="Arial" panose="020B0604020202020204" pitchFamily="34" charset="0"/>
                          <a:cs typeface="Arial" panose="020B0604020202020204" pitchFamily="34" charset="0"/>
                        </a:rPr>
                        <a:t>Trait group</a:t>
                      </a:r>
                    </a:p>
                  </a:txBody>
                  <a:tcPr marL="140881" marR="140881" marT="65023" marB="65023"/>
                </a:tc>
                <a:tc>
                  <a:txBody>
                    <a:bodyPr/>
                    <a:lstStyle/>
                    <a:p>
                      <a:pPr algn="ctr"/>
                      <a:r>
                        <a:rPr lang="en-US" sz="2600" dirty="0">
                          <a:latin typeface="Arial" panose="020B0604020202020204" pitchFamily="34" charset="0"/>
                          <a:cs typeface="Arial" panose="020B0604020202020204" pitchFamily="34" charset="0"/>
                        </a:rPr>
                        <a:t>Traits</a:t>
                      </a:r>
                    </a:p>
                  </a:txBody>
                  <a:tcPr marL="140881" marR="140881" marT="65023" marB="65023"/>
                </a:tc>
                <a:extLst>
                  <a:ext uri="{0D108BD9-81ED-4DB2-BD59-A6C34878D82A}">
                    <a16:rowId xmlns:a16="http://schemas.microsoft.com/office/drawing/2014/main" val="10000"/>
                  </a:ext>
                </a:extLst>
              </a:tr>
              <a:tr h="520189">
                <a:tc>
                  <a:txBody>
                    <a:bodyPr/>
                    <a:lstStyle/>
                    <a:p>
                      <a:pPr algn="l">
                        <a:defRPr/>
                      </a:pPr>
                      <a:r>
                        <a:rPr lang="en-US" sz="2600" dirty="0">
                          <a:solidFill>
                            <a:schemeClr val="dk1"/>
                          </a:solidFill>
                          <a:latin typeface="Arial" panose="020B0604020202020204" pitchFamily="34" charset="0"/>
                          <a:ea typeface="+mn-ea"/>
                          <a:cs typeface="Arial" panose="020B0604020202020204" pitchFamily="34" charset="0"/>
                        </a:rPr>
                        <a:t>Adjusted Weaning Weight</a:t>
                      </a:r>
                    </a:p>
                    <a:p>
                      <a:pPr algn="l">
                        <a:defRPr/>
                      </a:pPr>
                      <a:r>
                        <a:rPr lang="en-US" sz="2000" i="1" dirty="0">
                          <a:solidFill>
                            <a:schemeClr val="dk1"/>
                          </a:solidFill>
                          <a:latin typeface="Arial" panose="020B0604020202020204" pitchFamily="34" charset="0"/>
                          <a:ea typeface="+mn-ea"/>
                          <a:cs typeface="Arial" panose="020B0604020202020204" pitchFamily="34" charset="0"/>
                        </a:rPr>
                        <a:t>2015</a:t>
                      </a:r>
                      <a:endParaRPr lang="en-US" sz="2600" i="1" dirty="0">
                        <a:solidFill>
                          <a:schemeClr val="dk1"/>
                        </a:solidFill>
                        <a:latin typeface="Arial" panose="020B0604020202020204" pitchFamily="34" charset="0"/>
                        <a:ea typeface="+mn-ea"/>
                        <a:cs typeface="Arial" panose="020B0604020202020204" pitchFamily="34" charset="0"/>
                      </a:endParaRPr>
                    </a:p>
                  </a:txBody>
                  <a:tcPr marL="140881" marR="140881" marT="65023" marB="65023"/>
                </a:tc>
                <a:tc>
                  <a:txBody>
                    <a:bodyPr/>
                    <a:lstStyle/>
                    <a:p>
                      <a:pPr algn="l">
                        <a:defRPr/>
                      </a:pPr>
                      <a:r>
                        <a:rPr lang="en-US" sz="2600" dirty="0">
                          <a:solidFill>
                            <a:schemeClr val="dk1"/>
                          </a:solidFill>
                          <a:latin typeface="Arial" panose="020B0604020202020204" pitchFamily="34" charset="0"/>
                          <a:ea typeface="+mn-ea"/>
                          <a:cs typeface="Arial" panose="020B0604020202020204" pitchFamily="34" charset="0"/>
                        </a:rPr>
                        <a:t>Animal Weaning Weight</a:t>
                      </a:r>
                    </a:p>
                  </a:txBody>
                  <a:tcPr marL="140881" marR="140881" marT="65023" marB="65023"/>
                </a:tc>
                <a:extLst>
                  <a:ext uri="{0D108BD9-81ED-4DB2-BD59-A6C34878D82A}">
                    <a16:rowId xmlns:a16="http://schemas.microsoft.com/office/drawing/2014/main" val="3074742721"/>
                  </a:ext>
                </a:extLst>
              </a:tr>
              <a:tr h="520189">
                <a:tc>
                  <a:txBody>
                    <a:bodyPr/>
                    <a:lstStyle/>
                    <a:p>
                      <a:pPr algn="l"/>
                      <a:r>
                        <a:rPr lang="en-US" sz="2600" dirty="0">
                          <a:solidFill>
                            <a:schemeClr val="dk1"/>
                          </a:solidFill>
                          <a:latin typeface="Arial" panose="020B0604020202020204" pitchFamily="34" charset="0"/>
                          <a:ea typeface="+mn-ea"/>
                          <a:cs typeface="Arial" panose="020B0604020202020204" pitchFamily="34" charset="0"/>
                        </a:rPr>
                        <a:t>Calving Traits</a:t>
                      </a:r>
                    </a:p>
                    <a:p>
                      <a:pPr algn="l"/>
                      <a:r>
                        <a:rPr lang="en-US" sz="2000" i="1" dirty="0">
                          <a:solidFill>
                            <a:schemeClr val="dk1"/>
                          </a:solidFill>
                          <a:latin typeface="Arial" panose="020B0604020202020204" pitchFamily="34" charset="0"/>
                          <a:ea typeface="+mn-ea"/>
                          <a:cs typeface="Arial" panose="020B0604020202020204" pitchFamily="34" charset="0"/>
                        </a:rPr>
                        <a:t>2019</a:t>
                      </a:r>
                    </a:p>
                  </a:txBody>
                  <a:tcPr marL="140881" marR="140881" marT="65023" marB="65023"/>
                </a:tc>
                <a:tc>
                  <a:txBody>
                    <a:bodyPr/>
                    <a:lstStyle/>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Birth Weight </a:t>
                      </a:r>
                    </a:p>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Calving Ease - direct and maternal effects</a:t>
                      </a:r>
                    </a:p>
                  </a:txBody>
                  <a:tcPr marL="140881" marR="140881" marT="65023" marB="65023"/>
                </a:tc>
                <a:extLst>
                  <a:ext uri="{0D108BD9-81ED-4DB2-BD59-A6C34878D82A}">
                    <a16:rowId xmlns:a16="http://schemas.microsoft.com/office/drawing/2014/main" val="1540014715"/>
                  </a:ext>
                </a:extLst>
              </a:tr>
              <a:tr h="520189">
                <a:tc>
                  <a:txBody>
                    <a:bodyPr/>
                    <a:lstStyle/>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Carcass traits</a:t>
                      </a:r>
                    </a:p>
                    <a:p>
                      <a:pPr marL="0" marR="0" lvl="0" indent="0" algn="l" defTabSz="1219261">
                        <a:lnSpc>
                          <a:spcPct val="100000"/>
                        </a:lnSpc>
                        <a:spcBef>
                          <a:spcPts val="0"/>
                        </a:spcBef>
                        <a:spcAft>
                          <a:spcPts val="0"/>
                        </a:spcAft>
                        <a:buClrTx/>
                        <a:buSzTx/>
                        <a:buFontTx/>
                        <a:buNone/>
                        <a:defRPr/>
                      </a:pPr>
                      <a:r>
                        <a:rPr lang="en-US" sz="2000" b="0" i="1" dirty="0">
                          <a:solidFill>
                            <a:schemeClr val="dk1"/>
                          </a:solidFill>
                          <a:latin typeface="Arial" panose="020B0604020202020204" pitchFamily="34" charset="0"/>
                          <a:ea typeface="+mn-ea"/>
                          <a:cs typeface="Arial" panose="020B0604020202020204" pitchFamily="34" charset="0"/>
                        </a:rPr>
                        <a:t>2023</a:t>
                      </a:r>
                    </a:p>
                  </a:txBody>
                  <a:tcPr marL="140881" marR="140881" marT="65023" marB="65023"/>
                </a:tc>
                <a:tc>
                  <a:txBody>
                    <a:bodyPr/>
                    <a:lstStyle/>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Carcass conformation</a:t>
                      </a:r>
                    </a:p>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Carcass fat</a:t>
                      </a:r>
                    </a:p>
                    <a:p>
                      <a:pPr marL="0" marR="0" lvl="0" indent="0" algn="l" defTabSz="1219261">
                        <a:lnSpc>
                          <a:spcPct val="100000"/>
                        </a:lnSpc>
                        <a:spcBef>
                          <a:spcPts val="0"/>
                        </a:spcBef>
                        <a:spcAft>
                          <a:spcPts val="0"/>
                        </a:spcAft>
                        <a:buClrTx/>
                        <a:buSzTx/>
                        <a:buFontTx/>
                        <a:buNone/>
                        <a:defRPr/>
                      </a:pPr>
                      <a:r>
                        <a:rPr lang="en-US" sz="2600" dirty="0">
                          <a:solidFill>
                            <a:schemeClr val="dk1"/>
                          </a:solidFill>
                          <a:latin typeface="Arial" panose="020B0604020202020204" pitchFamily="34" charset="0"/>
                          <a:ea typeface="+mn-ea"/>
                          <a:cs typeface="Arial" panose="020B0604020202020204" pitchFamily="34" charset="0"/>
                        </a:rPr>
                        <a:t>Carcass weight</a:t>
                      </a:r>
                    </a:p>
                  </a:txBody>
                  <a:tcPr marL="140881" marR="140881" marT="65023" marB="65023"/>
                </a:tc>
                <a:extLst>
                  <a:ext uri="{0D108BD9-81ED-4DB2-BD59-A6C34878D82A}">
                    <a16:rowId xmlns:a16="http://schemas.microsoft.com/office/drawing/2014/main" val="1399191822"/>
                  </a:ext>
                </a:extLst>
              </a:tr>
            </a:tbl>
          </a:graphicData>
        </a:graphic>
      </p:graphicFrame>
      <p:sp>
        <p:nvSpPr>
          <p:cNvPr id="6" name="Content Placeholder 2">
            <a:extLst>
              <a:ext uri="{FF2B5EF4-FFF2-40B4-BE49-F238E27FC236}">
                <a16:creationId xmlns:a16="http://schemas.microsoft.com/office/drawing/2014/main" id="{965074D1-1A5D-B68D-29C0-CDB2FBE5E639}"/>
              </a:ext>
            </a:extLst>
          </p:cNvPr>
          <p:cNvSpPr txBox="1">
            <a:spLocks/>
          </p:cNvSpPr>
          <p:nvPr/>
        </p:nvSpPr>
        <p:spPr>
          <a:xfrm>
            <a:off x="13089731" y="2114312"/>
            <a:ext cx="4114800" cy="6801088"/>
          </a:xfrm>
          <a:prstGeom prst="rect">
            <a:avLst/>
          </a:prstGeom>
        </p:spPr>
        <p:txBody>
          <a:bodyPr vert="horz" lIns="0" tIns="0" rIns="0" bIns="0" rtlCol="0">
            <a:noAutofit/>
          </a:bodyPr>
          <a:lstStyle>
            <a:lvl1pPr marL="228600" indent="-228600" algn="l" defTabSz="914400" rtl="0" eaLnBrk="1" latinLnBrk="0" hangingPunct="1">
              <a:lnSpc>
                <a:spcPts val="3000"/>
              </a:lnSpc>
              <a:spcBef>
                <a:spcPts val="1000"/>
              </a:spcBef>
              <a:buSzPct val="90000"/>
              <a:buFont typeface="Arial" panose="020B0604020202020204" pitchFamily="34" charset="0"/>
              <a:buChar char="•"/>
              <a:defRPr sz="2400" kern="1200">
                <a:solidFill>
                  <a:schemeClr val="tx1"/>
                </a:solidFill>
                <a:latin typeface="+mn-lt"/>
                <a:ea typeface="+mn-ea"/>
                <a:cs typeface="+mn-cs"/>
              </a:defRPr>
            </a:lvl1pPr>
            <a:lvl2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2pPr>
            <a:lvl3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3pPr>
            <a:lvl4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4pPr>
            <a:lvl5pPr marL="468313" indent="-219075" algn="l" defTabSz="914400" rtl="0" eaLnBrk="1" latinLnBrk="0" hangingPunct="1">
              <a:lnSpc>
                <a:spcPct val="90000"/>
              </a:lnSpc>
              <a:spcBef>
                <a:spcPts val="300"/>
              </a:spcBef>
              <a:buSzPct val="9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3600" b="1" dirty="0">
                <a:latin typeface="Arial" panose="020B0604020202020204" pitchFamily="34" charset="0"/>
                <a:ea typeface="ヒラギノ角ゴ ProN W3" charset="0"/>
                <a:cs typeface="Arial" panose="020B0604020202020204" pitchFamily="34" charset="0"/>
              </a:rPr>
              <a:t>Breeds:</a:t>
            </a:r>
          </a:p>
          <a:p>
            <a:pPr>
              <a:lnSpc>
                <a:spcPct val="100000"/>
              </a:lnSpc>
            </a:pPr>
            <a:r>
              <a:rPr lang="en-US" sz="2800" dirty="0">
                <a:latin typeface="Arial" panose="020B0604020202020204" pitchFamily="34" charset="0"/>
                <a:cs typeface="Arial" panose="020B0604020202020204" pitchFamily="34" charset="0"/>
              </a:rPr>
              <a:t>Aberdeen Angus</a:t>
            </a:r>
          </a:p>
          <a:p>
            <a:pPr>
              <a:lnSpc>
                <a:spcPct val="100000"/>
              </a:lnSpc>
            </a:pPr>
            <a:r>
              <a:rPr lang="en-US" sz="2800" dirty="0" err="1">
                <a:latin typeface="Arial" panose="020B0604020202020204" pitchFamily="34" charset="0"/>
                <a:cs typeface="Arial" panose="020B0604020202020204" pitchFamily="34" charset="0"/>
              </a:rPr>
              <a:t>Limousin</a:t>
            </a:r>
            <a:endParaRPr lang="en-US" sz="2800" dirty="0">
              <a:latin typeface="Arial" panose="020B0604020202020204" pitchFamily="34" charset="0"/>
              <a:cs typeface="Arial" panose="020B0604020202020204" pitchFamily="34" charset="0"/>
            </a:endParaRPr>
          </a:p>
          <a:p>
            <a:pPr>
              <a:lnSpc>
                <a:spcPct val="100000"/>
              </a:lnSpc>
            </a:pPr>
            <a:r>
              <a:rPr lang="en-US" sz="2800" dirty="0">
                <a:latin typeface="Arial" panose="020B0604020202020204" pitchFamily="34" charset="0"/>
                <a:cs typeface="Arial" panose="020B0604020202020204" pitchFamily="34" charset="0"/>
              </a:rPr>
              <a:t>Charolais</a:t>
            </a:r>
          </a:p>
          <a:p>
            <a:pPr>
              <a:lnSpc>
                <a:spcPct val="100000"/>
              </a:lnSpc>
            </a:pPr>
            <a:r>
              <a:rPr lang="en-US" sz="2800" dirty="0">
                <a:latin typeface="Arial" panose="020B0604020202020204" pitchFamily="34" charset="0"/>
                <a:cs typeface="Arial" panose="020B0604020202020204" pitchFamily="34" charset="0"/>
              </a:rPr>
              <a:t>Hereford</a:t>
            </a:r>
          </a:p>
          <a:p>
            <a:pPr>
              <a:lnSpc>
                <a:spcPct val="100000"/>
              </a:lnSpc>
            </a:pPr>
            <a:r>
              <a:rPr lang="en-US" sz="2800" dirty="0">
                <a:latin typeface="Arial" panose="020B0604020202020204" pitchFamily="34" charset="0"/>
                <a:cs typeface="Arial" panose="020B0604020202020204" pitchFamily="34" charset="0"/>
              </a:rPr>
              <a:t>Simmental</a:t>
            </a:r>
          </a:p>
          <a:p>
            <a:pPr marL="0" indent="0">
              <a:lnSpc>
                <a:spcPct val="100000"/>
              </a:lnSpc>
              <a:buNone/>
            </a:pPr>
            <a:r>
              <a:rPr lang="en-US" sz="3600" b="1" dirty="0">
                <a:latin typeface="Arial" panose="020B0604020202020204" pitchFamily="34" charset="0"/>
                <a:ea typeface="ヒラギノ角ゴ ProN W3" charset="0"/>
                <a:cs typeface="Arial" panose="020B0604020202020204" pitchFamily="34" charset="0"/>
              </a:rPr>
              <a:t>Countries:</a:t>
            </a:r>
          </a:p>
          <a:p>
            <a:pPr>
              <a:lnSpc>
                <a:spcPct val="100000"/>
              </a:lnSpc>
            </a:pPr>
            <a:r>
              <a:rPr lang="en-US" sz="2800" dirty="0">
                <a:latin typeface="Arial" panose="020B0604020202020204" pitchFamily="34" charset="0"/>
                <a:cs typeface="Arial" panose="020B0604020202020204" pitchFamily="34" charset="0"/>
              </a:rPr>
              <a:t>12</a:t>
            </a:r>
          </a:p>
          <a:p>
            <a:pPr marL="0" indent="0">
              <a:lnSpc>
                <a:spcPct val="100000"/>
              </a:lnSpc>
              <a:buNone/>
            </a:pPr>
            <a:r>
              <a:rPr lang="en-US" sz="3600" b="1" dirty="0">
                <a:latin typeface="Arial" panose="020B0604020202020204" pitchFamily="34" charset="0"/>
                <a:cs typeface="Arial" panose="020B0604020202020204" pitchFamily="34" charset="0"/>
              </a:rPr>
              <a:t>Country-breed-trait combinations:</a:t>
            </a:r>
          </a:p>
          <a:p>
            <a:pPr>
              <a:lnSpc>
                <a:spcPct val="100000"/>
              </a:lnSpc>
            </a:pPr>
            <a:r>
              <a:rPr lang="en-US" sz="2800" dirty="0">
                <a:latin typeface="Arial" panose="020B0604020202020204" pitchFamily="34" charset="0"/>
                <a:cs typeface="Arial" panose="020B0604020202020204" pitchFamily="34" charset="0"/>
              </a:rPr>
              <a:t>112</a:t>
            </a:r>
          </a:p>
          <a:p>
            <a:pPr marL="0" indent="0">
              <a:lnSpc>
                <a:spcPct val="100000"/>
              </a:lnSpc>
              <a:buNone/>
            </a:pPr>
            <a:endParaRPr lang="en-US" sz="3800" dirty="0">
              <a:latin typeface="Arial" panose="020B0604020202020204" pitchFamily="34" charset="0"/>
              <a:ea typeface="ヒラギノ角ゴ ProN W3" charset="0"/>
              <a:cs typeface="Arial" panose="020B0604020202020204" pitchFamily="34" charset="0"/>
            </a:endParaRPr>
          </a:p>
          <a:p>
            <a:pPr marL="0" indent="0">
              <a:lnSpc>
                <a:spcPct val="100000"/>
              </a:lnSpc>
              <a:buNone/>
            </a:pPr>
            <a:endParaRPr lang="en-US" sz="3800" b="1" dirty="0">
              <a:latin typeface="Arial" panose="020B0604020202020204" pitchFamily="34" charset="0"/>
              <a:ea typeface="ヒラギノ角ゴ ProN W3" charset="0"/>
              <a:cs typeface="Arial" panose="020B0604020202020204" pitchFamily="34" charset="0"/>
            </a:endParaRPr>
          </a:p>
          <a:p>
            <a:pPr marL="0" indent="0">
              <a:lnSpc>
                <a:spcPct val="100000"/>
              </a:lnSpc>
              <a:buNone/>
            </a:pPr>
            <a:endParaRPr lang="en-US" sz="3200" b="1" dirty="0">
              <a:latin typeface="Arial" panose="020B0604020202020204" pitchFamily="34" charset="0"/>
              <a:ea typeface="ヒラギノ角ゴ ProN W3" charset="0"/>
              <a:cs typeface="Arial" panose="020B0604020202020204" pitchFamily="34" charset="0"/>
            </a:endParaRPr>
          </a:p>
          <a:p>
            <a:pPr>
              <a:lnSpc>
                <a:spcPct val="100000"/>
              </a:lnSpc>
            </a:pPr>
            <a:endParaRPr lang="en-US" sz="2600" dirty="0">
              <a:latin typeface="Arial" panose="020B0604020202020204" pitchFamily="34" charset="0"/>
              <a:ea typeface="ヒラギノ角ゴ ProN W3" charset="0"/>
              <a:cs typeface="Arial" panose="020B0604020202020204" pitchFamily="34" charset="0"/>
            </a:endParaRPr>
          </a:p>
          <a:p>
            <a:pPr>
              <a:lnSpc>
                <a:spcPct val="100000"/>
              </a:lnSpc>
            </a:pPr>
            <a:endParaRPr lang="en-US" sz="2600" dirty="0">
              <a:latin typeface="Arial" panose="020B0604020202020204" pitchFamily="34" charset="0"/>
              <a:ea typeface="ヒラギノ角ゴ ProN W3" charset="0"/>
              <a:cs typeface="Arial" panose="020B0604020202020204" pitchFamily="34" charset="0"/>
            </a:endParaRPr>
          </a:p>
        </p:txBody>
      </p:sp>
      <p:sp>
        <p:nvSpPr>
          <p:cNvPr id="16" name="TextBox 15">
            <a:extLst>
              <a:ext uri="{FF2B5EF4-FFF2-40B4-BE49-F238E27FC236}">
                <a16:creationId xmlns:a16="http://schemas.microsoft.com/office/drawing/2014/main" id="{F0F06897-6B95-001D-208C-61A0A13D47E7}"/>
              </a:ext>
            </a:extLst>
          </p:cNvPr>
          <p:cNvSpPr txBox="1"/>
          <p:nvPr/>
        </p:nvSpPr>
        <p:spPr bwMode="auto">
          <a:xfrm>
            <a:off x="211931" y="3352800"/>
            <a:ext cx="4191000" cy="2185214"/>
          </a:xfrm>
          <a:prstGeom prst="rect">
            <a:avLst/>
          </a:prstGeom>
          <a:noFill/>
        </p:spPr>
        <p:txBody>
          <a:bodyPr wrap="square" rtlCol="0">
            <a:spAutoFit/>
          </a:bodyPr>
          <a:lstStyle/>
          <a:p>
            <a:pPr marL="360000" lvl="1" indent="-342900" algn="l">
              <a:buFont typeface="Arial" panose="020B0604020202020204" pitchFamily="34" charset="0"/>
              <a:buChar char="•"/>
              <a:defRPr/>
            </a:pPr>
            <a:r>
              <a:rPr lang="en-US" sz="2800" dirty="0">
                <a:latin typeface="Arial" panose="020B0604020202020204" pitchFamily="34" charset="0"/>
                <a:cs typeface="Arial" panose="020B0604020202020204" pitchFamily="34" charset="0"/>
              </a:rPr>
              <a:t>Based on phenotypes, not EBV’s.</a:t>
            </a:r>
          </a:p>
          <a:p>
            <a:pPr marL="360000" lvl="1" indent="-342900" algn="l">
              <a:buFont typeface="Arial" panose="020B0604020202020204" pitchFamily="34" charset="0"/>
              <a:buChar char="•"/>
            </a:pPr>
            <a:r>
              <a:rPr lang="en-US" sz="2800" dirty="0">
                <a:latin typeface="Arial" panose="020B0604020202020204" pitchFamily="34" charset="0"/>
                <a:cs typeface="Arial" panose="020B0604020202020204" pitchFamily="34" charset="0"/>
              </a:rPr>
              <a:t>Different models for each country</a:t>
            </a:r>
          </a:p>
          <a:p>
            <a:pPr marL="360000" algn="l"/>
            <a:endParaRPr lang="en-GB" sz="2400" dirty="0"/>
          </a:p>
        </p:txBody>
      </p:sp>
      <p:pic>
        <p:nvPicPr>
          <p:cNvPr id="17" name="Picture 16">
            <a:extLst>
              <a:ext uri="{FF2B5EF4-FFF2-40B4-BE49-F238E27FC236}">
                <a16:creationId xmlns:a16="http://schemas.microsoft.com/office/drawing/2014/main" id="{A8C4DEDA-CD3D-9322-E889-A653FBBE7CDF}"/>
              </a:ext>
            </a:extLst>
          </p:cNvPr>
          <p:cNvPicPr>
            <a:picLocks noChangeAspect="1"/>
          </p:cNvPicPr>
          <p:nvPr/>
        </p:nvPicPr>
        <p:blipFill>
          <a:blip r:embed="rId3"/>
          <a:stretch/>
        </p:blipFill>
        <p:spPr bwMode="auto">
          <a:xfrm>
            <a:off x="15346492" y="202427"/>
            <a:ext cx="1629439" cy="2312173"/>
          </a:xfrm>
          <a:prstGeom prst="rect">
            <a:avLst/>
          </a:prstGeom>
        </p:spPr>
      </p:pic>
      <p:sp>
        <p:nvSpPr>
          <p:cNvPr id="5" name="Rectangle: Rounded Corners 2">
            <a:extLst>
              <a:ext uri="{FF2B5EF4-FFF2-40B4-BE49-F238E27FC236}">
                <a16:creationId xmlns:a16="http://schemas.microsoft.com/office/drawing/2014/main" id="{A00D22E5-F672-B7F3-2D65-A30FA431A25D}"/>
              </a:ext>
            </a:extLst>
          </p:cNvPr>
          <p:cNvSpPr/>
          <p:nvPr/>
        </p:nvSpPr>
        <p:spPr bwMode="auto">
          <a:xfrm>
            <a:off x="288133" y="2362199"/>
            <a:ext cx="3733799" cy="685800"/>
          </a:xfrm>
          <a:prstGeom prst="roundRect">
            <a:avLst>
              <a:gd name="adj" fmla="val 16667"/>
            </a:avLst>
          </a:prstGeom>
          <a:solidFill>
            <a:schemeClr val="accent2">
              <a:lumMod val="60000"/>
              <a:lumOff val="4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EVALUATIONS</a:t>
            </a:r>
            <a:endParaRPr/>
          </a:p>
        </p:txBody>
      </p:sp>
      <p:sp>
        <p:nvSpPr>
          <p:cNvPr id="10" name="Rectangle: Rounded Corners 11">
            <a:extLst>
              <a:ext uri="{FF2B5EF4-FFF2-40B4-BE49-F238E27FC236}">
                <a16:creationId xmlns:a16="http://schemas.microsoft.com/office/drawing/2014/main" id="{DB553D3E-9158-B158-B1D2-B72B521B776E}"/>
              </a:ext>
            </a:extLst>
          </p:cNvPr>
          <p:cNvSpPr/>
          <p:nvPr/>
        </p:nvSpPr>
        <p:spPr bwMode="auto">
          <a:xfrm>
            <a:off x="288131" y="53340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Interbeef</a:t>
            </a:r>
            <a:endParaRPr dirty="0"/>
          </a:p>
        </p:txBody>
      </p:sp>
      <p:sp>
        <p:nvSpPr>
          <p:cNvPr id="13" name="Content Placeholder 1">
            <a:extLst>
              <a:ext uri="{FF2B5EF4-FFF2-40B4-BE49-F238E27FC236}">
                <a16:creationId xmlns:a16="http://schemas.microsoft.com/office/drawing/2014/main" id="{6EE4BEF2-017F-0CFE-4122-14A423FC6D74}"/>
              </a:ext>
            </a:extLst>
          </p:cNvPr>
          <p:cNvSpPr txBox="1">
            <a:spLocks/>
          </p:cNvSpPr>
          <p:nvPr/>
        </p:nvSpPr>
        <p:spPr bwMode="auto">
          <a:xfrm>
            <a:off x="211932" y="7848600"/>
            <a:ext cx="12585778" cy="1702573"/>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17100" lvl="1" indent="0">
              <a:spcBef>
                <a:spcPts val="0"/>
              </a:spcBef>
              <a:buNone/>
              <a:defRPr/>
            </a:pPr>
            <a:r>
              <a:rPr lang="en-IE" sz="3600" b="1" dirty="0">
                <a:solidFill>
                  <a:srgbClr val="414141"/>
                </a:solidFill>
                <a:latin typeface="Arial" panose="020B0604020202020204" pitchFamily="34" charset="0"/>
                <a:cs typeface="Arial" panose="020B0604020202020204" pitchFamily="34" charset="0"/>
              </a:rPr>
              <a:t>Key challenges:</a:t>
            </a:r>
          </a:p>
          <a:p>
            <a:pPr marL="360000" lvl="1" indent="-342900">
              <a:spcBef>
                <a:spcPts val="0"/>
              </a:spcBef>
              <a:buFont typeface="Arial" panose="020B0604020202020204" pitchFamily="34" charset="0"/>
              <a:buChar char="•"/>
              <a:defRPr/>
            </a:pPr>
            <a:r>
              <a:rPr lang="en-IE" sz="2800" dirty="0">
                <a:solidFill>
                  <a:srgbClr val="414141"/>
                </a:solidFill>
                <a:latin typeface="Arial" panose="020B0604020202020204" pitchFamily="34" charset="0"/>
                <a:cs typeface="Arial" panose="020B0604020202020204" pitchFamily="34" charset="0"/>
              </a:rPr>
              <a:t>International genomic evaluations</a:t>
            </a:r>
          </a:p>
          <a:p>
            <a:pPr marL="360000" lvl="1" indent="-342900">
              <a:spcBef>
                <a:spcPts val="0"/>
              </a:spcBef>
              <a:buFont typeface="Arial" panose="020B0604020202020204" pitchFamily="34" charset="0"/>
              <a:buChar char="•"/>
              <a:defRPr/>
            </a:pPr>
            <a:r>
              <a:rPr lang="en-IE" sz="2800" dirty="0">
                <a:solidFill>
                  <a:srgbClr val="414141"/>
                </a:solidFill>
                <a:latin typeface="Arial" panose="020B0604020202020204" pitchFamily="34" charset="0"/>
                <a:cs typeface="Arial" panose="020B0604020202020204" pitchFamily="34" charset="0"/>
              </a:rPr>
              <a:t>Integration of International evaluations into National evaluations.</a:t>
            </a:r>
          </a:p>
          <a:p>
            <a:pPr marL="360000" lvl="1" indent="-342900">
              <a:spcBef>
                <a:spcPts val="0"/>
              </a:spcBef>
              <a:buFont typeface="Arial" panose="020B0604020202020204" pitchFamily="34" charset="0"/>
              <a:buChar char="•"/>
              <a:defRPr/>
            </a:pPr>
            <a:endParaRPr lang="en-IE" sz="2800" dirty="0">
              <a:solidFill>
                <a:srgbClr val="414141"/>
              </a:solidFill>
              <a:latin typeface="Arial" panose="020B0604020202020204" pitchFamily="34" charset="0"/>
              <a:cs typeface="Arial" panose="020B0604020202020204" pitchFamily="34" charset="0"/>
            </a:endParaRPr>
          </a:p>
          <a:p>
            <a:pPr>
              <a:defRPr/>
            </a:pPr>
            <a:endParaRPr lang="en-IE" dirty="0"/>
          </a:p>
        </p:txBody>
      </p:sp>
      <p:sp>
        <p:nvSpPr>
          <p:cNvPr id="14" name="TextBox 13">
            <a:extLst>
              <a:ext uri="{FF2B5EF4-FFF2-40B4-BE49-F238E27FC236}">
                <a16:creationId xmlns:a16="http://schemas.microsoft.com/office/drawing/2014/main" id="{BA6717CE-F2A3-F847-1036-C4589FBE90D0}"/>
              </a:ext>
            </a:extLst>
          </p:cNvPr>
          <p:cNvSpPr txBox="1"/>
          <p:nvPr/>
        </p:nvSpPr>
        <p:spPr>
          <a:xfrm>
            <a:off x="275353" y="6114872"/>
            <a:ext cx="3733799" cy="1200329"/>
          </a:xfrm>
          <a:prstGeom prst="rect">
            <a:avLst/>
          </a:prstGeom>
          <a:noFill/>
        </p:spPr>
        <p:txBody>
          <a:bodyPr wrap="square">
            <a:spAutoFit/>
          </a:bodyPr>
          <a:lstStyle/>
          <a:p>
            <a:pPr algn="l"/>
            <a:r>
              <a:rPr lang="en-US" sz="2400" b="1" dirty="0">
                <a:solidFill>
                  <a:srgbClr val="FF0000"/>
                </a:solidFill>
                <a:latin typeface="Arial" panose="020B0604020202020204" pitchFamily="34" charset="0"/>
                <a:cs typeface="Arial" panose="020B0604020202020204" pitchFamily="34" charset="0"/>
              </a:rPr>
              <a:t>Annually:</a:t>
            </a:r>
          </a:p>
          <a:p>
            <a:pPr algn="l"/>
            <a:r>
              <a:rPr lang="en-US" sz="2400" b="1" dirty="0">
                <a:solidFill>
                  <a:srgbClr val="FF0000"/>
                </a:solidFill>
                <a:latin typeface="Arial" panose="020B0604020202020204" pitchFamily="34" charset="0"/>
                <a:cs typeface="Arial" panose="020B0604020202020204" pitchFamily="34" charset="0"/>
              </a:rPr>
              <a:t>2 Official evaluations</a:t>
            </a:r>
            <a:endParaRPr lang="en-US" sz="2400" dirty="0">
              <a:solidFill>
                <a:srgbClr val="FF0000"/>
              </a:solidFill>
              <a:latin typeface="Arial" panose="020B0604020202020204" pitchFamily="34" charset="0"/>
              <a:cs typeface="Arial" panose="020B0604020202020204" pitchFamily="34" charset="0"/>
            </a:endParaRPr>
          </a:p>
          <a:p>
            <a:pPr algn="l"/>
            <a:r>
              <a:rPr lang="en-US" sz="2400" b="1" dirty="0">
                <a:latin typeface="Arial" panose="020B0604020202020204" pitchFamily="34" charset="0"/>
                <a:cs typeface="Arial" panose="020B0604020202020204" pitchFamily="34" charset="0"/>
              </a:rPr>
              <a:t>1 Test evaluation</a:t>
            </a:r>
            <a:endParaRPr lang="en-GB" sz="5973"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6999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D5C143-EF4A-FA2E-F13A-E4BE9955867F}"/>
              </a:ext>
            </a:extLst>
          </p:cNvPr>
          <p:cNvSpPr>
            <a:spLocks noGrp="1"/>
          </p:cNvSpPr>
          <p:nvPr>
            <p:ph type="body" sz="quarter" idx="11"/>
          </p:nvPr>
        </p:nvSpPr>
        <p:spPr/>
        <p:txBody>
          <a:bodyPr/>
          <a:lstStyle/>
          <a:p>
            <a:r>
              <a:rPr lang="en-GB" dirty="0"/>
              <a:t>Data Exchange</a:t>
            </a:r>
          </a:p>
        </p:txBody>
      </p:sp>
      <p:sp>
        <p:nvSpPr>
          <p:cNvPr id="19" name="Content Placeholder 2">
            <a:extLst>
              <a:ext uri="{FF2B5EF4-FFF2-40B4-BE49-F238E27FC236}">
                <a16:creationId xmlns:a16="http://schemas.microsoft.com/office/drawing/2014/main" id="{5109C572-A7DF-5BCF-A33E-DFA5B42AB938}"/>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600"/>
              </a:spcBef>
              <a:buNone/>
              <a:defRPr/>
            </a:pPr>
            <a:r>
              <a:rPr lang="en-GB" sz="3200" i="1" dirty="0">
                <a:solidFill>
                  <a:srgbClr val="212121"/>
                </a:solidFill>
              </a:rPr>
              <a:t>A</a:t>
            </a:r>
            <a:r>
              <a:rPr lang="en-GB" sz="3200" i="1" dirty="0">
                <a:solidFill>
                  <a:srgbClr val="212121"/>
                </a:solidFill>
                <a:latin typeface="Arial"/>
                <a:cs typeface="Arial"/>
              </a:rPr>
              <a:t>ccurate genetic information</a:t>
            </a:r>
          </a:p>
          <a:p>
            <a:pPr>
              <a:spcBef>
                <a:spcPts val="600"/>
              </a:spcBef>
              <a:buFont typeface="Wingdings"/>
              <a:buChar char="§"/>
              <a:defRPr/>
            </a:pPr>
            <a:r>
              <a:rPr lang="en-US" sz="3200" dirty="0"/>
              <a:t>Across-border collaborations</a:t>
            </a:r>
          </a:p>
          <a:p>
            <a:pPr>
              <a:spcBef>
                <a:spcPts val="600"/>
              </a:spcBef>
              <a:buFont typeface="Wingdings"/>
              <a:buChar char="§"/>
              <a:defRPr/>
            </a:pPr>
            <a:r>
              <a:rPr lang="en-US" sz="3200" dirty="0"/>
              <a:t>Legal requirements:</a:t>
            </a:r>
          </a:p>
          <a:p>
            <a:pPr lvl="1">
              <a:spcBef>
                <a:spcPts val="600"/>
              </a:spcBef>
              <a:buFont typeface="Wingdings"/>
              <a:buChar char="§"/>
              <a:defRPr/>
            </a:pPr>
            <a:r>
              <a:rPr lang="en-US" sz="3200" dirty="0"/>
              <a:t>Import-Export</a:t>
            </a:r>
          </a:p>
          <a:p>
            <a:pPr lvl="1">
              <a:spcBef>
                <a:spcPts val="600"/>
              </a:spcBef>
              <a:buFont typeface="Wingdings"/>
              <a:buChar char="§"/>
              <a:defRPr/>
            </a:pPr>
            <a:r>
              <a:rPr lang="en-US" sz="3200" dirty="0"/>
              <a:t>Animal Breeding Regulations</a:t>
            </a:r>
          </a:p>
          <a:p>
            <a:pPr>
              <a:spcBef>
                <a:spcPts val="600"/>
              </a:spcBef>
              <a:buFont typeface="Wingdings"/>
              <a:buChar char="§"/>
              <a:defRPr/>
            </a:pPr>
            <a:r>
              <a:rPr lang="en-US" sz="3200" dirty="0"/>
              <a:t>Breeding Programs</a:t>
            </a:r>
          </a:p>
          <a:p>
            <a:pPr>
              <a:spcBef>
                <a:spcPts val="600"/>
              </a:spcBef>
              <a:buFont typeface="Wingdings"/>
              <a:buChar char="§"/>
              <a:defRPr/>
            </a:pPr>
            <a:r>
              <a:rPr lang="en-US" sz="3200" dirty="0"/>
              <a:t>Genetic Evaluations</a:t>
            </a:r>
          </a:p>
          <a:p>
            <a:pPr>
              <a:spcBef>
                <a:spcPts val="600"/>
              </a:spcBef>
              <a:buFont typeface="Wingdings"/>
              <a:buChar char="§"/>
              <a:defRPr/>
            </a:pPr>
            <a:endParaRPr b="1" dirty="0">
              <a:highlight>
                <a:srgbClr val="FFFF00"/>
              </a:highlight>
            </a:endParaRPr>
          </a:p>
        </p:txBody>
      </p:sp>
      <p:sp>
        <p:nvSpPr>
          <p:cNvPr id="20" name="Text Placeholder 1">
            <a:extLst>
              <a:ext uri="{FF2B5EF4-FFF2-40B4-BE49-F238E27FC236}">
                <a16:creationId xmlns:a16="http://schemas.microsoft.com/office/drawing/2014/main" id="{741990B9-2FFB-BC6E-F08E-2F1568579981}"/>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NEED for Data Exchange</a:t>
            </a:r>
            <a:endParaRPr dirty="0"/>
          </a:p>
        </p:txBody>
      </p:sp>
      <p:sp>
        <p:nvSpPr>
          <p:cNvPr id="4" name="Rectangle: Rounded Corners 4">
            <a:extLst>
              <a:ext uri="{FF2B5EF4-FFF2-40B4-BE49-F238E27FC236}">
                <a16:creationId xmlns:a16="http://schemas.microsoft.com/office/drawing/2014/main" id="{70489DB3-ADE9-4C23-2D9F-81CCCCDB4F4C}"/>
              </a:ext>
            </a:extLst>
          </p:cNvPr>
          <p:cNvSpPr/>
          <p:nvPr/>
        </p:nvSpPr>
        <p:spPr bwMode="auto">
          <a:xfrm>
            <a:off x="9051131" y="2362199"/>
            <a:ext cx="3733801" cy="6858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a:ln>
                  <a:noFill/>
                </a:ln>
                <a:solidFill>
                  <a:schemeClr val="bg1"/>
                </a:solidFill>
                <a:latin typeface="Arial Black"/>
                <a:ea typeface="ヒラギノ角ゴ ProN W3"/>
                <a:cs typeface="ヒラギノ角ゴ ProN W3"/>
              </a:rPr>
              <a:t>EXCHANGE</a:t>
            </a:r>
            <a:endParaRPr/>
          </a:p>
        </p:txBody>
      </p:sp>
      <p:sp>
        <p:nvSpPr>
          <p:cNvPr id="21" name="Rectangle: Rounded Corners 16">
            <a:extLst>
              <a:ext uri="{FF2B5EF4-FFF2-40B4-BE49-F238E27FC236}">
                <a16:creationId xmlns:a16="http://schemas.microsoft.com/office/drawing/2014/main" id="{4E5E6482-2A8B-9017-E2E7-8A698812BCE9}"/>
              </a:ext>
            </a:extLst>
          </p:cNvPr>
          <p:cNvSpPr/>
          <p:nvPr/>
        </p:nvSpPr>
        <p:spPr bwMode="auto">
          <a:xfrm>
            <a:off x="9037479" y="3287888"/>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GenoEx-PSE</a:t>
            </a:r>
            <a:endParaRPr dirty="0">
              <a:latin typeface="Arial"/>
              <a:cs typeface="Arial"/>
            </a:endParaRPr>
          </a:p>
        </p:txBody>
      </p:sp>
      <p:sp>
        <p:nvSpPr>
          <p:cNvPr id="22" name="Rectangle: Rounded Corners 17">
            <a:extLst>
              <a:ext uri="{FF2B5EF4-FFF2-40B4-BE49-F238E27FC236}">
                <a16:creationId xmlns:a16="http://schemas.microsoft.com/office/drawing/2014/main" id="{444D66C2-ACB0-17E9-AE19-43747012CCDA}"/>
              </a:ext>
            </a:extLst>
          </p:cNvPr>
          <p:cNvSpPr/>
          <p:nvPr/>
        </p:nvSpPr>
        <p:spPr bwMode="auto">
          <a:xfrm>
            <a:off x="9020545" y="4114800"/>
            <a:ext cx="3733799" cy="6858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4200" b="0" i="0" u="none" strike="noStrike" cap="none" dirty="0">
                <a:ln>
                  <a:noFill/>
                </a:ln>
                <a:solidFill>
                  <a:srgbClr val="414141"/>
                </a:solidFill>
                <a:latin typeface="Arial"/>
                <a:ea typeface="ヒラギノ角ゴ ProN W3"/>
                <a:cs typeface="Arial"/>
              </a:rPr>
              <a:t>GenoEx-GDE</a:t>
            </a:r>
            <a:endParaRPr dirty="0">
              <a:latin typeface="Arial"/>
              <a:cs typeface="Arial"/>
            </a:endParaRPr>
          </a:p>
        </p:txBody>
      </p:sp>
      <p:sp>
        <p:nvSpPr>
          <p:cNvPr id="23" name="Rectangle: Rounded Corners 18">
            <a:extLst>
              <a:ext uri="{FF2B5EF4-FFF2-40B4-BE49-F238E27FC236}">
                <a16:creationId xmlns:a16="http://schemas.microsoft.com/office/drawing/2014/main" id="{7D352923-A114-7A8C-DC8F-F82BDFA03BF5}"/>
              </a:ext>
            </a:extLst>
          </p:cNvPr>
          <p:cNvSpPr/>
          <p:nvPr/>
        </p:nvSpPr>
        <p:spPr bwMode="auto">
          <a:xfrm>
            <a:off x="9057042" y="4936065"/>
            <a:ext cx="3733799" cy="762000"/>
          </a:xfrm>
          <a:prstGeom prst="roundRect">
            <a:avLst>
              <a:gd name="adj" fmla="val 16667"/>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dirty="0">
                <a:solidFill>
                  <a:srgbClr val="414141"/>
                </a:solidFill>
                <a:latin typeface="Arial"/>
                <a:ea typeface="ヒラギノ角ゴ ProN W3"/>
                <a:cs typeface="Arial"/>
              </a:rPr>
              <a:t>G</a:t>
            </a:r>
            <a:r>
              <a:rPr lang="en-AU" sz="4200" b="0" i="0" u="none" strike="noStrike" cap="none" dirty="0">
                <a:ln>
                  <a:noFill/>
                </a:ln>
                <a:solidFill>
                  <a:srgbClr val="414141"/>
                </a:solidFill>
                <a:latin typeface="Arial"/>
                <a:ea typeface="ヒラギノ角ゴ ProN W3"/>
                <a:cs typeface="Arial"/>
              </a:rPr>
              <a:t>enetic traits</a:t>
            </a:r>
            <a:endParaRPr dirty="0">
              <a:latin typeface="Arial"/>
              <a:cs typeface="Arial"/>
            </a:endParaRPr>
          </a:p>
        </p:txBody>
      </p:sp>
    </p:spTree>
    <p:extLst>
      <p:ext uri="{BB962C8B-B14F-4D97-AF65-F5344CB8AC3E}">
        <p14:creationId xmlns:p14="http://schemas.microsoft.com/office/powerpoint/2010/main" val="2310558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B359441-26B9-A7C4-8455-3FB2EC5FC323}"/>
              </a:ext>
            </a:extLst>
          </p:cNvPr>
          <p:cNvCxnSpPr/>
          <p:nvPr/>
        </p:nvCxnSpPr>
        <p:spPr bwMode="auto">
          <a:xfrm>
            <a:off x="15604331" y="4648200"/>
            <a:ext cx="0" cy="762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0F131D82-466D-24B2-98A5-22953ABDC61C}"/>
              </a:ext>
            </a:extLst>
          </p:cNvPr>
          <p:cNvCxnSpPr/>
          <p:nvPr/>
        </p:nvCxnSpPr>
        <p:spPr bwMode="auto">
          <a:xfrm>
            <a:off x="14080331" y="3352800"/>
            <a:ext cx="990600" cy="228600"/>
          </a:xfrm>
          <a:prstGeom prst="line">
            <a:avLst/>
          </a:prstGeom>
          <a:solidFill>
            <a:srgbClr val="6C7472"/>
          </a:solidFill>
          <a:ln w="76200" cap="flat" cmpd="sng" algn="ctr">
            <a:solidFill>
              <a:srgbClr val="FF6600"/>
            </a:solidFill>
            <a:prstDash val="solid"/>
            <a:round/>
            <a:headEnd type="none" w="med" len="med"/>
            <a:tailEnd type="none" w="med" len="med"/>
          </a:ln>
          <a:effectLst/>
        </p:spPr>
      </p:cxnSp>
      <p:pic>
        <p:nvPicPr>
          <p:cNvPr id="3" name="Content Placeholder 3" descr="Interbull_participating_countries_1.png">
            <a:extLst>
              <a:ext uri="{FF2B5EF4-FFF2-40B4-BE49-F238E27FC236}">
                <a16:creationId xmlns:a16="http://schemas.microsoft.com/office/drawing/2014/main" id="{03F657E4-7428-7121-AEED-9ACAC95CE896}"/>
              </a:ext>
            </a:extLst>
          </p:cNvPr>
          <p:cNvPicPr>
            <a:picLocks noChangeAspect="1"/>
          </p:cNvPicPr>
          <p:nvPr/>
        </p:nvPicPr>
        <p:blipFill>
          <a:blip r:embed="rId2">
            <a:extLst>
              <a:ext uri="{28A0092B-C50C-407E-A947-70E740481C1C}">
                <a14:useLocalDpi xmlns:a14="http://schemas.microsoft.com/office/drawing/2010/main" val="0"/>
              </a:ext>
            </a:extLst>
          </a:blip>
          <a:srcRect l="-8298" r="-8298"/>
          <a:stretch>
            <a:fillRect/>
          </a:stretch>
        </p:blipFill>
        <p:spPr bwMode="auto">
          <a:xfrm>
            <a:off x="6715684" y="5423452"/>
            <a:ext cx="10624579" cy="5006474"/>
          </a:xfrm>
          <a:prstGeom prst="rect">
            <a:avLst/>
          </a:prstGeom>
          <a:noFill/>
          <a:ln w="12700">
            <a:noFill/>
            <a:miter lim="800000"/>
            <a:headEnd/>
            <a:tailEnd/>
          </a:ln>
        </p:spPr>
      </p:pic>
      <p:sp>
        <p:nvSpPr>
          <p:cNvPr id="2" name="Text Placeholder 1">
            <a:extLst>
              <a:ext uri="{FF2B5EF4-FFF2-40B4-BE49-F238E27FC236}">
                <a16:creationId xmlns:a16="http://schemas.microsoft.com/office/drawing/2014/main" id="{16D5C143-EF4A-FA2E-F13A-E4BE9955867F}"/>
              </a:ext>
            </a:extLst>
          </p:cNvPr>
          <p:cNvSpPr>
            <a:spLocks noGrp="1"/>
          </p:cNvSpPr>
          <p:nvPr>
            <p:ph type="body" sz="quarter" idx="11"/>
          </p:nvPr>
        </p:nvSpPr>
        <p:spPr/>
        <p:txBody>
          <a:bodyPr/>
          <a:lstStyle/>
          <a:p>
            <a:r>
              <a:rPr lang="en-GB" dirty="0"/>
              <a:t>Data Exchange – Bilateral</a:t>
            </a:r>
          </a:p>
        </p:txBody>
      </p:sp>
      <p:graphicFrame>
        <p:nvGraphicFramePr>
          <p:cNvPr id="5" name="Content Placeholder 3">
            <a:extLst>
              <a:ext uri="{FF2B5EF4-FFF2-40B4-BE49-F238E27FC236}">
                <a16:creationId xmlns:a16="http://schemas.microsoft.com/office/drawing/2014/main" id="{5047E4C3-ABE5-AC1B-F655-772BCE4161E2}"/>
              </a:ext>
            </a:extLst>
          </p:cNvPr>
          <p:cNvGraphicFramePr>
            <a:graphicFrameLocks/>
          </p:cNvGraphicFramePr>
          <p:nvPr/>
        </p:nvGraphicFramePr>
        <p:xfrm>
          <a:off x="9279731" y="2057400"/>
          <a:ext cx="8839200" cy="584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Straight Connector 5">
            <a:extLst>
              <a:ext uri="{FF2B5EF4-FFF2-40B4-BE49-F238E27FC236}">
                <a16:creationId xmlns:a16="http://schemas.microsoft.com/office/drawing/2014/main" id="{424364F4-60F5-EE4B-8CF0-702B292106E7}"/>
              </a:ext>
            </a:extLst>
          </p:cNvPr>
          <p:cNvCxnSpPr/>
          <p:nvPr/>
        </p:nvCxnSpPr>
        <p:spPr bwMode="auto">
          <a:xfrm flipH="1">
            <a:off x="13623131" y="3505200"/>
            <a:ext cx="76200" cy="2362200"/>
          </a:xfrm>
          <a:prstGeom prst="line">
            <a:avLst/>
          </a:prstGeom>
          <a:solidFill>
            <a:srgbClr val="6C7472"/>
          </a:solidFill>
          <a:ln w="12700" cap="flat" cmpd="sng" algn="ctr">
            <a:no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029BA3B5-DEFB-4BF1-A64A-9CC3BB3C53E8}"/>
              </a:ext>
            </a:extLst>
          </p:cNvPr>
          <p:cNvCxnSpPr/>
          <p:nvPr/>
        </p:nvCxnSpPr>
        <p:spPr bwMode="auto">
          <a:xfrm flipH="1">
            <a:off x="12480131" y="4267200"/>
            <a:ext cx="2514600" cy="14478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499CAA9C-11C1-090B-FF25-5E16FA4A44D1}"/>
              </a:ext>
            </a:extLst>
          </p:cNvPr>
          <p:cNvCxnSpPr/>
          <p:nvPr/>
        </p:nvCxnSpPr>
        <p:spPr bwMode="auto">
          <a:xfrm flipH="1">
            <a:off x="12480131" y="3124200"/>
            <a:ext cx="533400" cy="381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E65B1FF-D2EE-F033-5899-5AE6565C2159}"/>
              </a:ext>
            </a:extLst>
          </p:cNvPr>
          <p:cNvCxnSpPr/>
          <p:nvPr/>
        </p:nvCxnSpPr>
        <p:spPr bwMode="auto">
          <a:xfrm>
            <a:off x="11794331" y="4648200"/>
            <a:ext cx="0" cy="6858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5FEFB462-8D5B-266F-CB60-0DCF2FAD46EF}"/>
              </a:ext>
            </a:extLst>
          </p:cNvPr>
          <p:cNvCxnSpPr/>
          <p:nvPr/>
        </p:nvCxnSpPr>
        <p:spPr bwMode="auto">
          <a:xfrm>
            <a:off x="12480131" y="4114800"/>
            <a:ext cx="2514600" cy="14478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45789E3-F682-2737-D5EE-07C3996076E0}"/>
              </a:ext>
            </a:extLst>
          </p:cNvPr>
          <p:cNvCxnSpPr/>
          <p:nvPr/>
        </p:nvCxnSpPr>
        <p:spPr bwMode="auto">
          <a:xfrm>
            <a:off x="13546931" y="3505200"/>
            <a:ext cx="0" cy="28956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D02C5E25-0422-4D9B-4624-BA0A01E419EB}"/>
              </a:ext>
            </a:extLst>
          </p:cNvPr>
          <p:cNvCxnSpPr/>
          <p:nvPr/>
        </p:nvCxnSpPr>
        <p:spPr bwMode="auto">
          <a:xfrm flipH="1">
            <a:off x="12556331" y="3962400"/>
            <a:ext cx="2362200" cy="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43D10C1A-5DEB-D01E-7369-D0A855554D0E}"/>
              </a:ext>
            </a:extLst>
          </p:cNvPr>
          <p:cNvCxnSpPr/>
          <p:nvPr/>
        </p:nvCxnSpPr>
        <p:spPr bwMode="auto">
          <a:xfrm flipH="1">
            <a:off x="12251531" y="3429000"/>
            <a:ext cx="990600" cy="2057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B708079F-9E1C-9C3C-C05F-E3D7849D25C5}"/>
              </a:ext>
            </a:extLst>
          </p:cNvPr>
          <p:cNvCxnSpPr/>
          <p:nvPr/>
        </p:nvCxnSpPr>
        <p:spPr bwMode="auto">
          <a:xfrm>
            <a:off x="12403931" y="4267200"/>
            <a:ext cx="1066800" cy="22098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65D55F7-D439-C825-198A-9397C2DDEF2D}"/>
              </a:ext>
            </a:extLst>
          </p:cNvPr>
          <p:cNvCxnSpPr/>
          <p:nvPr/>
        </p:nvCxnSpPr>
        <p:spPr bwMode="auto">
          <a:xfrm>
            <a:off x="14004131" y="3505200"/>
            <a:ext cx="990600" cy="2057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A423D50-6EAF-55CD-5833-20923849027D}"/>
              </a:ext>
            </a:extLst>
          </p:cNvPr>
          <p:cNvCxnSpPr/>
          <p:nvPr/>
        </p:nvCxnSpPr>
        <p:spPr bwMode="auto">
          <a:xfrm flipH="1">
            <a:off x="13927931" y="4419600"/>
            <a:ext cx="1219200" cy="2133600"/>
          </a:xfrm>
          <a:prstGeom prst="line">
            <a:avLst/>
          </a:prstGeom>
          <a:solidFill>
            <a:srgbClr val="6C7472"/>
          </a:solidFill>
          <a:ln w="76200" cap="flat" cmpd="sng" algn="ctr">
            <a:solidFill>
              <a:srgbClr val="FF6600"/>
            </a:solidFill>
            <a:prstDash val="solid"/>
            <a:round/>
            <a:headEnd type="none" w="med" len="med"/>
            <a:tailEnd type="none" w="med" len="med"/>
          </a:ln>
          <a:effectLst/>
        </p:spPr>
      </p:cxnSp>
      <p:sp>
        <p:nvSpPr>
          <p:cNvPr id="19" name="Content Placeholder 2">
            <a:extLst>
              <a:ext uri="{FF2B5EF4-FFF2-40B4-BE49-F238E27FC236}">
                <a16:creationId xmlns:a16="http://schemas.microsoft.com/office/drawing/2014/main" id="{5109C572-A7DF-5BCF-A33E-DFA5B42AB938}"/>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600"/>
              </a:spcBef>
              <a:buNone/>
              <a:defRPr/>
            </a:pPr>
            <a:r>
              <a:rPr lang="en-GB" sz="3200" i="1" dirty="0">
                <a:solidFill>
                  <a:srgbClr val="212121"/>
                </a:solidFill>
              </a:rPr>
              <a:t>A</a:t>
            </a:r>
            <a:r>
              <a:rPr lang="en-GB" sz="3200" i="1" dirty="0">
                <a:solidFill>
                  <a:srgbClr val="212121"/>
                </a:solidFill>
                <a:latin typeface="Arial"/>
                <a:cs typeface="Arial"/>
              </a:rPr>
              <a:t>ccurate genetic information</a:t>
            </a:r>
          </a:p>
          <a:p>
            <a:pPr>
              <a:spcBef>
                <a:spcPts val="600"/>
              </a:spcBef>
              <a:buFont typeface="Wingdings"/>
              <a:buChar char="§"/>
              <a:defRPr/>
            </a:pPr>
            <a:r>
              <a:rPr lang="en-US" sz="3200" dirty="0"/>
              <a:t>Across-border collaborations</a:t>
            </a:r>
          </a:p>
          <a:p>
            <a:pPr>
              <a:spcBef>
                <a:spcPts val="600"/>
              </a:spcBef>
              <a:buFont typeface="Wingdings"/>
              <a:buChar char="§"/>
              <a:defRPr/>
            </a:pPr>
            <a:r>
              <a:rPr lang="en-US" sz="3200" dirty="0"/>
              <a:t>Legal requirements:</a:t>
            </a:r>
          </a:p>
          <a:p>
            <a:pPr lvl="1">
              <a:spcBef>
                <a:spcPts val="600"/>
              </a:spcBef>
              <a:buFont typeface="Wingdings"/>
              <a:buChar char="§"/>
              <a:defRPr/>
            </a:pPr>
            <a:r>
              <a:rPr lang="en-US" sz="3200" dirty="0"/>
              <a:t>Import-Export</a:t>
            </a:r>
          </a:p>
          <a:p>
            <a:pPr lvl="1">
              <a:spcBef>
                <a:spcPts val="600"/>
              </a:spcBef>
              <a:buFont typeface="Wingdings"/>
              <a:buChar char="§"/>
              <a:defRPr/>
            </a:pPr>
            <a:r>
              <a:rPr lang="en-US" sz="3200" dirty="0"/>
              <a:t>Animal Breeding Regulations</a:t>
            </a:r>
          </a:p>
          <a:p>
            <a:pPr>
              <a:spcBef>
                <a:spcPts val="600"/>
              </a:spcBef>
              <a:buFont typeface="Wingdings"/>
              <a:buChar char="§"/>
              <a:defRPr/>
            </a:pPr>
            <a:r>
              <a:rPr lang="en-US" sz="3200" dirty="0"/>
              <a:t>Breeding Programs</a:t>
            </a:r>
          </a:p>
          <a:p>
            <a:pPr>
              <a:spcBef>
                <a:spcPts val="600"/>
              </a:spcBef>
              <a:buFont typeface="Wingdings"/>
              <a:buChar char="§"/>
              <a:defRPr/>
            </a:pPr>
            <a:r>
              <a:rPr lang="en-US" sz="3200" dirty="0"/>
              <a:t>Genetic Evaluations</a:t>
            </a:r>
          </a:p>
          <a:p>
            <a:pPr>
              <a:spcBef>
                <a:spcPts val="600"/>
              </a:spcBef>
              <a:buFont typeface="Wingdings"/>
              <a:buChar char="§"/>
              <a:defRPr/>
            </a:pPr>
            <a:endParaRPr b="1" dirty="0">
              <a:highlight>
                <a:srgbClr val="FFFF00"/>
              </a:highlight>
            </a:endParaRPr>
          </a:p>
        </p:txBody>
      </p:sp>
      <p:sp>
        <p:nvSpPr>
          <p:cNvPr id="20" name="Text Placeholder 1">
            <a:extLst>
              <a:ext uri="{FF2B5EF4-FFF2-40B4-BE49-F238E27FC236}">
                <a16:creationId xmlns:a16="http://schemas.microsoft.com/office/drawing/2014/main" id="{741990B9-2FFB-BC6E-F08E-2F1568579981}"/>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NEED for Data Exchange</a:t>
            </a:r>
            <a:endParaRPr dirty="0"/>
          </a:p>
        </p:txBody>
      </p:sp>
      <p:sp>
        <p:nvSpPr>
          <p:cNvPr id="4" name="Rectangle: Rounded Corners 6">
            <a:extLst>
              <a:ext uri="{FF2B5EF4-FFF2-40B4-BE49-F238E27FC236}">
                <a16:creationId xmlns:a16="http://schemas.microsoft.com/office/drawing/2014/main" id="{7A357FC2-F0FE-4C82-B00F-886E81DB8012}"/>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1934289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Content Placeholder 3" descr="Interbull_participating_countries_1.png">
            <a:extLst>
              <a:ext uri="{FF2B5EF4-FFF2-40B4-BE49-F238E27FC236}">
                <a16:creationId xmlns:a16="http://schemas.microsoft.com/office/drawing/2014/main" id="{4A4D7E1A-B3E0-60CC-69E1-2523D7D108DC}"/>
              </a:ext>
            </a:extLst>
          </p:cNvPr>
          <p:cNvPicPr>
            <a:picLocks noChangeAspect="1"/>
          </p:cNvPicPr>
          <p:nvPr/>
        </p:nvPicPr>
        <p:blipFill>
          <a:blip r:embed="rId2">
            <a:extLst>
              <a:ext uri="{28A0092B-C50C-407E-A947-70E740481C1C}">
                <a14:useLocalDpi xmlns:a14="http://schemas.microsoft.com/office/drawing/2010/main" val="0"/>
              </a:ext>
            </a:extLst>
          </a:blip>
          <a:srcRect l="-8298" r="-8298"/>
          <a:stretch>
            <a:fillRect/>
          </a:stretch>
        </p:blipFill>
        <p:spPr bwMode="auto">
          <a:xfrm>
            <a:off x="6715684" y="5423452"/>
            <a:ext cx="10624579" cy="5006474"/>
          </a:xfrm>
          <a:prstGeom prst="rect">
            <a:avLst/>
          </a:prstGeom>
          <a:noFill/>
          <a:ln w="12700">
            <a:noFill/>
            <a:miter lim="800000"/>
            <a:headEnd/>
            <a:tailEnd/>
          </a:ln>
        </p:spPr>
      </p:pic>
      <p:sp>
        <p:nvSpPr>
          <p:cNvPr id="2" name="Text Placeholder 1">
            <a:extLst>
              <a:ext uri="{FF2B5EF4-FFF2-40B4-BE49-F238E27FC236}">
                <a16:creationId xmlns:a16="http://schemas.microsoft.com/office/drawing/2014/main" id="{415ABE9B-EC7A-6802-D059-D690EEF0D797}"/>
              </a:ext>
            </a:extLst>
          </p:cNvPr>
          <p:cNvSpPr>
            <a:spLocks noGrp="1"/>
          </p:cNvSpPr>
          <p:nvPr>
            <p:ph type="body" sz="quarter" idx="11"/>
          </p:nvPr>
        </p:nvSpPr>
        <p:spPr/>
        <p:txBody>
          <a:bodyPr/>
          <a:lstStyle/>
          <a:p>
            <a:r>
              <a:rPr lang="en-GB" dirty="0"/>
              <a:t>Data Exchange – Interbull </a:t>
            </a:r>
            <a:r>
              <a:rPr lang="en-GB" dirty="0" err="1"/>
              <a:t>DataHub</a:t>
            </a:r>
            <a:endParaRPr lang="en-GB" dirty="0"/>
          </a:p>
        </p:txBody>
      </p:sp>
      <p:cxnSp>
        <p:nvCxnSpPr>
          <p:cNvPr id="4" name="Straight Connector 3">
            <a:extLst>
              <a:ext uri="{FF2B5EF4-FFF2-40B4-BE49-F238E27FC236}">
                <a16:creationId xmlns:a16="http://schemas.microsoft.com/office/drawing/2014/main" id="{FFAE5390-CD8F-2E72-E0F3-F039401574B0}"/>
              </a:ext>
            </a:extLst>
          </p:cNvPr>
          <p:cNvCxnSpPr/>
          <p:nvPr/>
        </p:nvCxnSpPr>
        <p:spPr bwMode="auto">
          <a:xfrm flipH="1">
            <a:off x="4479131" y="3683000"/>
            <a:ext cx="76200" cy="2362200"/>
          </a:xfrm>
          <a:prstGeom prst="line">
            <a:avLst/>
          </a:prstGeom>
          <a:solidFill>
            <a:srgbClr val="6C7472"/>
          </a:solidFill>
          <a:ln w="12700" cap="flat" cmpd="sng" algn="ctr">
            <a:noFill/>
            <a:prstDash val="solid"/>
            <a:round/>
            <a:headEnd type="none" w="med" len="med"/>
            <a:tailEnd type="none" w="med" len="med"/>
          </a:ln>
          <a:effectLst/>
        </p:spPr>
      </p:cxnSp>
      <p:grpSp>
        <p:nvGrpSpPr>
          <p:cNvPr id="17" name="Group 16">
            <a:extLst>
              <a:ext uri="{FF2B5EF4-FFF2-40B4-BE49-F238E27FC236}">
                <a16:creationId xmlns:a16="http://schemas.microsoft.com/office/drawing/2014/main" id="{21A16384-81AF-77C3-C019-B5EB753F36F9}"/>
              </a:ext>
            </a:extLst>
          </p:cNvPr>
          <p:cNvGrpSpPr/>
          <p:nvPr/>
        </p:nvGrpSpPr>
        <p:grpSpPr>
          <a:xfrm>
            <a:off x="9279731" y="2057400"/>
            <a:ext cx="8839200" cy="5842000"/>
            <a:chOff x="2540000" y="2057400"/>
            <a:chExt cx="8839200" cy="5842000"/>
          </a:xfrm>
        </p:grpSpPr>
        <p:graphicFrame>
          <p:nvGraphicFramePr>
            <p:cNvPr id="18" name="Content Placeholder 3">
              <a:extLst>
                <a:ext uri="{FF2B5EF4-FFF2-40B4-BE49-F238E27FC236}">
                  <a16:creationId xmlns:a16="http://schemas.microsoft.com/office/drawing/2014/main" id="{C7BA6566-9AC7-E15E-25CE-ED914C85429A}"/>
                </a:ext>
              </a:extLst>
            </p:cNvPr>
            <p:cNvGraphicFramePr>
              <a:graphicFrameLocks/>
            </p:cNvGraphicFramePr>
            <p:nvPr/>
          </p:nvGraphicFramePr>
          <p:xfrm>
            <a:off x="2540000" y="2057400"/>
            <a:ext cx="8839200" cy="584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9" name="Straight Connector 18">
              <a:extLst>
                <a:ext uri="{FF2B5EF4-FFF2-40B4-BE49-F238E27FC236}">
                  <a16:creationId xmlns:a16="http://schemas.microsoft.com/office/drawing/2014/main" id="{9633AA9C-C4BD-F2CB-9B3B-E3993C7DE2B2}"/>
                </a:ext>
              </a:extLst>
            </p:cNvPr>
            <p:cNvCxnSpPr/>
            <p:nvPr/>
          </p:nvCxnSpPr>
          <p:spPr bwMode="auto">
            <a:xfrm flipH="1">
              <a:off x="5740400" y="5334000"/>
              <a:ext cx="304800" cy="381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6F262DD-28AB-FF74-5DEB-786B653A1F2B}"/>
                </a:ext>
              </a:extLst>
            </p:cNvPr>
            <p:cNvCxnSpPr>
              <a:cxnSpLocks/>
            </p:cNvCxnSpPr>
            <p:nvPr/>
          </p:nvCxnSpPr>
          <p:spPr bwMode="auto">
            <a:xfrm>
              <a:off x="6959600" y="3581400"/>
              <a:ext cx="0" cy="762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329E68B-D75C-A6C6-A985-A769FB236AED}"/>
                </a:ext>
              </a:extLst>
            </p:cNvPr>
            <p:cNvCxnSpPr/>
            <p:nvPr/>
          </p:nvCxnSpPr>
          <p:spPr bwMode="auto">
            <a:xfrm>
              <a:off x="5664200" y="4267200"/>
              <a:ext cx="381000" cy="152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70D459C-4821-6F65-08CC-F8671D588CE0}"/>
                </a:ext>
              </a:extLst>
            </p:cNvPr>
            <p:cNvCxnSpPr/>
            <p:nvPr/>
          </p:nvCxnSpPr>
          <p:spPr bwMode="auto">
            <a:xfrm>
              <a:off x="7950200" y="5410200"/>
              <a:ext cx="304800" cy="152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3753037-10C6-D084-C4B1-B85633D4ADA7}"/>
                </a:ext>
              </a:extLst>
            </p:cNvPr>
            <p:cNvCxnSpPr/>
            <p:nvPr/>
          </p:nvCxnSpPr>
          <p:spPr bwMode="auto">
            <a:xfrm flipH="1">
              <a:off x="6959600" y="5638800"/>
              <a:ext cx="76200" cy="762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D0410EE-AEA6-109A-B1EC-CACA9A5A453A}"/>
                </a:ext>
              </a:extLst>
            </p:cNvPr>
            <p:cNvCxnSpPr/>
            <p:nvPr/>
          </p:nvCxnSpPr>
          <p:spPr bwMode="auto">
            <a:xfrm flipH="1">
              <a:off x="7874000" y="4267200"/>
              <a:ext cx="304800" cy="228600"/>
            </a:xfrm>
            <a:prstGeom prst="line">
              <a:avLst/>
            </a:prstGeom>
            <a:solidFill>
              <a:srgbClr val="6C7472"/>
            </a:solidFill>
            <a:ln w="76200" cap="flat" cmpd="sng" algn="ctr">
              <a:solidFill>
                <a:srgbClr val="FF6600"/>
              </a:solidFill>
              <a:prstDash val="solid"/>
              <a:round/>
              <a:headEnd type="none" w="med" len="med"/>
              <a:tailEnd type="none" w="med" len="med"/>
            </a:ln>
            <a:effectLst/>
          </p:spPr>
        </p:cxnSp>
      </p:grpSp>
      <p:pic>
        <p:nvPicPr>
          <p:cNvPr id="25" name="Picture 24">
            <a:extLst>
              <a:ext uri="{FF2B5EF4-FFF2-40B4-BE49-F238E27FC236}">
                <a16:creationId xmlns:a16="http://schemas.microsoft.com/office/drawing/2014/main" id="{7F01E6E4-75D8-5BE4-E77F-B2D8299DCCCB}"/>
              </a:ext>
            </a:extLst>
          </p:cNvPr>
          <p:cNvPicPr>
            <a:picLocks noChangeAspect="1"/>
          </p:cNvPicPr>
          <p:nvPr/>
        </p:nvPicPr>
        <p:blipFill>
          <a:blip r:embed="rId8"/>
          <a:stretch/>
        </p:blipFill>
        <p:spPr bwMode="auto">
          <a:xfrm>
            <a:off x="12598400" y="3530629"/>
            <a:ext cx="2167731" cy="2514571"/>
          </a:xfrm>
          <a:prstGeom prst="rect">
            <a:avLst/>
          </a:prstGeom>
        </p:spPr>
      </p:pic>
      <p:sp>
        <p:nvSpPr>
          <p:cNvPr id="26" name="Text Placeholder 1">
            <a:extLst>
              <a:ext uri="{FF2B5EF4-FFF2-40B4-BE49-F238E27FC236}">
                <a16:creationId xmlns:a16="http://schemas.microsoft.com/office/drawing/2014/main" id="{8EA4A772-2600-27ED-ED8A-78D43CE05FA7}"/>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BENEFITS of INTERBULL DATAHUB</a:t>
            </a:r>
            <a:endParaRPr dirty="0"/>
          </a:p>
        </p:txBody>
      </p:sp>
      <p:sp>
        <p:nvSpPr>
          <p:cNvPr id="27" name="Content Placeholder 2">
            <a:extLst>
              <a:ext uri="{FF2B5EF4-FFF2-40B4-BE49-F238E27FC236}">
                <a16:creationId xmlns:a16="http://schemas.microsoft.com/office/drawing/2014/main" id="{DD742026-430D-C183-3201-318566197BEC}"/>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b="1" dirty="0"/>
              <a:t>Facilitate</a:t>
            </a:r>
            <a:r>
              <a:rPr lang="en-US" sz="3200" dirty="0"/>
              <a:t> and </a:t>
            </a:r>
            <a:r>
              <a:rPr lang="en-US" sz="3200" b="1" dirty="0"/>
              <a:t>streamline</a:t>
            </a:r>
            <a:r>
              <a:rPr lang="en-US" sz="3200" dirty="0"/>
              <a:t> activities carried out by </a:t>
            </a:r>
            <a:r>
              <a:rPr lang="en-GB" sz="3200" dirty="0"/>
              <a:t>authorised</a:t>
            </a:r>
            <a:r>
              <a:rPr lang="en-US" sz="3200" dirty="0"/>
              <a:t> Service Users</a:t>
            </a:r>
            <a:endParaRPr lang="en-US" sz="2400" dirty="0"/>
          </a:p>
          <a:p>
            <a:pPr>
              <a:spcBef>
                <a:spcPts val="1800"/>
              </a:spcBef>
              <a:buFont typeface="Wingdings"/>
              <a:buChar char="§"/>
              <a:defRPr/>
            </a:pPr>
            <a:r>
              <a:rPr lang="en-US" sz="3200" b="1" dirty="0"/>
              <a:t>Get</a:t>
            </a:r>
            <a:r>
              <a:rPr lang="en-US" sz="3200" dirty="0"/>
              <a:t> information from foreign animals / </a:t>
            </a:r>
            <a:r>
              <a:rPr lang="en-US" sz="3200" b="1" dirty="0"/>
              <a:t>Provide</a:t>
            </a:r>
            <a:r>
              <a:rPr lang="en-US" sz="3200" dirty="0"/>
              <a:t> animal information to importing </a:t>
            </a:r>
            <a:r>
              <a:rPr lang="en-GB" sz="3200" dirty="0"/>
              <a:t>organisations</a:t>
            </a:r>
            <a:r>
              <a:rPr lang="en-US" sz="3200" dirty="0"/>
              <a:t>  </a:t>
            </a:r>
          </a:p>
          <a:p>
            <a:pPr>
              <a:spcBef>
                <a:spcPts val="1800"/>
              </a:spcBef>
              <a:buFont typeface="Wingdings"/>
              <a:buChar char="§"/>
              <a:defRPr/>
            </a:pPr>
            <a:r>
              <a:rPr lang="en-US" sz="3200" dirty="0"/>
              <a:t>Eliminate costs of duplication</a:t>
            </a:r>
          </a:p>
          <a:p>
            <a:pPr lvl="1">
              <a:spcBef>
                <a:spcPts val="0"/>
              </a:spcBef>
              <a:buFont typeface="Wingdings"/>
              <a:buChar char="§"/>
              <a:defRPr/>
            </a:pPr>
            <a:r>
              <a:rPr lang="en-US" sz="3200" dirty="0"/>
              <a:t>Data Entry</a:t>
            </a:r>
          </a:p>
          <a:p>
            <a:pPr lvl="1">
              <a:spcBef>
                <a:spcPts val="0"/>
              </a:spcBef>
              <a:buFont typeface="Wingdings"/>
              <a:buChar char="§"/>
              <a:defRPr/>
            </a:pPr>
            <a:r>
              <a:rPr lang="en-US" sz="3200" dirty="0"/>
              <a:t>Genotyping</a:t>
            </a:r>
          </a:p>
          <a:p>
            <a:pPr>
              <a:spcBef>
                <a:spcPts val="1800"/>
              </a:spcBef>
              <a:buFont typeface="Wingdings"/>
              <a:buChar char="§"/>
              <a:defRPr/>
            </a:pPr>
            <a:r>
              <a:rPr lang="en-US" sz="3200" dirty="0"/>
              <a:t>Greater transparency</a:t>
            </a:r>
          </a:p>
          <a:p>
            <a:pPr lvl="1">
              <a:spcBef>
                <a:spcPts val="0"/>
              </a:spcBef>
              <a:buFont typeface="Wingdings"/>
              <a:buChar char="§"/>
              <a:defRPr/>
            </a:pPr>
            <a:r>
              <a:rPr lang="en-US" sz="3200" dirty="0"/>
              <a:t>In interest of breed</a:t>
            </a:r>
          </a:p>
          <a:p>
            <a:pPr lvl="1">
              <a:spcBef>
                <a:spcPts val="0"/>
              </a:spcBef>
              <a:buFont typeface="Wingdings"/>
              <a:buChar char="§"/>
              <a:defRPr/>
            </a:pPr>
            <a:r>
              <a:rPr lang="en-US" sz="3200" dirty="0"/>
              <a:t>Often required by law</a:t>
            </a:r>
          </a:p>
          <a:p>
            <a:pPr>
              <a:spcBef>
                <a:spcPts val="1800"/>
              </a:spcBef>
              <a:buFont typeface="Wingdings"/>
              <a:buChar char="§"/>
              <a:defRPr/>
            </a:pPr>
            <a:endParaRPr lang="en-US" sz="3200" dirty="0"/>
          </a:p>
          <a:p>
            <a:pPr>
              <a:spcBef>
                <a:spcPts val="1800"/>
              </a:spcBef>
              <a:buFont typeface="Wingdings"/>
              <a:buChar char="§"/>
              <a:defRPr/>
            </a:pPr>
            <a:endParaRPr lang="en-US" sz="2400" dirty="0"/>
          </a:p>
        </p:txBody>
      </p:sp>
      <p:sp>
        <p:nvSpPr>
          <p:cNvPr id="3" name="Rectangle: Rounded Corners 6">
            <a:extLst>
              <a:ext uri="{FF2B5EF4-FFF2-40B4-BE49-F238E27FC236}">
                <a16:creationId xmlns:a16="http://schemas.microsoft.com/office/drawing/2014/main" id="{49D06B91-F388-BBF0-320D-4B07876BC0C2}"/>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3059111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1"/>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SERVICE</a:t>
            </a:r>
            <a:endParaRPr dirty="0"/>
          </a:p>
        </p:txBody>
      </p:sp>
      <p:sp>
        <p:nvSpPr>
          <p:cNvPr id="4" name="Content Placeholder 2"/>
          <p:cNvSpPr txBox="1"/>
          <p:nvPr/>
        </p:nvSpPr>
        <p:spPr bwMode="auto">
          <a:xfrm>
            <a:off x="440531" y="3271836"/>
            <a:ext cx="810868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dirty="0"/>
              <a:t>Parentage SNP Exchange (PSE) - SNP exchange only for parentage analysis</a:t>
            </a:r>
            <a:endParaRPr dirty="0"/>
          </a:p>
          <a:p>
            <a:pPr>
              <a:spcBef>
                <a:spcPts val="600"/>
              </a:spcBef>
              <a:buFont typeface="Wingdings"/>
              <a:buChar char="§"/>
              <a:defRPr/>
            </a:pPr>
            <a:r>
              <a:rPr lang="en-US" sz="3200" dirty="0"/>
              <a:t>Facilitates and streamlines parentage analysis activities carried out by </a:t>
            </a:r>
            <a:r>
              <a:rPr lang="en-US" sz="3200" dirty="0" err="1"/>
              <a:t>authorised</a:t>
            </a:r>
            <a:r>
              <a:rPr lang="en-US" sz="3200" dirty="0"/>
              <a:t> users of the service</a:t>
            </a:r>
            <a:endParaRPr dirty="0"/>
          </a:p>
          <a:p>
            <a:pPr>
              <a:spcBef>
                <a:spcPts val="600"/>
              </a:spcBef>
              <a:buFont typeface="Wingdings"/>
              <a:buChar char="§"/>
              <a:defRPr/>
            </a:pPr>
            <a:r>
              <a:rPr lang="en-US" sz="3200" dirty="0"/>
              <a:t>A defined set of SNPs can be exchanged:</a:t>
            </a:r>
            <a:endParaRPr sz="3200" dirty="0"/>
          </a:p>
          <a:p>
            <a:pPr lvl="1">
              <a:spcBef>
                <a:spcPts val="600"/>
              </a:spcBef>
              <a:buFont typeface="Wingdings"/>
              <a:buChar char="§"/>
              <a:defRPr/>
            </a:pPr>
            <a:r>
              <a:rPr lang="en-US" sz="2900" dirty="0"/>
              <a:t>Since 2018: </a:t>
            </a:r>
            <a:r>
              <a:rPr lang="en-US" sz="2900" b="1" dirty="0"/>
              <a:t>Parentage Verification</a:t>
            </a:r>
            <a:r>
              <a:rPr lang="en-US" sz="2900" dirty="0"/>
              <a:t> (“PV”) – 200 SNPs (recommended by ISAG)</a:t>
            </a:r>
            <a:endParaRPr sz="2900" dirty="0"/>
          </a:p>
          <a:p>
            <a:pPr lvl="1">
              <a:spcBef>
                <a:spcPts val="600"/>
              </a:spcBef>
              <a:buFont typeface="Wingdings"/>
              <a:buChar char="§"/>
              <a:defRPr/>
            </a:pPr>
            <a:r>
              <a:rPr lang="en-US" sz="2900" b="1" dirty="0">
                <a:solidFill>
                  <a:srgbClr val="FF0000"/>
                </a:solidFill>
              </a:rPr>
              <a:t>NEW in 2024: Parentage Discovery (“PD”) – 354 SNPs</a:t>
            </a:r>
          </a:p>
          <a:p>
            <a:pPr lvl="1">
              <a:spcBef>
                <a:spcPts val="600"/>
              </a:spcBef>
              <a:buFont typeface="Wingdings"/>
              <a:buChar char="§"/>
              <a:defRPr/>
            </a:pPr>
            <a:r>
              <a:rPr lang="en-US" sz="2900" b="1" dirty="0">
                <a:solidFill>
                  <a:srgbClr val="FF0000"/>
                </a:solidFill>
              </a:rPr>
              <a:t>ICAR DNA Data Interpretation Centre Certification required.</a:t>
            </a:r>
            <a:endParaRPr sz="2900" b="1" dirty="0">
              <a:solidFill>
                <a:srgbClr val="FF0000"/>
              </a:solidFill>
              <a:highlight>
                <a:srgbClr val="FFFF00"/>
              </a:highlight>
            </a:endParaRPr>
          </a:p>
        </p:txBody>
      </p:sp>
      <p:sp>
        <p:nvSpPr>
          <p:cNvPr id="5" name="Text Placeholder 3"/>
          <p:cNvSpPr txBox="1"/>
          <p:nvPr/>
        </p:nvSpPr>
        <p:spPr bwMode="auto">
          <a:xfrm>
            <a:off x="8791052" y="2362199"/>
            <a:ext cx="7664683"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KEY BENEFITS</a:t>
            </a:r>
            <a:endParaRPr dirty="0"/>
          </a:p>
        </p:txBody>
      </p:sp>
      <p:sp>
        <p:nvSpPr>
          <p:cNvPr id="6" name="Content Placeholder 4"/>
          <p:cNvSpPr txBox="1"/>
          <p:nvPr/>
        </p:nvSpPr>
        <p:spPr bwMode="auto">
          <a:xfrm>
            <a:off x="8807040" y="3271836"/>
            <a:ext cx="8087781" cy="55626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1800"/>
              </a:spcBef>
              <a:buFont typeface="Wingdings"/>
              <a:buChar char="§"/>
              <a:defRPr/>
            </a:pPr>
            <a:r>
              <a:rPr lang="en-US" sz="3200" dirty="0"/>
              <a:t>Access to parentage analysis genotypes for essentially all dams and AI sires and potentially missing genotypes for some sires</a:t>
            </a:r>
            <a:endParaRPr dirty="0"/>
          </a:p>
          <a:p>
            <a:pPr>
              <a:spcBef>
                <a:spcPts val="1800"/>
              </a:spcBef>
              <a:buFont typeface="Wingdings"/>
              <a:buChar char="§"/>
              <a:defRPr/>
            </a:pPr>
            <a:r>
              <a:rPr lang="en-US" sz="3200" dirty="0"/>
              <a:t>Bull owners have more accurate identity of progeny in countries importing semen</a:t>
            </a:r>
          </a:p>
          <a:p>
            <a:pPr>
              <a:spcBef>
                <a:spcPts val="1800"/>
              </a:spcBef>
              <a:buFont typeface="Wingdings"/>
              <a:buChar char="§"/>
              <a:defRPr/>
            </a:pPr>
            <a:r>
              <a:rPr lang="en-US" sz="3200" dirty="0"/>
              <a:t>Eliminate costs of genotyping duplication</a:t>
            </a:r>
            <a:endParaRPr lang="en-US" dirty="0"/>
          </a:p>
        </p:txBody>
      </p:sp>
      <p:sp>
        <p:nvSpPr>
          <p:cNvPr id="7" name="Rectangle: Rounded Corners 6"/>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pic>
        <p:nvPicPr>
          <p:cNvPr id="10" name="Picture 9"/>
          <p:cNvPicPr>
            <a:picLocks noChangeAspect="1"/>
          </p:cNvPicPr>
          <p:nvPr/>
        </p:nvPicPr>
        <p:blipFill>
          <a:blip r:embed="rId2"/>
          <a:stretch/>
        </p:blipFill>
        <p:spPr bwMode="auto">
          <a:xfrm>
            <a:off x="2497930" y="783771"/>
            <a:ext cx="4133071" cy="1349829"/>
          </a:xfrm>
          <a:prstGeom prst="rect">
            <a:avLst/>
          </a:prstGeom>
        </p:spPr>
      </p:pic>
      <p:sp>
        <p:nvSpPr>
          <p:cNvPr id="8" name="Text Placeholder 1"/>
          <p:cNvSpPr>
            <a:spLocks noGrp="1"/>
          </p:cNvSpPr>
          <p:nvPr>
            <p:ph type="body" sz="quarter" idx="11"/>
          </p:nvPr>
        </p:nvSpPr>
        <p:spPr bwMode="auto">
          <a:xfrm>
            <a:off x="7527131" y="838198"/>
            <a:ext cx="9525000" cy="762000"/>
          </a:xfrm>
        </p:spPr>
        <p:txBody>
          <a:bodyPr/>
          <a:lstStyle/>
          <a:p>
            <a:pPr>
              <a:defRPr/>
            </a:pPr>
            <a:r>
              <a:rPr lang="en-US" sz="6000"/>
              <a:t>GenoEx-PSE</a:t>
            </a:r>
            <a:endParaRPr/>
          </a:p>
        </p:txBody>
      </p:sp>
      <p:pic>
        <p:nvPicPr>
          <p:cNvPr id="2" name="Picture 1">
            <a:extLst>
              <a:ext uri="{FF2B5EF4-FFF2-40B4-BE49-F238E27FC236}">
                <a16:creationId xmlns:a16="http://schemas.microsoft.com/office/drawing/2014/main" id="{1F9C98B1-2EC9-B30F-1567-379C64037A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9345350" y="7696200"/>
            <a:ext cx="1562456" cy="1562456"/>
          </a:xfrm>
          <a:prstGeom prst="rect">
            <a:avLst/>
          </a:prstGeom>
        </p:spPr>
      </p:pic>
      <p:sp>
        <p:nvSpPr>
          <p:cNvPr id="9" name="TextBox 8">
            <a:extLst>
              <a:ext uri="{FF2B5EF4-FFF2-40B4-BE49-F238E27FC236}">
                <a16:creationId xmlns:a16="http://schemas.microsoft.com/office/drawing/2014/main" id="{A8ABE20B-8FE8-8086-E64B-9797336394D2}"/>
              </a:ext>
            </a:extLst>
          </p:cNvPr>
          <p:cNvSpPr txBox="1"/>
          <p:nvPr/>
        </p:nvSpPr>
        <p:spPr bwMode="auto">
          <a:xfrm>
            <a:off x="10422731" y="7735538"/>
            <a:ext cx="3352800" cy="1384995"/>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Webinar </a:t>
            </a:r>
          </a:p>
          <a:p>
            <a:r>
              <a:rPr lang="en-US" dirty="0">
                <a:latin typeface="Arial" panose="020B0604020202020204" pitchFamily="34" charset="0"/>
                <a:cs typeface="Arial" panose="020B0604020202020204" pitchFamily="34" charset="0"/>
              </a:rPr>
              <a:t>April 2024</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233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1"/>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a:t>SERVICE</a:t>
            </a:r>
            <a:endParaRPr/>
          </a:p>
        </p:txBody>
      </p:sp>
      <p:sp>
        <p:nvSpPr>
          <p:cNvPr id="4" name="Content Placeholder 2"/>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b="1" dirty="0"/>
              <a:t>Enables full genotype exchanges </a:t>
            </a:r>
            <a:r>
              <a:rPr lang="en-US" sz="3200" dirty="0"/>
              <a:t>(whole SNP arrays) covering a variety of available genotyping chips</a:t>
            </a:r>
            <a:endParaRPr dirty="0"/>
          </a:p>
          <a:p>
            <a:pPr>
              <a:spcBef>
                <a:spcPts val="600"/>
              </a:spcBef>
              <a:buFont typeface="Wingdings"/>
              <a:buChar char="§"/>
              <a:defRPr/>
            </a:pPr>
            <a:r>
              <a:rPr lang="en-US" sz="3200" b="1" dirty="0"/>
              <a:t>Users have full access </a:t>
            </a:r>
            <a:r>
              <a:rPr lang="en-US" sz="3200" dirty="0"/>
              <a:t>to their own genotypes plus genotypes obtained by exchange in the system</a:t>
            </a:r>
            <a:endParaRPr dirty="0"/>
          </a:p>
          <a:p>
            <a:pPr>
              <a:spcBef>
                <a:spcPts val="600"/>
              </a:spcBef>
              <a:buFont typeface="Wingdings"/>
              <a:buChar char="§"/>
              <a:defRPr/>
            </a:pPr>
            <a:r>
              <a:rPr lang="en-US" sz="3200" b="1" dirty="0"/>
              <a:t>Each user of the service has full control </a:t>
            </a:r>
            <a:r>
              <a:rPr lang="en-US" sz="3200" dirty="0"/>
              <a:t>over which of their own genotypes it shares with other service users, and which of those service users</a:t>
            </a:r>
          </a:p>
          <a:p>
            <a:pPr>
              <a:spcBef>
                <a:spcPts val="600"/>
              </a:spcBef>
              <a:buFont typeface="Wingdings"/>
              <a:buChar char="§"/>
              <a:defRPr/>
            </a:pPr>
            <a:r>
              <a:rPr lang="en-US" sz="3200" b="1" dirty="0"/>
              <a:t>In use for InterGenomics – Brown Swiss and Holstein</a:t>
            </a:r>
            <a:endParaRPr b="1" dirty="0"/>
          </a:p>
        </p:txBody>
      </p:sp>
      <p:sp>
        <p:nvSpPr>
          <p:cNvPr id="5" name="Text Placeholder 3"/>
          <p:cNvSpPr txBox="1"/>
          <p:nvPr/>
        </p:nvSpPr>
        <p:spPr bwMode="auto">
          <a:xfrm>
            <a:off x="8791052" y="2362199"/>
            <a:ext cx="7664683"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a:t>BENEFITS</a:t>
            </a:r>
            <a:endParaRPr/>
          </a:p>
        </p:txBody>
      </p:sp>
      <p:sp>
        <p:nvSpPr>
          <p:cNvPr id="6" name="Content Placeholder 4"/>
          <p:cNvSpPr txBox="1"/>
          <p:nvPr/>
        </p:nvSpPr>
        <p:spPr bwMode="auto">
          <a:xfrm>
            <a:off x="8807040" y="3271836"/>
            <a:ext cx="8087781" cy="55626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1800"/>
              </a:spcBef>
              <a:buFont typeface="Wingdings"/>
              <a:buChar char="§"/>
              <a:defRPr/>
            </a:pPr>
            <a:r>
              <a:rPr lang="en-US" sz="3200"/>
              <a:t>An easy and safe exchange of genotype data (performing quality and pedigree availability checks)</a:t>
            </a:r>
            <a:endParaRPr/>
          </a:p>
          <a:p>
            <a:pPr>
              <a:spcBef>
                <a:spcPts val="1800"/>
              </a:spcBef>
              <a:buFont typeface="Wingdings"/>
              <a:buChar char="§"/>
              <a:defRPr/>
            </a:pPr>
            <a:r>
              <a:rPr lang="en-US" sz="3200"/>
              <a:t>Easy and standard for exchanging large genotype datasets</a:t>
            </a:r>
            <a:endParaRPr/>
          </a:p>
          <a:p>
            <a:pPr>
              <a:spcBef>
                <a:spcPts val="1800"/>
              </a:spcBef>
              <a:buFont typeface="Wingdings"/>
              <a:buChar char="§"/>
              <a:defRPr/>
            </a:pPr>
            <a:r>
              <a:rPr lang="en-US" sz="3200"/>
              <a:t>Facilitates building reference populations</a:t>
            </a:r>
            <a:endParaRPr/>
          </a:p>
          <a:p>
            <a:pPr>
              <a:spcBef>
                <a:spcPts val="1800"/>
              </a:spcBef>
              <a:buFont typeface="Wingdings"/>
              <a:buChar char="§"/>
              <a:defRPr/>
            </a:pPr>
            <a:r>
              <a:rPr lang="en-US" sz="3200"/>
              <a:t>Decreases costs by avoiding re-genotyping the same individuals</a:t>
            </a:r>
            <a:endParaRPr/>
          </a:p>
          <a:p>
            <a:pPr>
              <a:spcBef>
                <a:spcPts val="1800"/>
              </a:spcBef>
              <a:buFont typeface="Wingdings"/>
              <a:buChar char="§"/>
              <a:defRPr/>
            </a:pPr>
            <a:r>
              <a:rPr lang="en-US" sz="3200"/>
              <a:t>Encourages development of genomic evaluations</a:t>
            </a:r>
            <a:endParaRPr/>
          </a:p>
        </p:txBody>
      </p:sp>
      <p:sp>
        <p:nvSpPr>
          <p:cNvPr id="7" name="Rectangle: Rounded Corners 6"/>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pic>
        <p:nvPicPr>
          <p:cNvPr id="2" name="Picture 1"/>
          <p:cNvPicPr>
            <a:picLocks noChangeAspect="1"/>
          </p:cNvPicPr>
          <p:nvPr/>
        </p:nvPicPr>
        <p:blipFill>
          <a:blip r:embed="rId2"/>
          <a:stretch/>
        </p:blipFill>
        <p:spPr bwMode="auto">
          <a:xfrm>
            <a:off x="2497931" y="756557"/>
            <a:ext cx="4213756" cy="1377217"/>
          </a:xfrm>
          <a:prstGeom prst="rect">
            <a:avLst/>
          </a:prstGeom>
        </p:spPr>
      </p:pic>
      <p:sp>
        <p:nvSpPr>
          <p:cNvPr id="8" name="Text Placeholder 1"/>
          <p:cNvSpPr>
            <a:spLocks noGrp="1"/>
          </p:cNvSpPr>
          <p:nvPr>
            <p:ph type="body" sz="quarter" idx="11"/>
          </p:nvPr>
        </p:nvSpPr>
        <p:spPr bwMode="auto">
          <a:xfrm>
            <a:off x="7527131" y="838198"/>
            <a:ext cx="9525000" cy="762000"/>
          </a:xfrm>
        </p:spPr>
        <p:txBody>
          <a:bodyPr/>
          <a:lstStyle/>
          <a:p>
            <a:pPr>
              <a:defRPr/>
            </a:pPr>
            <a:r>
              <a:rPr lang="en-US" sz="6000"/>
              <a:t>GenoEx-GDE</a:t>
            </a:r>
            <a:endParaRPr/>
          </a:p>
        </p:txBody>
      </p:sp>
    </p:spTree>
    <p:extLst>
      <p:ext uri="{BB962C8B-B14F-4D97-AF65-F5344CB8AC3E}">
        <p14:creationId xmlns:p14="http://schemas.microsoft.com/office/powerpoint/2010/main" val="427249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Content Placeholder 3" descr="Interbull_participating_countries_1.png">
            <a:extLst>
              <a:ext uri="{FF2B5EF4-FFF2-40B4-BE49-F238E27FC236}">
                <a16:creationId xmlns:a16="http://schemas.microsoft.com/office/drawing/2014/main" id="{4A4D7E1A-B3E0-60CC-69E1-2523D7D108DC}"/>
              </a:ext>
            </a:extLst>
          </p:cNvPr>
          <p:cNvPicPr>
            <a:picLocks noChangeAspect="1"/>
          </p:cNvPicPr>
          <p:nvPr/>
        </p:nvPicPr>
        <p:blipFill>
          <a:blip r:embed="rId2">
            <a:extLst>
              <a:ext uri="{28A0092B-C50C-407E-A947-70E740481C1C}">
                <a14:useLocalDpi xmlns:a14="http://schemas.microsoft.com/office/drawing/2010/main" val="0"/>
              </a:ext>
            </a:extLst>
          </a:blip>
          <a:srcRect l="-8298" r="-8298"/>
          <a:stretch>
            <a:fillRect/>
          </a:stretch>
        </p:blipFill>
        <p:spPr bwMode="auto">
          <a:xfrm>
            <a:off x="6715684" y="5423452"/>
            <a:ext cx="10624579" cy="5006474"/>
          </a:xfrm>
          <a:prstGeom prst="rect">
            <a:avLst/>
          </a:prstGeom>
          <a:noFill/>
          <a:ln w="12700">
            <a:noFill/>
            <a:miter lim="800000"/>
            <a:headEnd/>
            <a:tailEnd/>
          </a:ln>
        </p:spPr>
      </p:pic>
      <p:sp>
        <p:nvSpPr>
          <p:cNvPr id="2" name="Text Placeholder 1">
            <a:extLst>
              <a:ext uri="{FF2B5EF4-FFF2-40B4-BE49-F238E27FC236}">
                <a16:creationId xmlns:a16="http://schemas.microsoft.com/office/drawing/2014/main" id="{415ABE9B-EC7A-6802-D059-D690EEF0D797}"/>
              </a:ext>
            </a:extLst>
          </p:cNvPr>
          <p:cNvSpPr>
            <a:spLocks noGrp="1"/>
          </p:cNvSpPr>
          <p:nvPr>
            <p:ph type="body" sz="quarter" idx="11"/>
          </p:nvPr>
        </p:nvSpPr>
        <p:spPr/>
        <p:txBody>
          <a:bodyPr/>
          <a:lstStyle/>
          <a:p>
            <a:r>
              <a:rPr lang="en-GB" dirty="0"/>
              <a:t>Genetic Traits Exchange</a:t>
            </a:r>
          </a:p>
        </p:txBody>
      </p:sp>
      <p:cxnSp>
        <p:nvCxnSpPr>
          <p:cNvPr id="4" name="Straight Connector 3">
            <a:extLst>
              <a:ext uri="{FF2B5EF4-FFF2-40B4-BE49-F238E27FC236}">
                <a16:creationId xmlns:a16="http://schemas.microsoft.com/office/drawing/2014/main" id="{FFAE5390-CD8F-2E72-E0F3-F039401574B0}"/>
              </a:ext>
            </a:extLst>
          </p:cNvPr>
          <p:cNvCxnSpPr/>
          <p:nvPr/>
        </p:nvCxnSpPr>
        <p:spPr bwMode="auto">
          <a:xfrm flipH="1">
            <a:off x="4479131" y="3683000"/>
            <a:ext cx="76200" cy="2362200"/>
          </a:xfrm>
          <a:prstGeom prst="line">
            <a:avLst/>
          </a:prstGeom>
          <a:solidFill>
            <a:srgbClr val="6C7472"/>
          </a:solidFill>
          <a:ln w="12700" cap="flat" cmpd="sng" algn="ctr">
            <a:noFill/>
            <a:prstDash val="solid"/>
            <a:round/>
            <a:headEnd type="none" w="med" len="med"/>
            <a:tailEnd type="none" w="med" len="med"/>
          </a:ln>
          <a:effectLst/>
        </p:spPr>
      </p:cxnSp>
      <p:grpSp>
        <p:nvGrpSpPr>
          <p:cNvPr id="17" name="Group 16">
            <a:extLst>
              <a:ext uri="{FF2B5EF4-FFF2-40B4-BE49-F238E27FC236}">
                <a16:creationId xmlns:a16="http://schemas.microsoft.com/office/drawing/2014/main" id="{21A16384-81AF-77C3-C019-B5EB753F36F9}"/>
              </a:ext>
            </a:extLst>
          </p:cNvPr>
          <p:cNvGrpSpPr/>
          <p:nvPr/>
        </p:nvGrpSpPr>
        <p:grpSpPr>
          <a:xfrm>
            <a:off x="9279731" y="2057400"/>
            <a:ext cx="8839200" cy="5842000"/>
            <a:chOff x="2540000" y="2057400"/>
            <a:chExt cx="8839200" cy="5842000"/>
          </a:xfrm>
        </p:grpSpPr>
        <p:graphicFrame>
          <p:nvGraphicFramePr>
            <p:cNvPr id="18" name="Content Placeholder 3">
              <a:extLst>
                <a:ext uri="{FF2B5EF4-FFF2-40B4-BE49-F238E27FC236}">
                  <a16:creationId xmlns:a16="http://schemas.microsoft.com/office/drawing/2014/main" id="{C7BA6566-9AC7-E15E-25CE-ED914C85429A}"/>
                </a:ext>
              </a:extLst>
            </p:cNvPr>
            <p:cNvGraphicFramePr>
              <a:graphicFrameLocks/>
            </p:cNvGraphicFramePr>
            <p:nvPr/>
          </p:nvGraphicFramePr>
          <p:xfrm>
            <a:off x="2540000" y="2057400"/>
            <a:ext cx="8839200" cy="584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9" name="Straight Connector 18">
              <a:extLst>
                <a:ext uri="{FF2B5EF4-FFF2-40B4-BE49-F238E27FC236}">
                  <a16:creationId xmlns:a16="http://schemas.microsoft.com/office/drawing/2014/main" id="{9633AA9C-C4BD-F2CB-9B3B-E3993C7DE2B2}"/>
                </a:ext>
              </a:extLst>
            </p:cNvPr>
            <p:cNvCxnSpPr/>
            <p:nvPr/>
          </p:nvCxnSpPr>
          <p:spPr bwMode="auto">
            <a:xfrm flipH="1">
              <a:off x="5740400" y="5334000"/>
              <a:ext cx="304800" cy="381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6F262DD-28AB-FF74-5DEB-786B653A1F2B}"/>
                </a:ext>
              </a:extLst>
            </p:cNvPr>
            <p:cNvCxnSpPr>
              <a:cxnSpLocks/>
            </p:cNvCxnSpPr>
            <p:nvPr/>
          </p:nvCxnSpPr>
          <p:spPr bwMode="auto">
            <a:xfrm>
              <a:off x="6959600" y="3581400"/>
              <a:ext cx="0" cy="762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329E68B-D75C-A6C6-A985-A769FB236AED}"/>
                </a:ext>
              </a:extLst>
            </p:cNvPr>
            <p:cNvCxnSpPr/>
            <p:nvPr/>
          </p:nvCxnSpPr>
          <p:spPr bwMode="auto">
            <a:xfrm>
              <a:off x="5664200" y="4267200"/>
              <a:ext cx="381000" cy="152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70D459C-4821-6F65-08CC-F8671D588CE0}"/>
                </a:ext>
              </a:extLst>
            </p:cNvPr>
            <p:cNvCxnSpPr/>
            <p:nvPr/>
          </p:nvCxnSpPr>
          <p:spPr bwMode="auto">
            <a:xfrm>
              <a:off x="7950200" y="5410200"/>
              <a:ext cx="304800" cy="1524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3753037-10C6-D084-C4B1-B85633D4ADA7}"/>
                </a:ext>
              </a:extLst>
            </p:cNvPr>
            <p:cNvCxnSpPr/>
            <p:nvPr/>
          </p:nvCxnSpPr>
          <p:spPr bwMode="auto">
            <a:xfrm flipH="1">
              <a:off x="6959600" y="5638800"/>
              <a:ext cx="76200" cy="762000"/>
            </a:xfrm>
            <a:prstGeom prst="line">
              <a:avLst/>
            </a:prstGeom>
            <a:solidFill>
              <a:srgbClr val="6C7472"/>
            </a:solidFill>
            <a:ln w="76200" cap="flat" cmpd="sng" algn="ctr">
              <a:solidFill>
                <a:srgbClr val="FF6600"/>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D0410EE-AEA6-109A-B1EC-CACA9A5A453A}"/>
                </a:ext>
              </a:extLst>
            </p:cNvPr>
            <p:cNvCxnSpPr/>
            <p:nvPr/>
          </p:nvCxnSpPr>
          <p:spPr bwMode="auto">
            <a:xfrm flipH="1">
              <a:off x="7874000" y="4267200"/>
              <a:ext cx="304800" cy="228600"/>
            </a:xfrm>
            <a:prstGeom prst="line">
              <a:avLst/>
            </a:prstGeom>
            <a:solidFill>
              <a:srgbClr val="6C7472"/>
            </a:solidFill>
            <a:ln w="76200" cap="flat" cmpd="sng" algn="ctr">
              <a:solidFill>
                <a:srgbClr val="FF6600"/>
              </a:solidFill>
              <a:prstDash val="solid"/>
              <a:round/>
              <a:headEnd type="none" w="med" len="med"/>
              <a:tailEnd type="none" w="med" len="med"/>
            </a:ln>
            <a:effectLst/>
          </p:spPr>
        </p:cxnSp>
      </p:grpSp>
      <p:pic>
        <p:nvPicPr>
          <p:cNvPr id="25" name="Picture 24">
            <a:extLst>
              <a:ext uri="{FF2B5EF4-FFF2-40B4-BE49-F238E27FC236}">
                <a16:creationId xmlns:a16="http://schemas.microsoft.com/office/drawing/2014/main" id="{7F01E6E4-75D8-5BE4-E77F-B2D8299DCCCB}"/>
              </a:ext>
            </a:extLst>
          </p:cNvPr>
          <p:cNvPicPr>
            <a:picLocks noChangeAspect="1"/>
          </p:cNvPicPr>
          <p:nvPr/>
        </p:nvPicPr>
        <p:blipFill>
          <a:blip r:embed="rId8"/>
          <a:stretch/>
        </p:blipFill>
        <p:spPr bwMode="auto">
          <a:xfrm>
            <a:off x="12598400" y="3530629"/>
            <a:ext cx="2167731" cy="2514571"/>
          </a:xfrm>
          <a:prstGeom prst="rect">
            <a:avLst/>
          </a:prstGeom>
        </p:spPr>
      </p:pic>
      <p:sp>
        <p:nvSpPr>
          <p:cNvPr id="26" name="Text Placeholder 1">
            <a:extLst>
              <a:ext uri="{FF2B5EF4-FFF2-40B4-BE49-F238E27FC236}">
                <a16:creationId xmlns:a16="http://schemas.microsoft.com/office/drawing/2014/main" id="{8EA4A772-2600-27ED-ED8A-78D43CE05FA7}"/>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BENEFITS of INTERBULL DATAHUB</a:t>
            </a:r>
            <a:endParaRPr dirty="0"/>
          </a:p>
        </p:txBody>
      </p:sp>
      <p:sp>
        <p:nvSpPr>
          <p:cNvPr id="27" name="Content Placeholder 2">
            <a:extLst>
              <a:ext uri="{FF2B5EF4-FFF2-40B4-BE49-F238E27FC236}">
                <a16:creationId xmlns:a16="http://schemas.microsoft.com/office/drawing/2014/main" id="{DD742026-430D-C183-3201-318566197BEC}"/>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b="1" dirty="0"/>
              <a:t>Facilitate</a:t>
            </a:r>
            <a:r>
              <a:rPr lang="en-US" sz="3200" dirty="0"/>
              <a:t> and </a:t>
            </a:r>
            <a:r>
              <a:rPr lang="en-US" sz="3200" b="1" dirty="0"/>
              <a:t>streamline</a:t>
            </a:r>
            <a:r>
              <a:rPr lang="en-US" sz="3200" dirty="0"/>
              <a:t> activities carried out by </a:t>
            </a:r>
            <a:r>
              <a:rPr lang="en-GB" sz="3200" dirty="0"/>
              <a:t>authorised</a:t>
            </a:r>
            <a:r>
              <a:rPr lang="en-US" sz="3200" dirty="0"/>
              <a:t> Service Users</a:t>
            </a:r>
            <a:endParaRPr lang="en-US" sz="2400" dirty="0"/>
          </a:p>
          <a:p>
            <a:pPr>
              <a:spcBef>
                <a:spcPts val="1800"/>
              </a:spcBef>
              <a:buFont typeface="Wingdings"/>
              <a:buChar char="§"/>
              <a:defRPr/>
            </a:pPr>
            <a:r>
              <a:rPr lang="en-US" sz="3200" b="1" dirty="0"/>
              <a:t>Get</a:t>
            </a:r>
            <a:r>
              <a:rPr lang="en-US" sz="3200" dirty="0"/>
              <a:t> information from foreign animals / </a:t>
            </a:r>
            <a:r>
              <a:rPr lang="en-US" sz="3200" b="1" dirty="0"/>
              <a:t>Provide</a:t>
            </a:r>
            <a:r>
              <a:rPr lang="en-US" sz="3200" dirty="0"/>
              <a:t> animal information to importing </a:t>
            </a:r>
            <a:r>
              <a:rPr lang="en-GB" sz="3200" dirty="0"/>
              <a:t>organisations</a:t>
            </a:r>
            <a:r>
              <a:rPr lang="en-US" sz="3200" dirty="0"/>
              <a:t>  </a:t>
            </a:r>
          </a:p>
          <a:p>
            <a:pPr>
              <a:spcBef>
                <a:spcPts val="1800"/>
              </a:spcBef>
              <a:buFont typeface="Wingdings"/>
              <a:buChar char="§"/>
              <a:defRPr/>
            </a:pPr>
            <a:r>
              <a:rPr lang="en-US" sz="3200" dirty="0"/>
              <a:t>Eliminate costs of duplication</a:t>
            </a:r>
          </a:p>
          <a:p>
            <a:pPr lvl="1">
              <a:spcBef>
                <a:spcPts val="0"/>
              </a:spcBef>
              <a:buFont typeface="Wingdings"/>
              <a:buChar char="§"/>
              <a:defRPr/>
            </a:pPr>
            <a:r>
              <a:rPr lang="en-US" sz="3200" dirty="0"/>
              <a:t>Data Entry</a:t>
            </a:r>
          </a:p>
          <a:p>
            <a:pPr lvl="1">
              <a:spcBef>
                <a:spcPts val="0"/>
              </a:spcBef>
              <a:buFont typeface="Wingdings"/>
              <a:buChar char="§"/>
              <a:defRPr/>
            </a:pPr>
            <a:r>
              <a:rPr lang="en-US" sz="3200" dirty="0"/>
              <a:t>Genotyping</a:t>
            </a:r>
          </a:p>
          <a:p>
            <a:pPr>
              <a:spcBef>
                <a:spcPts val="1800"/>
              </a:spcBef>
              <a:buFont typeface="Wingdings"/>
              <a:buChar char="§"/>
              <a:defRPr/>
            </a:pPr>
            <a:r>
              <a:rPr lang="en-US" sz="3200" b="1" dirty="0"/>
              <a:t>Greater transparency</a:t>
            </a:r>
          </a:p>
          <a:p>
            <a:pPr lvl="1">
              <a:spcBef>
                <a:spcPts val="0"/>
              </a:spcBef>
              <a:buFont typeface="Wingdings"/>
              <a:buChar char="§"/>
              <a:defRPr/>
            </a:pPr>
            <a:r>
              <a:rPr lang="en-US" sz="3200" b="1" dirty="0"/>
              <a:t>In interest of breed</a:t>
            </a:r>
          </a:p>
          <a:p>
            <a:pPr lvl="1">
              <a:spcBef>
                <a:spcPts val="0"/>
              </a:spcBef>
              <a:buFont typeface="Wingdings"/>
              <a:buChar char="§"/>
              <a:defRPr/>
            </a:pPr>
            <a:r>
              <a:rPr lang="en-US" sz="3200" b="1" dirty="0"/>
              <a:t>Often required by law</a:t>
            </a:r>
          </a:p>
          <a:p>
            <a:pPr>
              <a:spcBef>
                <a:spcPts val="1800"/>
              </a:spcBef>
              <a:buFont typeface="Wingdings"/>
              <a:buChar char="§"/>
              <a:defRPr/>
            </a:pPr>
            <a:endParaRPr lang="en-US" sz="3200" dirty="0"/>
          </a:p>
          <a:p>
            <a:pPr>
              <a:spcBef>
                <a:spcPts val="1800"/>
              </a:spcBef>
              <a:buFont typeface="Wingdings"/>
              <a:buChar char="§"/>
              <a:defRPr/>
            </a:pPr>
            <a:endParaRPr lang="en-US" sz="2400" dirty="0"/>
          </a:p>
        </p:txBody>
      </p:sp>
      <p:sp>
        <p:nvSpPr>
          <p:cNvPr id="3" name="Rectangle: Rounded Corners 6">
            <a:extLst>
              <a:ext uri="{FF2B5EF4-FFF2-40B4-BE49-F238E27FC236}">
                <a16:creationId xmlns:a16="http://schemas.microsoft.com/office/drawing/2014/main" id="{7B2A16AF-9CCC-2812-CA97-D4CDE7D8F390}"/>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20337018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5ABE9B-EC7A-6802-D059-D690EEF0D797}"/>
              </a:ext>
            </a:extLst>
          </p:cNvPr>
          <p:cNvSpPr>
            <a:spLocks noGrp="1"/>
          </p:cNvSpPr>
          <p:nvPr>
            <p:ph type="body" sz="quarter" idx="11"/>
          </p:nvPr>
        </p:nvSpPr>
        <p:spPr/>
        <p:txBody>
          <a:bodyPr/>
          <a:lstStyle/>
          <a:p>
            <a:r>
              <a:rPr lang="en-GB" dirty="0"/>
              <a:t>Genetic Traits Exchange</a:t>
            </a:r>
          </a:p>
        </p:txBody>
      </p:sp>
      <p:cxnSp>
        <p:nvCxnSpPr>
          <p:cNvPr id="4" name="Straight Connector 3">
            <a:extLst>
              <a:ext uri="{FF2B5EF4-FFF2-40B4-BE49-F238E27FC236}">
                <a16:creationId xmlns:a16="http://schemas.microsoft.com/office/drawing/2014/main" id="{FFAE5390-CD8F-2E72-E0F3-F039401574B0}"/>
              </a:ext>
            </a:extLst>
          </p:cNvPr>
          <p:cNvCxnSpPr/>
          <p:nvPr/>
        </p:nvCxnSpPr>
        <p:spPr bwMode="auto">
          <a:xfrm flipH="1">
            <a:off x="4479131" y="3683000"/>
            <a:ext cx="76200" cy="2362200"/>
          </a:xfrm>
          <a:prstGeom prst="line">
            <a:avLst/>
          </a:prstGeom>
          <a:solidFill>
            <a:srgbClr val="6C7472"/>
          </a:solidFill>
          <a:ln w="12700" cap="flat" cmpd="sng" algn="ctr">
            <a:noFill/>
            <a:prstDash val="solid"/>
            <a:round/>
            <a:headEnd type="none" w="med" len="med"/>
            <a:tailEnd type="none" w="med" len="med"/>
          </a:ln>
          <a:effectLst/>
        </p:spPr>
      </p:cxnSp>
      <p:sp>
        <p:nvSpPr>
          <p:cNvPr id="27" name="Content Placeholder 2">
            <a:extLst>
              <a:ext uri="{FF2B5EF4-FFF2-40B4-BE49-F238E27FC236}">
                <a16:creationId xmlns:a16="http://schemas.microsoft.com/office/drawing/2014/main" id="{DD742026-430D-C183-3201-318566197BEC}"/>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b="1" dirty="0"/>
              <a:t>Facilitate</a:t>
            </a:r>
            <a:r>
              <a:rPr lang="en-US" sz="3200" dirty="0"/>
              <a:t> and </a:t>
            </a:r>
            <a:r>
              <a:rPr lang="en-US" sz="3200" b="1" dirty="0"/>
              <a:t>streamline</a:t>
            </a:r>
            <a:r>
              <a:rPr lang="en-US" sz="3200" dirty="0"/>
              <a:t> activities carried out by </a:t>
            </a:r>
            <a:r>
              <a:rPr lang="en-GB" sz="3200" dirty="0"/>
              <a:t>authorised</a:t>
            </a:r>
            <a:r>
              <a:rPr lang="en-US" sz="3200" dirty="0"/>
              <a:t> Service Users</a:t>
            </a:r>
            <a:endParaRPr lang="en-US" sz="2400" dirty="0"/>
          </a:p>
          <a:p>
            <a:pPr>
              <a:spcBef>
                <a:spcPts val="1800"/>
              </a:spcBef>
              <a:buFont typeface="Wingdings"/>
              <a:buChar char="§"/>
              <a:defRPr/>
            </a:pPr>
            <a:r>
              <a:rPr lang="en-US" sz="3200" b="1" dirty="0"/>
              <a:t>Get</a:t>
            </a:r>
            <a:r>
              <a:rPr lang="en-US" sz="3200" dirty="0"/>
              <a:t> information from foreign animals / </a:t>
            </a:r>
            <a:r>
              <a:rPr lang="en-US" sz="3200" b="1" dirty="0"/>
              <a:t>Provide</a:t>
            </a:r>
            <a:r>
              <a:rPr lang="en-US" sz="3200" dirty="0"/>
              <a:t> animal information to importing </a:t>
            </a:r>
            <a:r>
              <a:rPr lang="en-GB" sz="3200" dirty="0"/>
              <a:t>organisations</a:t>
            </a:r>
            <a:r>
              <a:rPr lang="en-US" sz="3200" dirty="0"/>
              <a:t>  </a:t>
            </a:r>
          </a:p>
          <a:p>
            <a:pPr>
              <a:spcBef>
                <a:spcPts val="1800"/>
              </a:spcBef>
              <a:buFont typeface="Wingdings"/>
              <a:buChar char="§"/>
              <a:defRPr/>
            </a:pPr>
            <a:r>
              <a:rPr lang="en-US" sz="3200" dirty="0"/>
              <a:t>Eliminate costs of duplication</a:t>
            </a:r>
          </a:p>
          <a:p>
            <a:pPr lvl="1">
              <a:spcBef>
                <a:spcPts val="0"/>
              </a:spcBef>
              <a:buFont typeface="Wingdings"/>
              <a:buChar char="§"/>
              <a:defRPr/>
            </a:pPr>
            <a:r>
              <a:rPr lang="en-US" sz="3200" dirty="0"/>
              <a:t>Data Entry</a:t>
            </a:r>
          </a:p>
          <a:p>
            <a:pPr lvl="1">
              <a:spcBef>
                <a:spcPts val="0"/>
              </a:spcBef>
              <a:buFont typeface="Wingdings"/>
              <a:buChar char="§"/>
              <a:defRPr/>
            </a:pPr>
            <a:r>
              <a:rPr lang="en-US" sz="3200" dirty="0"/>
              <a:t>Genotyping</a:t>
            </a:r>
          </a:p>
          <a:p>
            <a:pPr>
              <a:spcBef>
                <a:spcPts val="1800"/>
              </a:spcBef>
              <a:buFont typeface="Wingdings"/>
              <a:buChar char="§"/>
              <a:defRPr/>
            </a:pPr>
            <a:r>
              <a:rPr lang="en-US" sz="3200" b="1" dirty="0"/>
              <a:t>Greater transparency</a:t>
            </a:r>
          </a:p>
          <a:p>
            <a:pPr lvl="1">
              <a:spcBef>
                <a:spcPts val="0"/>
              </a:spcBef>
              <a:buFont typeface="Wingdings"/>
              <a:buChar char="§"/>
              <a:defRPr/>
            </a:pPr>
            <a:r>
              <a:rPr lang="en-US" sz="3200" b="1" dirty="0"/>
              <a:t>In interest of breed</a:t>
            </a:r>
          </a:p>
          <a:p>
            <a:pPr lvl="1">
              <a:spcBef>
                <a:spcPts val="0"/>
              </a:spcBef>
              <a:buFont typeface="Wingdings"/>
              <a:buChar char="§"/>
              <a:defRPr/>
            </a:pPr>
            <a:r>
              <a:rPr lang="en-US" sz="3200" b="1" dirty="0"/>
              <a:t>Often required by law</a:t>
            </a:r>
          </a:p>
          <a:p>
            <a:pPr>
              <a:spcBef>
                <a:spcPts val="1800"/>
              </a:spcBef>
              <a:buFont typeface="Wingdings"/>
              <a:buChar char="§"/>
              <a:defRPr/>
            </a:pPr>
            <a:endParaRPr lang="en-US" sz="3200" dirty="0"/>
          </a:p>
          <a:p>
            <a:pPr>
              <a:spcBef>
                <a:spcPts val="1800"/>
              </a:spcBef>
              <a:buFont typeface="Wingdings"/>
              <a:buChar char="§"/>
              <a:defRPr/>
            </a:pPr>
            <a:endParaRPr lang="en-US" sz="2400" dirty="0"/>
          </a:p>
        </p:txBody>
      </p:sp>
      <p:sp>
        <p:nvSpPr>
          <p:cNvPr id="7" name="TextBox 6">
            <a:extLst>
              <a:ext uri="{FF2B5EF4-FFF2-40B4-BE49-F238E27FC236}">
                <a16:creationId xmlns:a16="http://schemas.microsoft.com/office/drawing/2014/main" id="{B5B32CF4-0A38-025B-38F4-43536AE26D67}"/>
              </a:ext>
            </a:extLst>
          </p:cNvPr>
          <p:cNvSpPr txBox="1"/>
          <p:nvPr/>
        </p:nvSpPr>
        <p:spPr bwMode="auto">
          <a:xfrm>
            <a:off x="8225632" y="7543800"/>
            <a:ext cx="8674100" cy="2369880"/>
          </a:xfrm>
          <a:prstGeom prst="rect">
            <a:avLst/>
          </a:prstGeom>
          <a:noFill/>
        </p:spPr>
        <p:txBody>
          <a:bodyPr wrap="square">
            <a:spAutoFit/>
          </a:bodyPr>
          <a:lstStyle/>
          <a:p>
            <a:pPr algn="l"/>
            <a:r>
              <a:rPr lang="en-GB" sz="3200" b="1" kern="100" dirty="0">
                <a:effectLst/>
                <a:latin typeface="Arial" panose="020B0604020202020204" pitchFamily="34" charset="0"/>
                <a:ea typeface="Aptos" panose="020B0004020202020204" pitchFamily="34" charset="0"/>
                <a:cs typeface="Arial" panose="020B0604020202020204" pitchFamily="34" charset="0"/>
              </a:rPr>
              <a:t>European Union Regulation 2016-2012:</a:t>
            </a:r>
          </a:p>
          <a:p>
            <a:pPr algn="l"/>
            <a:r>
              <a:rPr lang="en-GB" sz="2800" kern="100" dirty="0">
                <a:latin typeface="Arial" panose="020B0604020202020204" pitchFamily="34" charset="0"/>
                <a:ea typeface="Aptos" panose="020B0004020202020204" pitchFamily="34" charset="0"/>
                <a:cs typeface="Arial" panose="020B0604020202020204" pitchFamily="34" charset="0"/>
              </a:rPr>
              <a:t>M</a:t>
            </a:r>
            <a:r>
              <a:rPr lang="en-GB" sz="2800" kern="100" dirty="0">
                <a:effectLst/>
                <a:latin typeface="Arial" panose="020B0604020202020204" pitchFamily="34" charset="0"/>
                <a:ea typeface="Aptos" panose="020B0004020202020204" pitchFamily="34" charset="0"/>
                <a:cs typeface="Arial" panose="020B0604020202020204" pitchFamily="34" charset="0"/>
              </a:rPr>
              <a:t>ake publicly available the information on the genetic defects and genetic peculiarities of breeding animals which are related to the breeding programme.</a:t>
            </a:r>
            <a:endParaRPr lang="en-SE" sz="2800" kern="100" dirty="0">
              <a:effectLst/>
              <a:latin typeface="Arial" panose="020B0604020202020204" pitchFamily="34" charset="0"/>
              <a:ea typeface="Aptos" panose="020B0004020202020204" pitchFamily="34" charset="0"/>
              <a:cs typeface="Arial" panose="020B0604020202020204" pitchFamily="34" charset="0"/>
            </a:endParaRPr>
          </a:p>
          <a:p>
            <a:endParaRPr lang="en-SE"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Text Placeholder 1">
            <a:extLst>
              <a:ext uri="{FF2B5EF4-FFF2-40B4-BE49-F238E27FC236}">
                <a16:creationId xmlns:a16="http://schemas.microsoft.com/office/drawing/2014/main" id="{AC7B2F00-509D-32A9-368C-AFECEE428893}"/>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BENEFITS of INTERBULL DATAHUB</a:t>
            </a:r>
            <a:endParaRPr dirty="0"/>
          </a:p>
        </p:txBody>
      </p:sp>
      <p:sp>
        <p:nvSpPr>
          <p:cNvPr id="3" name="Rectangle: Rounded Corners 6">
            <a:extLst>
              <a:ext uri="{FF2B5EF4-FFF2-40B4-BE49-F238E27FC236}">
                <a16:creationId xmlns:a16="http://schemas.microsoft.com/office/drawing/2014/main" id="{4A6CB40D-B5DA-B7B3-83D4-8E0AF4D090CB}"/>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
        <p:nvSpPr>
          <p:cNvPr id="5" name="Right Arrow 4">
            <a:extLst>
              <a:ext uri="{FF2B5EF4-FFF2-40B4-BE49-F238E27FC236}">
                <a16:creationId xmlns:a16="http://schemas.microsoft.com/office/drawing/2014/main" id="{58247F62-F1D0-666D-AE73-CD697DA1D858}"/>
              </a:ext>
            </a:extLst>
          </p:cNvPr>
          <p:cNvSpPr/>
          <p:nvPr/>
        </p:nvSpPr>
        <p:spPr bwMode="auto">
          <a:xfrm rot="20580562">
            <a:off x="5626978" y="8460948"/>
            <a:ext cx="2118916" cy="693394"/>
          </a:xfrm>
          <a:prstGeom prst="rightArrow">
            <a:avLst/>
          </a:prstGeom>
          <a:solidFill>
            <a:srgbClr val="6C7472"/>
          </a:solidFill>
          <a:ln w="12700" cap="flat" cmpd="sng" algn="ctr">
            <a:noFill/>
            <a:prstDash val="solid"/>
            <a:round/>
            <a:headEnd type="none" w="med" len="med"/>
            <a:tailEnd type="none" w="med" len="med"/>
          </a:ln>
        </p:spPr>
        <p:txBody>
          <a:bodyPr rtlCol="0" anchor="ctr"/>
          <a:lstStyle/>
          <a:p>
            <a:pPr algn="ctr"/>
            <a:endParaRPr lang="en-GB"/>
          </a:p>
        </p:txBody>
      </p:sp>
    </p:spTree>
    <p:extLst>
      <p:ext uri="{BB962C8B-B14F-4D97-AF65-F5344CB8AC3E}">
        <p14:creationId xmlns:p14="http://schemas.microsoft.com/office/powerpoint/2010/main" val="2721702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5ABE9B-EC7A-6802-D059-D690EEF0D797}"/>
              </a:ext>
            </a:extLst>
          </p:cNvPr>
          <p:cNvSpPr>
            <a:spLocks noGrp="1"/>
          </p:cNvSpPr>
          <p:nvPr>
            <p:ph type="body" sz="quarter" idx="11"/>
          </p:nvPr>
        </p:nvSpPr>
        <p:spPr/>
        <p:txBody>
          <a:bodyPr/>
          <a:lstStyle/>
          <a:p>
            <a:r>
              <a:rPr lang="en-GB" dirty="0"/>
              <a:t>Genetic Traits Exchange</a:t>
            </a:r>
          </a:p>
        </p:txBody>
      </p:sp>
      <p:cxnSp>
        <p:nvCxnSpPr>
          <p:cNvPr id="4" name="Straight Connector 3">
            <a:extLst>
              <a:ext uri="{FF2B5EF4-FFF2-40B4-BE49-F238E27FC236}">
                <a16:creationId xmlns:a16="http://schemas.microsoft.com/office/drawing/2014/main" id="{FFAE5390-CD8F-2E72-E0F3-F039401574B0}"/>
              </a:ext>
            </a:extLst>
          </p:cNvPr>
          <p:cNvCxnSpPr/>
          <p:nvPr/>
        </p:nvCxnSpPr>
        <p:spPr bwMode="auto">
          <a:xfrm flipH="1">
            <a:off x="4479131" y="3683000"/>
            <a:ext cx="76200" cy="2362200"/>
          </a:xfrm>
          <a:prstGeom prst="line">
            <a:avLst/>
          </a:prstGeom>
          <a:solidFill>
            <a:srgbClr val="6C7472"/>
          </a:solidFill>
          <a:ln w="12700" cap="flat" cmpd="sng" algn="ctr">
            <a:noFill/>
            <a:prstDash val="solid"/>
            <a:round/>
            <a:headEnd type="none" w="med" len="med"/>
            <a:tailEnd type="none" w="med" len="med"/>
          </a:ln>
          <a:effectLst/>
        </p:spPr>
      </p:cxnSp>
      <p:sp>
        <p:nvSpPr>
          <p:cNvPr id="27" name="Content Placeholder 2">
            <a:extLst>
              <a:ext uri="{FF2B5EF4-FFF2-40B4-BE49-F238E27FC236}">
                <a16:creationId xmlns:a16="http://schemas.microsoft.com/office/drawing/2014/main" id="{DD742026-430D-C183-3201-318566197BEC}"/>
              </a:ext>
            </a:extLst>
          </p:cNvPr>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b="1" dirty="0"/>
              <a:t>Facilitate</a:t>
            </a:r>
            <a:r>
              <a:rPr lang="en-US" sz="3200" dirty="0"/>
              <a:t> and </a:t>
            </a:r>
            <a:r>
              <a:rPr lang="en-US" sz="3200" b="1" dirty="0"/>
              <a:t>streamline</a:t>
            </a:r>
            <a:r>
              <a:rPr lang="en-US" sz="3200" dirty="0"/>
              <a:t> activities carried out by </a:t>
            </a:r>
            <a:r>
              <a:rPr lang="en-GB" sz="3200" dirty="0"/>
              <a:t>authorised</a:t>
            </a:r>
            <a:r>
              <a:rPr lang="en-US" sz="3200" dirty="0"/>
              <a:t> Service Users</a:t>
            </a:r>
            <a:endParaRPr lang="en-US" sz="2400" dirty="0"/>
          </a:p>
          <a:p>
            <a:pPr>
              <a:spcBef>
                <a:spcPts val="1800"/>
              </a:spcBef>
              <a:buFont typeface="Wingdings"/>
              <a:buChar char="§"/>
              <a:defRPr/>
            </a:pPr>
            <a:r>
              <a:rPr lang="en-US" sz="3200" b="1" dirty="0"/>
              <a:t>Get</a:t>
            </a:r>
            <a:r>
              <a:rPr lang="en-US" sz="3200" dirty="0"/>
              <a:t> information from foreign animals / </a:t>
            </a:r>
            <a:r>
              <a:rPr lang="en-US" sz="3200" b="1" dirty="0"/>
              <a:t>Provide</a:t>
            </a:r>
            <a:r>
              <a:rPr lang="en-US" sz="3200" dirty="0"/>
              <a:t> animal information to importing </a:t>
            </a:r>
            <a:r>
              <a:rPr lang="en-GB" sz="3200" dirty="0"/>
              <a:t>organisations</a:t>
            </a:r>
            <a:r>
              <a:rPr lang="en-US" sz="3200" dirty="0"/>
              <a:t>  </a:t>
            </a:r>
          </a:p>
          <a:p>
            <a:pPr>
              <a:spcBef>
                <a:spcPts val="1800"/>
              </a:spcBef>
              <a:buFont typeface="Wingdings"/>
              <a:buChar char="§"/>
              <a:defRPr/>
            </a:pPr>
            <a:r>
              <a:rPr lang="en-US" sz="3200" dirty="0"/>
              <a:t>Eliminate costs of duplication</a:t>
            </a:r>
          </a:p>
          <a:p>
            <a:pPr lvl="1">
              <a:spcBef>
                <a:spcPts val="0"/>
              </a:spcBef>
              <a:buFont typeface="Wingdings"/>
              <a:buChar char="§"/>
              <a:defRPr/>
            </a:pPr>
            <a:r>
              <a:rPr lang="en-US" sz="3200" dirty="0"/>
              <a:t>Data Entry</a:t>
            </a:r>
          </a:p>
          <a:p>
            <a:pPr lvl="1">
              <a:spcBef>
                <a:spcPts val="0"/>
              </a:spcBef>
              <a:buFont typeface="Wingdings"/>
              <a:buChar char="§"/>
              <a:defRPr/>
            </a:pPr>
            <a:r>
              <a:rPr lang="en-US" sz="3200" dirty="0"/>
              <a:t>Genotyping</a:t>
            </a:r>
          </a:p>
          <a:p>
            <a:pPr>
              <a:spcBef>
                <a:spcPts val="1800"/>
              </a:spcBef>
              <a:buFont typeface="Wingdings"/>
              <a:buChar char="§"/>
              <a:defRPr/>
            </a:pPr>
            <a:r>
              <a:rPr lang="en-US" sz="3200" b="1" dirty="0"/>
              <a:t>Greater transparency</a:t>
            </a:r>
          </a:p>
          <a:p>
            <a:pPr lvl="1">
              <a:spcBef>
                <a:spcPts val="0"/>
              </a:spcBef>
              <a:buFont typeface="Wingdings"/>
              <a:buChar char="§"/>
              <a:defRPr/>
            </a:pPr>
            <a:r>
              <a:rPr lang="en-US" sz="3200" b="1" dirty="0"/>
              <a:t>In interest of breed</a:t>
            </a:r>
          </a:p>
          <a:p>
            <a:pPr lvl="1">
              <a:spcBef>
                <a:spcPts val="0"/>
              </a:spcBef>
              <a:buFont typeface="Wingdings"/>
              <a:buChar char="§"/>
              <a:defRPr/>
            </a:pPr>
            <a:r>
              <a:rPr lang="en-US" sz="3200" b="1" dirty="0"/>
              <a:t>Often required by law</a:t>
            </a:r>
          </a:p>
          <a:p>
            <a:pPr>
              <a:spcBef>
                <a:spcPts val="1800"/>
              </a:spcBef>
              <a:buFont typeface="Wingdings"/>
              <a:buChar char="§"/>
              <a:defRPr/>
            </a:pPr>
            <a:endParaRPr lang="en-US" sz="3200" dirty="0"/>
          </a:p>
          <a:p>
            <a:pPr>
              <a:spcBef>
                <a:spcPts val="1800"/>
              </a:spcBef>
              <a:buFont typeface="Wingdings"/>
              <a:buChar char="§"/>
              <a:defRPr/>
            </a:pPr>
            <a:endParaRPr lang="en-US" sz="2400" dirty="0"/>
          </a:p>
        </p:txBody>
      </p:sp>
      <p:sp>
        <p:nvSpPr>
          <p:cNvPr id="5" name="TextBox 4">
            <a:extLst>
              <a:ext uri="{FF2B5EF4-FFF2-40B4-BE49-F238E27FC236}">
                <a16:creationId xmlns:a16="http://schemas.microsoft.com/office/drawing/2014/main" id="{A70E4B26-A274-8896-8BE0-04DA6CF4DA64}"/>
              </a:ext>
            </a:extLst>
          </p:cNvPr>
          <p:cNvSpPr txBox="1"/>
          <p:nvPr/>
        </p:nvSpPr>
        <p:spPr bwMode="auto">
          <a:xfrm>
            <a:off x="8447883" y="2438400"/>
            <a:ext cx="8816180" cy="4524315"/>
          </a:xfrm>
          <a:prstGeom prst="rect">
            <a:avLst/>
          </a:prstGeom>
          <a:noFill/>
        </p:spPr>
        <p:txBody>
          <a:bodyPr wrap="square">
            <a:spAutoFit/>
          </a:bodyPr>
          <a:lstStyle/>
          <a:p>
            <a:pPr algn="l">
              <a:buClr>
                <a:srgbClr val="414141"/>
              </a:buClr>
              <a:buSzPct val="81000"/>
              <a:defRPr/>
            </a:pPr>
            <a:r>
              <a:rPr lang="en-AU" sz="3200" b="1" dirty="0">
                <a:solidFill>
                  <a:schemeClr val="tx1"/>
                </a:solidFill>
                <a:latin typeface="Arial"/>
                <a:ea typeface="+mn-ea"/>
                <a:cs typeface="Arial"/>
              </a:rPr>
              <a:t>Request from WHFF (2016):</a:t>
            </a:r>
          </a:p>
          <a:p>
            <a:pPr algn="l">
              <a:buClr>
                <a:srgbClr val="414141"/>
              </a:buClr>
              <a:buSzPct val="81000"/>
              <a:defRPr/>
            </a:pPr>
            <a:r>
              <a:rPr lang="en-AU" sz="3200" b="1" dirty="0">
                <a:solidFill>
                  <a:schemeClr val="tx1"/>
                </a:solidFill>
                <a:latin typeface="Arial"/>
                <a:ea typeface="+mn-ea"/>
                <a:cs typeface="Arial"/>
              </a:rPr>
              <a:t>Service for exchanging gene test results</a:t>
            </a:r>
          </a:p>
          <a:p>
            <a:pPr marL="622280" lvl="1" indent="-406420" algn="l">
              <a:spcBef>
                <a:spcPts val="0"/>
              </a:spcBef>
              <a:buClr>
                <a:srgbClr val="414141"/>
              </a:buClr>
              <a:buSzPct val="81000"/>
              <a:buFont typeface="Wingdings"/>
              <a:buChar char="§"/>
              <a:defRPr/>
            </a:pPr>
            <a:r>
              <a:rPr lang="en-AU" sz="3200" dirty="0">
                <a:solidFill>
                  <a:schemeClr val="tx1"/>
                </a:solidFill>
                <a:latin typeface="Arial"/>
                <a:ea typeface="+mn-ea"/>
                <a:cs typeface="Arial"/>
              </a:rPr>
              <a:t>Mainly </a:t>
            </a:r>
            <a:r>
              <a:rPr lang="en-US" sz="3200" dirty="0">
                <a:solidFill>
                  <a:schemeClr val="tx1"/>
                </a:solidFill>
                <a:latin typeface="Arial"/>
                <a:ea typeface="+mn-ea"/>
                <a:cs typeface="Arial"/>
              </a:rPr>
              <a:t>undesirable genetic recessive traits</a:t>
            </a:r>
          </a:p>
          <a:p>
            <a:pPr marL="622280" lvl="1" indent="-406420" algn="l">
              <a:spcBef>
                <a:spcPts val="0"/>
              </a:spcBef>
              <a:buClr>
                <a:srgbClr val="414141"/>
              </a:buClr>
              <a:buSzPct val="81000"/>
              <a:buFont typeface="Wingdings"/>
              <a:buChar char="§"/>
              <a:defRPr/>
            </a:pPr>
            <a:r>
              <a:rPr lang="en-US" sz="3200" dirty="0">
                <a:solidFill>
                  <a:schemeClr val="tx1"/>
                </a:solidFill>
                <a:latin typeface="Arial"/>
                <a:ea typeface="+mn-ea"/>
                <a:cs typeface="Arial"/>
              </a:rPr>
              <a:t>Also </a:t>
            </a:r>
            <a:r>
              <a:rPr lang="en-US" sz="3200" dirty="0" err="1">
                <a:solidFill>
                  <a:schemeClr val="tx1"/>
                </a:solidFill>
                <a:latin typeface="Arial"/>
                <a:ea typeface="+mn-ea"/>
                <a:cs typeface="Arial"/>
              </a:rPr>
              <a:t>favourable</a:t>
            </a:r>
            <a:r>
              <a:rPr lang="en-US" sz="3200" dirty="0">
                <a:solidFill>
                  <a:schemeClr val="tx1"/>
                </a:solidFill>
                <a:latin typeface="Arial"/>
                <a:ea typeface="+mn-ea"/>
                <a:cs typeface="Arial"/>
              </a:rPr>
              <a:t> characteristics</a:t>
            </a:r>
          </a:p>
          <a:p>
            <a:pPr marL="215860" lvl="1" algn="l">
              <a:spcBef>
                <a:spcPts val="0"/>
              </a:spcBef>
              <a:buClr>
                <a:srgbClr val="414141"/>
              </a:buClr>
              <a:buSzPct val="81000"/>
              <a:defRPr/>
            </a:pPr>
            <a:endParaRPr lang="en-US" sz="3200" dirty="0">
              <a:solidFill>
                <a:schemeClr val="tx1"/>
              </a:solidFill>
              <a:latin typeface="Arial"/>
              <a:ea typeface="+mn-ea"/>
              <a:cs typeface="Arial"/>
            </a:endParaRPr>
          </a:p>
          <a:p>
            <a:pPr marL="622280" lvl="1" indent="-406420" algn="l">
              <a:buClr>
                <a:srgbClr val="414141"/>
              </a:buClr>
              <a:buSzPct val="81000"/>
              <a:buFont typeface="Wingdings"/>
              <a:buChar char="§"/>
              <a:defRPr/>
            </a:pPr>
            <a:r>
              <a:rPr lang="en-AU" sz="3200" dirty="0">
                <a:solidFill>
                  <a:schemeClr val="tx1"/>
                </a:solidFill>
                <a:latin typeface="Arial"/>
                <a:ea typeface="+mn-ea"/>
                <a:cs typeface="Arial"/>
              </a:rPr>
              <a:t>Holstein, 2019</a:t>
            </a:r>
          </a:p>
          <a:p>
            <a:pPr marL="1079480" lvl="2" indent="-406420" algn="l">
              <a:buClr>
                <a:srgbClr val="414141"/>
              </a:buClr>
              <a:buSzPct val="81000"/>
              <a:buFont typeface="Wingdings"/>
              <a:buChar char="§"/>
              <a:defRPr/>
            </a:pPr>
            <a:r>
              <a:rPr lang="en-AU" sz="3200" dirty="0">
                <a:solidFill>
                  <a:schemeClr val="tx1"/>
                </a:solidFill>
                <a:latin typeface="Arial"/>
                <a:ea typeface="+mn-ea"/>
                <a:cs typeface="Arial"/>
              </a:rPr>
              <a:t>Germany, Great Britain, Netherlands</a:t>
            </a:r>
          </a:p>
          <a:p>
            <a:pPr marL="622280" lvl="1" indent="-406420" algn="l">
              <a:buClr>
                <a:srgbClr val="414141"/>
              </a:buClr>
              <a:buSzPct val="81000"/>
              <a:buFont typeface="Wingdings"/>
              <a:buChar char="§"/>
              <a:defRPr/>
            </a:pPr>
            <a:r>
              <a:rPr lang="en-AU" sz="3200" dirty="0">
                <a:solidFill>
                  <a:schemeClr val="tx1"/>
                </a:solidFill>
                <a:latin typeface="Arial"/>
                <a:ea typeface="+mn-ea"/>
                <a:cs typeface="Arial"/>
              </a:rPr>
              <a:t>Brown Swiss, 2023</a:t>
            </a:r>
          </a:p>
          <a:p>
            <a:pPr marL="1079480" lvl="2" indent="-406420" algn="l">
              <a:buClr>
                <a:srgbClr val="414141"/>
              </a:buClr>
              <a:buSzPct val="81000"/>
              <a:buFont typeface="Wingdings"/>
              <a:buChar char="§"/>
              <a:defRPr/>
            </a:pPr>
            <a:r>
              <a:rPr lang="en-AU" sz="3200" dirty="0">
                <a:solidFill>
                  <a:schemeClr val="tx1"/>
                </a:solidFill>
                <a:latin typeface="Arial"/>
                <a:ea typeface="+mn-ea"/>
                <a:cs typeface="Arial"/>
              </a:rPr>
              <a:t>Switzerland, Italy, USA, Germany, Austria </a:t>
            </a:r>
          </a:p>
        </p:txBody>
      </p:sp>
      <p:sp>
        <p:nvSpPr>
          <p:cNvPr id="7" name="TextBox 6">
            <a:extLst>
              <a:ext uri="{FF2B5EF4-FFF2-40B4-BE49-F238E27FC236}">
                <a16:creationId xmlns:a16="http://schemas.microsoft.com/office/drawing/2014/main" id="{B5B32CF4-0A38-025B-38F4-43536AE26D67}"/>
              </a:ext>
            </a:extLst>
          </p:cNvPr>
          <p:cNvSpPr txBox="1"/>
          <p:nvPr/>
        </p:nvSpPr>
        <p:spPr bwMode="auto">
          <a:xfrm>
            <a:off x="8225632" y="7543800"/>
            <a:ext cx="8674100" cy="2369880"/>
          </a:xfrm>
          <a:prstGeom prst="rect">
            <a:avLst/>
          </a:prstGeom>
          <a:noFill/>
        </p:spPr>
        <p:txBody>
          <a:bodyPr wrap="square">
            <a:spAutoFit/>
          </a:bodyPr>
          <a:lstStyle/>
          <a:p>
            <a:pPr algn="l"/>
            <a:r>
              <a:rPr lang="en-GB" sz="3200" b="1" kern="100" dirty="0">
                <a:effectLst/>
                <a:latin typeface="Arial" panose="020B0604020202020204" pitchFamily="34" charset="0"/>
                <a:ea typeface="Aptos" panose="020B0004020202020204" pitchFamily="34" charset="0"/>
                <a:cs typeface="Arial" panose="020B0604020202020204" pitchFamily="34" charset="0"/>
              </a:rPr>
              <a:t>European Union Regulation 2016-2012:</a:t>
            </a:r>
          </a:p>
          <a:p>
            <a:pPr algn="l"/>
            <a:r>
              <a:rPr lang="en-GB" sz="2800" kern="100" dirty="0">
                <a:latin typeface="Arial" panose="020B0604020202020204" pitchFamily="34" charset="0"/>
                <a:ea typeface="Aptos" panose="020B0004020202020204" pitchFamily="34" charset="0"/>
                <a:cs typeface="Arial" panose="020B0604020202020204" pitchFamily="34" charset="0"/>
              </a:rPr>
              <a:t>M</a:t>
            </a:r>
            <a:r>
              <a:rPr lang="en-GB" sz="2800" kern="100" dirty="0">
                <a:effectLst/>
                <a:latin typeface="Arial" panose="020B0604020202020204" pitchFamily="34" charset="0"/>
                <a:ea typeface="Aptos" panose="020B0004020202020204" pitchFamily="34" charset="0"/>
                <a:cs typeface="Arial" panose="020B0604020202020204" pitchFamily="34" charset="0"/>
              </a:rPr>
              <a:t>ake publicly available the information on the genetic defects and genetic peculiarities of breeding animals which are related to the breeding programme.</a:t>
            </a:r>
            <a:endParaRPr lang="en-SE" sz="2800" kern="100" dirty="0">
              <a:effectLst/>
              <a:latin typeface="Arial" panose="020B0604020202020204" pitchFamily="34" charset="0"/>
              <a:ea typeface="Aptos" panose="020B0004020202020204" pitchFamily="34" charset="0"/>
              <a:cs typeface="Arial" panose="020B0604020202020204" pitchFamily="34" charset="0"/>
            </a:endParaRPr>
          </a:p>
          <a:p>
            <a:endParaRPr lang="en-SE"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Text Placeholder 1">
            <a:extLst>
              <a:ext uri="{FF2B5EF4-FFF2-40B4-BE49-F238E27FC236}">
                <a16:creationId xmlns:a16="http://schemas.microsoft.com/office/drawing/2014/main" id="{AC7B2F00-509D-32A9-368C-AFECEE428893}"/>
              </a:ext>
            </a:extLst>
          </p:cNvPr>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BENEFITS of INTERBULL DATAHUB</a:t>
            </a:r>
            <a:endParaRPr dirty="0"/>
          </a:p>
        </p:txBody>
      </p:sp>
      <p:sp>
        <p:nvSpPr>
          <p:cNvPr id="3" name="Rectangle: Rounded Corners 6">
            <a:extLst>
              <a:ext uri="{FF2B5EF4-FFF2-40B4-BE49-F238E27FC236}">
                <a16:creationId xmlns:a16="http://schemas.microsoft.com/office/drawing/2014/main" id="{0C6C93AE-FB8B-BC8C-4F99-127E924363DD}"/>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
        <p:nvSpPr>
          <p:cNvPr id="10" name="Right Arrow 9">
            <a:extLst>
              <a:ext uri="{FF2B5EF4-FFF2-40B4-BE49-F238E27FC236}">
                <a16:creationId xmlns:a16="http://schemas.microsoft.com/office/drawing/2014/main" id="{9275A1A2-687E-6641-B48A-E597578B8916}"/>
              </a:ext>
            </a:extLst>
          </p:cNvPr>
          <p:cNvSpPr/>
          <p:nvPr/>
        </p:nvSpPr>
        <p:spPr bwMode="auto">
          <a:xfrm rot="20580562">
            <a:off x="5626978" y="8460948"/>
            <a:ext cx="2118916" cy="693394"/>
          </a:xfrm>
          <a:prstGeom prst="rightArrow">
            <a:avLst/>
          </a:prstGeom>
          <a:solidFill>
            <a:srgbClr val="6C7472"/>
          </a:solidFill>
          <a:ln w="12700" cap="flat" cmpd="sng" algn="ctr">
            <a:noFill/>
            <a:prstDash val="solid"/>
            <a:round/>
            <a:headEnd type="none" w="med" len="med"/>
            <a:tailEnd type="none" w="med" len="med"/>
          </a:ln>
        </p:spPr>
        <p:txBody>
          <a:bodyPr rtlCol="0" anchor="ctr"/>
          <a:lstStyle/>
          <a:p>
            <a:pPr algn="ctr"/>
            <a:endParaRPr lang="en-GB"/>
          </a:p>
        </p:txBody>
      </p:sp>
      <p:sp>
        <p:nvSpPr>
          <p:cNvPr id="11" name="Right Arrow 10">
            <a:extLst>
              <a:ext uri="{FF2B5EF4-FFF2-40B4-BE49-F238E27FC236}">
                <a16:creationId xmlns:a16="http://schemas.microsoft.com/office/drawing/2014/main" id="{0E47E066-7A8A-D0FA-5AE6-F4F201A61862}"/>
              </a:ext>
            </a:extLst>
          </p:cNvPr>
          <p:cNvSpPr/>
          <p:nvPr/>
        </p:nvSpPr>
        <p:spPr bwMode="auto">
          <a:xfrm rot="19022006">
            <a:off x="4950619" y="7011568"/>
            <a:ext cx="3406739" cy="693394"/>
          </a:xfrm>
          <a:prstGeom prst="rightArrow">
            <a:avLst/>
          </a:prstGeom>
          <a:solidFill>
            <a:srgbClr val="6C7472"/>
          </a:solidFill>
          <a:ln w="12700" cap="flat" cmpd="sng" algn="ctr">
            <a:noFill/>
            <a:prstDash val="solid"/>
            <a:round/>
            <a:headEnd type="none" w="med" len="med"/>
            <a:tailEnd type="none" w="med" len="med"/>
          </a:ln>
        </p:spPr>
        <p:txBody>
          <a:bodyPr rtlCol="0" anchor="ctr"/>
          <a:lstStyle/>
          <a:p>
            <a:pPr algn="ctr"/>
            <a:endParaRPr lang="en-GB"/>
          </a:p>
        </p:txBody>
      </p:sp>
    </p:spTree>
    <p:extLst>
      <p:ext uri="{BB962C8B-B14F-4D97-AF65-F5344CB8AC3E}">
        <p14:creationId xmlns:p14="http://schemas.microsoft.com/office/powerpoint/2010/main" val="3069159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440531" y="2438400"/>
            <a:ext cx="8229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2019</a:t>
            </a:r>
          </a:p>
          <a:p>
            <a:pPr>
              <a:spcBef>
                <a:spcPts val="1800"/>
              </a:spcBef>
              <a:buFont typeface="Wingdings"/>
              <a:buChar char="§"/>
              <a:defRPr/>
            </a:pPr>
            <a:r>
              <a:rPr lang="en-US" sz="3200" dirty="0"/>
              <a:t>Input = 230,000 records</a:t>
            </a:r>
            <a:endParaRPr dirty="0"/>
          </a:p>
          <a:p>
            <a:pPr>
              <a:spcBef>
                <a:spcPts val="1800"/>
              </a:spcBef>
              <a:buFont typeface="Wingdings"/>
              <a:buChar char="§"/>
              <a:defRPr/>
            </a:pPr>
            <a:r>
              <a:rPr lang="en-US" sz="3200" dirty="0"/>
              <a:t>100,000 unique animals</a:t>
            </a:r>
          </a:p>
          <a:p>
            <a:pPr lvl="1">
              <a:spcBef>
                <a:spcPts val="600"/>
              </a:spcBef>
              <a:buFont typeface="Wingdings"/>
              <a:buChar char="§"/>
              <a:defRPr/>
            </a:pPr>
            <a:r>
              <a:rPr lang="en-US" sz="3200" dirty="0"/>
              <a:t>95,000 ⚣, 5,000 ⚢</a:t>
            </a:r>
          </a:p>
          <a:p>
            <a:pPr>
              <a:spcBef>
                <a:spcPts val="1800"/>
              </a:spcBef>
              <a:buFont typeface="Wingdings"/>
              <a:buChar char="§"/>
              <a:defRPr/>
            </a:pPr>
            <a:r>
              <a:rPr lang="en-US" sz="3200" dirty="0"/>
              <a:t>Output = 265,000 records with genetic trait information</a:t>
            </a:r>
          </a:p>
          <a:p>
            <a:pPr>
              <a:spcBef>
                <a:spcPts val="1800"/>
              </a:spcBef>
              <a:buFont typeface="Wingdings"/>
              <a:buChar char="§"/>
              <a:defRPr/>
            </a:pPr>
            <a:r>
              <a:rPr lang="en-US" sz="3200" dirty="0"/>
              <a:t>Extra records:</a:t>
            </a:r>
          </a:p>
          <a:p>
            <a:pPr lvl="1">
              <a:spcBef>
                <a:spcPts val="600"/>
              </a:spcBef>
              <a:buFont typeface="Wingdings"/>
              <a:buChar char="§"/>
              <a:defRPr/>
            </a:pPr>
            <a:r>
              <a:rPr lang="en-US" sz="3200" dirty="0"/>
              <a:t>vit, Germany: +13%</a:t>
            </a:r>
          </a:p>
          <a:p>
            <a:pPr lvl="1">
              <a:spcBef>
                <a:spcPts val="600"/>
              </a:spcBef>
              <a:buFont typeface="Wingdings"/>
              <a:buChar char="§"/>
              <a:defRPr/>
            </a:pPr>
            <a:r>
              <a:rPr lang="en-US" sz="3200" dirty="0"/>
              <a:t>AHDB/SRUC, Great Britain: + 26%</a:t>
            </a:r>
          </a:p>
          <a:p>
            <a:pPr lvl="1">
              <a:spcBef>
                <a:spcPts val="600"/>
              </a:spcBef>
              <a:buFont typeface="Wingdings"/>
              <a:buChar char="§"/>
              <a:defRPr/>
            </a:pPr>
            <a:r>
              <a:rPr lang="en-US" sz="3200" dirty="0"/>
              <a:t>CRV, Netherlands: +8%</a:t>
            </a:r>
          </a:p>
          <a:p>
            <a:pPr>
              <a:spcBef>
                <a:spcPts val="1800"/>
              </a:spcBef>
              <a:buFont typeface="Wingdings"/>
              <a:buChar char="§"/>
              <a:defRPr/>
            </a:pPr>
            <a:endParaRPr lang="en-US" sz="3200" dirty="0"/>
          </a:p>
          <a:p>
            <a:pPr>
              <a:spcBef>
                <a:spcPts val="1800"/>
              </a:spcBef>
              <a:buFont typeface="Wingdings"/>
              <a:buChar char="§"/>
              <a:defRPr/>
            </a:pPr>
            <a:endParaRPr lang="en-US" sz="3200" dirty="0"/>
          </a:p>
          <a:p>
            <a:pPr>
              <a:spcBef>
                <a:spcPts val="1800"/>
              </a:spcBef>
              <a:buFont typeface="Wingdings"/>
              <a:buChar char="§"/>
              <a:defRPr/>
            </a:pPr>
            <a:endParaRPr dirty="0"/>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a:t>Genetic Traits Exchange - Value</a:t>
            </a:r>
            <a:endParaRPr dirty="0"/>
          </a:p>
        </p:txBody>
      </p:sp>
      <p:sp>
        <p:nvSpPr>
          <p:cNvPr id="3" name="Rectangle: Rounded Corners 6">
            <a:extLst>
              <a:ext uri="{FF2B5EF4-FFF2-40B4-BE49-F238E27FC236}">
                <a16:creationId xmlns:a16="http://schemas.microsoft.com/office/drawing/2014/main" id="{09A8B1A5-DCBB-4D81-2284-83D3F20E83DC}"/>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3583372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440531" y="2438400"/>
            <a:ext cx="8229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2019</a:t>
            </a:r>
          </a:p>
          <a:p>
            <a:pPr>
              <a:spcBef>
                <a:spcPts val="1800"/>
              </a:spcBef>
              <a:buFont typeface="Wingdings"/>
              <a:buChar char="§"/>
              <a:defRPr/>
            </a:pPr>
            <a:r>
              <a:rPr lang="en-US" sz="3200" dirty="0"/>
              <a:t>Input = </a:t>
            </a:r>
            <a:r>
              <a:rPr lang="en-US" sz="3200" b="1" dirty="0"/>
              <a:t>230 000</a:t>
            </a:r>
            <a:r>
              <a:rPr lang="en-US" sz="3200" dirty="0"/>
              <a:t> records</a:t>
            </a:r>
            <a:endParaRPr dirty="0"/>
          </a:p>
          <a:p>
            <a:pPr>
              <a:spcBef>
                <a:spcPts val="1800"/>
              </a:spcBef>
              <a:buFont typeface="Wingdings"/>
              <a:buChar char="§"/>
              <a:defRPr/>
            </a:pPr>
            <a:r>
              <a:rPr lang="en-US" sz="3200" dirty="0"/>
              <a:t>100,000 unique animals</a:t>
            </a:r>
          </a:p>
          <a:p>
            <a:pPr lvl="1">
              <a:spcBef>
                <a:spcPts val="600"/>
              </a:spcBef>
              <a:buFont typeface="Wingdings"/>
              <a:buChar char="§"/>
              <a:defRPr/>
            </a:pPr>
            <a:r>
              <a:rPr lang="en-US" sz="3200" dirty="0"/>
              <a:t>95,000 ⚣, 5,000 ⚢</a:t>
            </a:r>
          </a:p>
          <a:p>
            <a:pPr>
              <a:spcBef>
                <a:spcPts val="1800"/>
              </a:spcBef>
              <a:buFont typeface="Wingdings"/>
              <a:buChar char="§"/>
              <a:defRPr/>
            </a:pPr>
            <a:r>
              <a:rPr lang="en-US" sz="3200" dirty="0"/>
              <a:t>Output = 265,000 records with genetic trait information</a:t>
            </a:r>
          </a:p>
          <a:p>
            <a:pPr>
              <a:spcBef>
                <a:spcPts val="1800"/>
              </a:spcBef>
              <a:buFont typeface="Wingdings"/>
              <a:buChar char="§"/>
              <a:defRPr/>
            </a:pPr>
            <a:r>
              <a:rPr lang="en-US" sz="3200" dirty="0"/>
              <a:t>Extra records:</a:t>
            </a:r>
          </a:p>
          <a:p>
            <a:pPr lvl="1">
              <a:spcBef>
                <a:spcPts val="600"/>
              </a:spcBef>
              <a:buFont typeface="Wingdings"/>
              <a:buChar char="§"/>
              <a:defRPr/>
            </a:pPr>
            <a:r>
              <a:rPr lang="en-US" sz="3200" dirty="0"/>
              <a:t>vit, Germany: +13%</a:t>
            </a:r>
          </a:p>
          <a:p>
            <a:pPr lvl="1">
              <a:spcBef>
                <a:spcPts val="600"/>
              </a:spcBef>
              <a:buFont typeface="Wingdings"/>
              <a:buChar char="§"/>
              <a:defRPr/>
            </a:pPr>
            <a:r>
              <a:rPr lang="en-US" sz="3200" dirty="0"/>
              <a:t>AHDB/SRUC, Great Britain: + 26%</a:t>
            </a:r>
          </a:p>
          <a:p>
            <a:pPr lvl="1">
              <a:spcBef>
                <a:spcPts val="600"/>
              </a:spcBef>
              <a:buFont typeface="Wingdings"/>
              <a:buChar char="§"/>
              <a:defRPr/>
            </a:pPr>
            <a:r>
              <a:rPr lang="en-US" sz="3200" dirty="0"/>
              <a:t>CRV, Netherlands: +8%</a:t>
            </a:r>
          </a:p>
          <a:p>
            <a:pPr>
              <a:spcBef>
                <a:spcPts val="1800"/>
              </a:spcBef>
              <a:buFont typeface="Wingdings"/>
              <a:buChar char="§"/>
              <a:defRPr/>
            </a:pPr>
            <a:endParaRPr lang="en-US" sz="3200" dirty="0"/>
          </a:p>
          <a:p>
            <a:pPr>
              <a:spcBef>
                <a:spcPts val="1800"/>
              </a:spcBef>
              <a:buFont typeface="Wingdings"/>
              <a:buChar char="§"/>
              <a:defRPr/>
            </a:pPr>
            <a:endParaRPr lang="en-US" sz="3200" dirty="0"/>
          </a:p>
          <a:p>
            <a:pPr>
              <a:spcBef>
                <a:spcPts val="1800"/>
              </a:spcBef>
              <a:buFont typeface="Wingdings"/>
              <a:buChar char="§"/>
              <a:defRPr/>
            </a:pPr>
            <a:endParaRPr dirty="0"/>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a:t>Genetic Traits Exchange - Value</a:t>
            </a:r>
            <a:endParaRPr dirty="0"/>
          </a:p>
        </p:txBody>
      </p:sp>
      <p:sp>
        <p:nvSpPr>
          <p:cNvPr id="10" name="Content Placeholder 2">
            <a:extLst>
              <a:ext uri="{FF2B5EF4-FFF2-40B4-BE49-F238E27FC236}">
                <a16:creationId xmlns:a16="http://schemas.microsoft.com/office/drawing/2014/main" id="{A2F4F9F5-0301-7199-5986-DEDAB8F727B9}"/>
              </a:ext>
            </a:extLst>
          </p:cNvPr>
          <p:cNvSpPr txBox="1"/>
          <p:nvPr/>
        </p:nvSpPr>
        <p:spPr bwMode="auto">
          <a:xfrm>
            <a:off x="8593931" y="2362200"/>
            <a:ext cx="8229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2024</a:t>
            </a:r>
          </a:p>
          <a:p>
            <a:pPr>
              <a:spcBef>
                <a:spcPts val="1800"/>
              </a:spcBef>
              <a:buFont typeface="Wingdings"/>
              <a:buChar char="§"/>
              <a:defRPr/>
            </a:pPr>
            <a:r>
              <a:rPr lang="en-US" sz="3200" dirty="0"/>
              <a:t>Input = </a:t>
            </a:r>
            <a:r>
              <a:rPr lang="nb-NO" sz="3200" b="1" i="0" u="none" strike="noStrike" dirty="0">
                <a:solidFill>
                  <a:srgbClr val="000000"/>
                </a:solidFill>
                <a:effectLst/>
                <a:latin typeface="Arial" panose="020B0604020202020204" pitchFamily="34" charset="0"/>
                <a:cs typeface="Arial" panose="020B0604020202020204" pitchFamily="34" charset="0"/>
              </a:rPr>
              <a:t>633 759</a:t>
            </a:r>
            <a:r>
              <a:rPr lang="en-US" sz="3200" dirty="0"/>
              <a:t> Holstein records</a:t>
            </a:r>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r>
              <a:rPr lang="en-US" sz="3200" b="1" dirty="0"/>
              <a:t>Traits approved by WHFF Council</a:t>
            </a:r>
          </a:p>
          <a:p>
            <a:pPr>
              <a:spcBef>
                <a:spcPts val="1800"/>
              </a:spcBef>
              <a:buFont typeface="Wingdings"/>
              <a:buChar char="§"/>
              <a:defRPr/>
            </a:pPr>
            <a:endParaRPr dirty="0"/>
          </a:p>
        </p:txBody>
      </p:sp>
      <p:sp>
        <p:nvSpPr>
          <p:cNvPr id="11" name="Content Placeholder 4">
            <a:extLst>
              <a:ext uri="{FF2B5EF4-FFF2-40B4-BE49-F238E27FC236}">
                <a16:creationId xmlns:a16="http://schemas.microsoft.com/office/drawing/2014/main" id="{FAC765D1-6618-35EE-61FA-D17DF77FBD4B}"/>
              </a:ext>
            </a:extLst>
          </p:cNvPr>
          <p:cNvSpPr txBox="1"/>
          <p:nvPr/>
        </p:nvSpPr>
        <p:spPr bwMode="auto">
          <a:xfrm>
            <a:off x="8672512" y="3733798"/>
            <a:ext cx="7922419" cy="3962402"/>
          </a:xfrm>
          <a:prstGeom prst="rect">
            <a:avLst/>
          </a:prstGeom>
          <a:noFill/>
          <a:ln w="12700">
            <a:noFill/>
            <a:miter lim="800000"/>
            <a:headEnd/>
            <a:tailEnd/>
          </a:ln>
        </p:spPr>
        <p:txBody>
          <a:bodyPr vert="horz" wrap="square" lIns="50800" tIns="50800" rIns="50800" bIns="50800" numCol="2" anchor="t" anchorCtr="0" compatLnSpc="1">
            <a:prstTxWarp prst="textNoShape">
              <a:avLst/>
            </a:prstTxWarp>
          </a:bodyPr>
          <a:lstStyle>
            <a:lvl1pPr marL="406420" indent="-406420" algn="l">
              <a:spcBef>
                <a:spcPts val="5067"/>
              </a:spcBef>
              <a:spcAft>
                <a:spcPts val="0"/>
              </a:spcAft>
              <a:buClr>
                <a:srgbClr val="414141"/>
              </a:buClr>
              <a:buSzPct val="81000"/>
              <a:buFont typeface="Gill Sans Light"/>
              <a:buChar char="•"/>
              <a:defRPr sz="320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26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240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9pPr>
          </a:lstStyle>
          <a:p>
            <a:pPr>
              <a:spcBef>
                <a:spcPts val="600"/>
              </a:spcBef>
              <a:buFont typeface="Wingdings"/>
              <a:buChar char="§"/>
              <a:defRPr/>
            </a:pPr>
            <a:r>
              <a:rPr lang="en-US" dirty="0"/>
              <a:t>BLAD</a:t>
            </a:r>
            <a:endParaRPr lang="en-US" sz="2400" dirty="0"/>
          </a:p>
          <a:p>
            <a:pPr>
              <a:spcBef>
                <a:spcPts val="600"/>
              </a:spcBef>
              <a:buFont typeface="Wingdings"/>
              <a:buChar char="§"/>
              <a:defRPr/>
            </a:pPr>
            <a:r>
              <a:rPr lang="en-US" dirty="0"/>
              <a:t>Mule foot</a:t>
            </a:r>
            <a:endParaRPr lang="en-US" sz="2400" dirty="0"/>
          </a:p>
          <a:p>
            <a:pPr>
              <a:spcBef>
                <a:spcPts val="600"/>
              </a:spcBef>
              <a:buFont typeface="Wingdings"/>
              <a:buChar char="§"/>
              <a:defRPr/>
            </a:pPr>
            <a:r>
              <a:rPr lang="en-US" dirty="0"/>
              <a:t>DUMPS</a:t>
            </a:r>
            <a:endParaRPr lang="en-US" sz="2400" dirty="0"/>
          </a:p>
          <a:p>
            <a:pPr>
              <a:spcBef>
                <a:spcPts val="600"/>
              </a:spcBef>
              <a:buFont typeface="Wingdings"/>
              <a:buChar char="§"/>
              <a:defRPr/>
            </a:pPr>
            <a:r>
              <a:rPr lang="en-US" dirty="0"/>
              <a:t>CVM</a:t>
            </a:r>
            <a:endParaRPr lang="en-US" sz="2400" dirty="0"/>
          </a:p>
          <a:p>
            <a:pPr>
              <a:spcBef>
                <a:spcPts val="600"/>
              </a:spcBef>
              <a:buFont typeface="Wingdings"/>
              <a:buChar char="§"/>
              <a:defRPr/>
            </a:pPr>
            <a:r>
              <a:rPr lang="en-US" dirty="0"/>
              <a:t>Factor X1</a:t>
            </a:r>
            <a:endParaRPr lang="en-US" sz="2400" dirty="0"/>
          </a:p>
          <a:p>
            <a:pPr>
              <a:spcBef>
                <a:spcPts val="600"/>
              </a:spcBef>
              <a:buFont typeface="Wingdings"/>
              <a:buChar char="§"/>
              <a:defRPr/>
            </a:pPr>
            <a:r>
              <a:rPr lang="en-US" dirty="0"/>
              <a:t>CIT</a:t>
            </a:r>
            <a:endParaRPr lang="en-US" sz="2400" dirty="0"/>
          </a:p>
          <a:p>
            <a:pPr>
              <a:spcBef>
                <a:spcPts val="600"/>
              </a:spcBef>
              <a:buFont typeface="Wingdings"/>
              <a:buChar char="§"/>
              <a:defRPr/>
            </a:pPr>
            <a:r>
              <a:rPr lang="en-US" dirty="0" err="1"/>
              <a:t>Brachyspina</a:t>
            </a:r>
            <a:endParaRPr lang="en-US" dirty="0"/>
          </a:p>
          <a:p>
            <a:pPr>
              <a:spcBef>
                <a:spcPts val="600"/>
              </a:spcBef>
              <a:buFont typeface="Wingdings"/>
              <a:buChar char="§"/>
              <a:defRPr/>
            </a:pPr>
            <a:r>
              <a:rPr lang="en-US" dirty="0"/>
              <a:t>Polled (Current – Indirect Test)</a:t>
            </a:r>
            <a:endParaRPr lang="en-US" sz="2400" dirty="0"/>
          </a:p>
          <a:p>
            <a:pPr>
              <a:spcBef>
                <a:spcPts val="600"/>
              </a:spcBef>
              <a:buFont typeface="Wingdings"/>
              <a:buChar char="§"/>
              <a:defRPr/>
            </a:pPr>
            <a:r>
              <a:rPr lang="en-US" dirty="0"/>
              <a:t>Cholesterol Deficiency</a:t>
            </a:r>
            <a:endParaRPr lang="en-US" sz="2400" dirty="0"/>
          </a:p>
          <a:p>
            <a:pPr>
              <a:spcBef>
                <a:spcPts val="600"/>
              </a:spcBef>
              <a:buFont typeface="Wingdings"/>
              <a:buChar char="§"/>
              <a:defRPr/>
            </a:pPr>
            <a:r>
              <a:rPr lang="en-US" dirty="0"/>
              <a:t>Red</a:t>
            </a:r>
            <a:endParaRPr lang="en-US" sz="2400" dirty="0"/>
          </a:p>
          <a:p>
            <a:pPr>
              <a:spcBef>
                <a:spcPts val="600"/>
              </a:spcBef>
              <a:buFont typeface="Wingdings"/>
              <a:buChar char="§"/>
              <a:defRPr/>
            </a:pPr>
            <a:r>
              <a:rPr lang="en-US" dirty="0"/>
              <a:t>Black / red</a:t>
            </a:r>
            <a:endParaRPr lang="en-US" sz="2400" dirty="0"/>
          </a:p>
          <a:p>
            <a:pPr>
              <a:spcBef>
                <a:spcPts val="600"/>
              </a:spcBef>
              <a:buFont typeface="Wingdings"/>
              <a:buChar char="§"/>
              <a:defRPr/>
            </a:pPr>
            <a:r>
              <a:rPr lang="en-US" dirty="0"/>
              <a:t>Black</a:t>
            </a:r>
            <a:endParaRPr lang="en-US" sz="2400" dirty="0"/>
          </a:p>
        </p:txBody>
      </p:sp>
      <p:sp>
        <p:nvSpPr>
          <p:cNvPr id="3" name="Rectangle: Rounded Corners 6">
            <a:extLst>
              <a:ext uri="{FF2B5EF4-FFF2-40B4-BE49-F238E27FC236}">
                <a16:creationId xmlns:a16="http://schemas.microsoft.com/office/drawing/2014/main" id="{210BB921-8EC6-E290-8970-9B58B1D6A04E}"/>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749127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440531" y="2438400"/>
            <a:ext cx="8229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2024</a:t>
            </a:r>
          </a:p>
          <a:p>
            <a:pPr marL="0" indent="0">
              <a:spcBef>
                <a:spcPts val="1800"/>
              </a:spcBef>
              <a:buNone/>
              <a:defRPr/>
            </a:pPr>
            <a:r>
              <a:rPr lang="en-US" sz="3200" b="1" dirty="0"/>
              <a:t>Meetings with WHFF:</a:t>
            </a:r>
          </a:p>
          <a:p>
            <a:pPr>
              <a:spcBef>
                <a:spcPts val="1800"/>
              </a:spcBef>
              <a:buFont typeface="Wingdings"/>
              <a:buChar char="§"/>
              <a:defRPr/>
            </a:pPr>
            <a:r>
              <a:rPr lang="en-US" sz="3200" dirty="0"/>
              <a:t>Interest in participation from:</a:t>
            </a:r>
          </a:p>
          <a:p>
            <a:pPr lvl="1">
              <a:spcBef>
                <a:spcPts val="600"/>
              </a:spcBef>
              <a:buFont typeface="Wingdings"/>
              <a:buChar char="§"/>
              <a:defRPr/>
            </a:pPr>
            <a:r>
              <a:rPr lang="en-US" sz="3200" dirty="0"/>
              <a:t>Holstein Canada</a:t>
            </a:r>
          </a:p>
          <a:p>
            <a:pPr lvl="1">
              <a:spcBef>
                <a:spcPts val="600"/>
              </a:spcBef>
              <a:buFont typeface="Wingdings"/>
              <a:buChar char="§"/>
              <a:defRPr/>
            </a:pPr>
            <a:r>
              <a:rPr lang="en-US" sz="3200" dirty="0" err="1"/>
              <a:t>Prim’Holstein</a:t>
            </a:r>
            <a:r>
              <a:rPr lang="en-US" sz="3200" dirty="0"/>
              <a:t> (France)</a:t>
            </a:r>
          </a:p>
          <a:p>
            <a:pPr>
              <a:spcBef>
                <a:spcPts val="600"/>
              </a:spcBef>
              <a:buFont typeface="Wingdings"/>
              <a:buChar char="§"/>
              <a:defRPr/>
            </a:pPr>
            <a:endParaRPr lang="en-US" sz="1600" dirty="0"/>
          </a:p>
          <a:p>
            <a:pPr>
              <a:spcBef>
                <a:spcPts val="600"/>
              </a:spcBef>
              <a:buFont typeface="Wingdings"/>
              <a:buChar char="§"/>
              <a:defRPr/>
            </a:pPr>
            <a:r>
              <a:rPr lang="en-US" sz="3200" dirty="0"/>
              <a:t>Highlighting importance of protocols to timely introduce newly discovered genetic traits:</a:t>
            </a:r>
          </a:p>
          <a:p>
            <a:pPr lvl="1">
              <a:spcBef>
                <a:spcPts val="600"/>
              </a:spcBef>
              <a:buFont typeface="Wingdings"/>
              <a:buChar char="§"/>
              <a:defRPr/>
            </a:pPr>
            <a:r>
              <a:rPr lang="en-US" sz="3200" dirty="0"/>
              <a:t>BLIRD</a:t>
            </a:r>
          </a:p>
          <a:p>
            <a:pPr lvl="2">
              <a:spcBef>
                <a:spcPts val="600"/>
              </a:spcBef>
              <a:buFont typeface="Wingdings"/>
              <a:buChar char="§"/>
              <a:defRPr/>
            </a:pPr>
            <a:r>
              <a:rPr lang="en-GB" sz="2400" dirty="0"/>
              <a:t>Bovine Lymphocyte Intestinal Retention Defect</a:t>
            </a:r>
            <a:endParaRPr lang="en-US" sz="2400" dirty="0"/>
          </a:p>
          <a:p>
            <a:pPr lvl="1">
              <a:spcBef>
                <a:spcPts val="600"/>
              </a:spcBef>
              <a:buFont typeface="Wingdings"/>
              <a:buChar char="§"/>
              <a:defRPr/>
            </a:pPr>
            <a:r>
              <a:rPr lang="en-US" sz="3200" dirty="0"/>
              <a:t>Muscle Weakness</a:t>
            </a:r>
          </a:p>
          <a:p>
            <a:pPr lvl="2">
              <a:spcBef>
                <a:spcPts val="600"/>
              </a:spcBef>
              <a:buFont typeface="Wingdings"/>
              <a:buChar char="§"/>
              <a:defRPr/>
            </a:pPr>
            <a:r>
              <a:rPr lang="en-GB" sz="2400" dirty="0"/>
              <a:t>Early Onset Muscle Weakness Syndrome</a:t>
            </a:r>
            <a:endParaRPr lang="en-US" sz="2400" dirty="0"/>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a:t>Genetic Traits Exchange – HOL</a:t>
            </a:r>
            <a:endParaRPr dirty="0"/>
          </a:p>
        </p:txBody>
      </p:sp>
      <p:sp>
        <p:nvSpPr>
          <p:cNvPr id="11" name="Content Placeholder 4">
            <a:extLst>
              <a:ext uri="{FF2B5EF4-FFF2-40B4-BE49-F238E27FC236}">
                <a16:creationId xmlns:a16="http://schemas.microsoft.com/office/drawing/2014/main" id="{FAC765D1-6618-35EE-61FA-D17DF77FBD4B}"/>
              </a:ext>
            </a:extLst>
          </p:cNvPr>
          <p:cNvSpPr txBox="1"/>
          <p:nvPr/>
        </p:nvSpPr>
        <p:spPr bwMode="auto">
          <a:xfrm>
            <a:off x="8672512" y="3733798"/>
            <a:ext cx="7922419" cy="3962402"/>
          </a:xfrm>
          <a:prstGeom prst="rect">
            <a:avLst/>
          </a:prstGeom>
          <a:noFill/>
          <a:ln w="12700">
            <a:noFill/>
            <a:miter lim="800000"/>
            <a:headEnd/>
            <a:tailEnd/>
          </a:ln>
        </p:spPr>
        <p:txBody>
          <a:bodyPr vert="horz" wrap="square" lIns="50800" tIns="50800" rIns="50800" bIns="50800" numCol="2" anchor="t" anchorCtr="0" compatLnSpc="1">
            <a:prstTxWarp prst="textNoShape">
              <a:avLst/>
            </a:prstTxWarp>
          </a:bodyPr>
          <a:lstStyle>
            <a:lvl1pPr marL="406420" indent="-406420" algn="l">
              <a:spcBef>
                <a:spcPts val="5067"/>
              </a:spcBef>
              <a:spcAft>
                <a:spcPts val="0"/>
              </a:spcAft>
              <a:buClr>
                <a:srgbClr val="414141"/>
              </a:buClr>
              <a:buSzPct val="81000"/>
              <a:buFont typeface="Gill Sans Light"/>
              <a:buChar char="•"/>
              <a:defRPr sz="320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26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240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9pPr>
          </a:lstStyle>
          <a:p>
            <a:pPr>
              <a:spcBef>
                <a:spcPts val="600"/>
              </a:spcBef>
              <a:buFont typeface="Wingdings"/>
              <a:buChar char="§"/>
              <a:defRPr/>
            </a:pPr>
            <a:r>
              <a:rPr lang="en-US" dirty="0"/>
              <a:t>BLAD</a:t>
            </a:r>
            <a:endParaRPr lang="en-US" sz="2400" dirty="0"/>
          </a:p>
          <a:p>
            <a:pPr>
              <a:spcBef>
                <a:spcPts val="600"/>
              </a:spcBef>
              <a:buFont typeface="Wingdings"/>
              <a:buChar char="§"/>
              <a:defRPr/>
            </a:pPr>
            <a:r>
              <a:rPr lang="en-US" dirty="0"/>
              <a:t>Mule foot</a:t>
            </a:r>
            <a:endParaRPr lang="en-US" sz="2400" dirty="0"/>
          </a:p>
          <a:p>
            <a:pPr>
              <a:spcBef>
                <a:spcPts val="600"/>
              </a:spcBef>
              <a:buFont typeface="Wingdings"/>
              <a:buChar char="§"/>
              <a:defRPr/>
            </a:pPr>
            <a:r>
              <a:rPr lang="en-US" dirty="0"/>
              <a:t>DUMPS</a:t>
            </a:r>
            <a:endParaRPr lang="en-US" sz="2400" dirty="0"/>
          </a:p>
          <a:p>
            <a:pPr>
              <a:spcBef>
                <a:spcPts val="600"/>
              </a:spcBef>
              <a:buFont typeface="Wingdings"/>
              <a:buChar char="§"/>
              <a:defRPr/>
            </a:pPr>
            <a:r>
              <a:rPr lang="en-US" dirty="0"/>
              <a:t>CVM</a:t>
            </a:r>
            <a:endParaRPr lang="en-US" sz="2400" dirty="0"/>
          </a:p>
          <a:p>
            <a:pPr>
              <a:spcBef>
                <a:spcPts val="600"/>
              </a:spcBef>
              <a:buFont typeface="Wingdings"/>
              <a:buChar char="§"/>
              <a:defRPr/>
            </a:pPr>
            <a:r>
              <a:rPr lang="en-US" dirty="0"/>
              <a:t>Factor X1</a:t>
            </a:r>
            <a:endParaRPr lang="en-US" sz="2400" dirty="0"/>
          </a:p>
          <a:p>
            <a:pPr>
              <a:spcBef>
                <a:spcPts val="600"/>
              </a:spcBef>
              <a:buFont typeface="Wingdings"/>
              <a:buChar char="§"/>
              <a:defRPr/>
            </a:pPr>
            <a:r>
              <a:rPr lang="en-US" dirty="0"/>
              <a:t>CIT</a:t>
            </a:r>
            <a:endParaRPr lang="en-US" sz="2400" dirty="0"/>
          </a:p>
          <a:p>
            <a:pPr>
              <a:spcBef>
                <a:spcPts val="600"/>
              </a:spcBef>
              <a:buFont typeface="Wingdings"/>
              <a:buChar char="§"/>
              <a:defRPr/>
            </a:pPr>
            <a:r>
              <a:rPr lang="en-US" dirty="0" err="1"/>
              <a:t>Brachyspina</a:t>
            </a:r>
            <a:endParaRPr lang="en-US" dirty="0"/>
          </a:p>
          <a:p>
            <a:pPr>
              <a:spcBef>
                <a:spcPts val="600"/>
              </a:spcBef>
              <a:buFont typeface="Wingdings"/>
              <a:buChar char="§"/>
              <a:defRPr/>
            </a:pPr>
            <a:r>
              <a:rPr lang="en-US" dirty="0"/>
              <a:t>Polled (Current – Indirect Test)</a:t>
            </a:r>
            <a:endParaRPr lang="en-US" sz="2400" dirty="0"/>
          </a:p>
          <a:p>
            <a:pPr>
              <a:spcBef>
                <a:spcPts val="600"/>
              </a:spcBef>
              <a:buFont typeface="Wingdings"/>
              <a:buChar char="§"/>
              <a:defRPr/>
            </a:pPr>
            <a:r>
              <a:rPr lang="en-US" dirty="0"/>
              <a:t>Cholesterol Deficiency</a:t>
            </a:r>
            <a:endParaRPr lang="en-US" sz="2400" dirty="0"/>
          </a:p>
          <a:p>
            <a:pPr>
              <a:spcBef>
                <a:spcPts val="600"/>
              </a:spcBef>
              <a:buFont typeface="Wingdings"/>
              <a:buChar char="§"/>
              <a:defRPr/>
            </a:pPr>
            <a:r>
              <a:rPr lang="en-US" dirty="0"/>
              <a:t>Red</a:t>
            </a:r>
            <a:endParaRPr lang="en-US" sz="2400" dirty="0"/>
          </a:p>
          <a:p>
            <a:pPr>
              <a:spcBef>
                <a:spcPts val="600"/>
              </a:spcBef>
              <a:buFont typeface="Wingdings"/>
              <a:buChar char="§"/>
              <a:defRPr/>
            </a:pPr>
            <a:r>
              <a:rPr lang="en-US" dirty="0"/>
              <a:t>Black / red</a:t>
            </a:r>
            <a:endParaRPr lang="en-US" sz="2400" dirty="0"/>
          </a:p>
          <a:p>
            <a:pPr>
              <a:spcBef>
                <a:spcPts val="600"/>
              </a:spcBef>
              <a:buFont typeface="Wingdings"/>
              <a:buChar char="§"/>
              <a:defRPr/>
            </a:pPr>
            <a:r>
              <a:rPr lang="en-US" dirty="0"/>
              <a:t>Black</a:t>
            </a:r>
            <a:endParaRPr lang="en-US" sz="2400" dirty="0"/>
          </a:p>
        </p:txBody>
      </p:sp>
      <p:sp>
        <p:nvSpPr>
          <p:cNvPr id="3" name="Content Placeholder 2">
            <a:extLst>
              <a:ext uri="{FF2B5EF4-FFF2-40B4-BE49-F238E27FC236}">
                <a16:creationId xmlns:a16="http://schemas.microsoft.com/office/drawing/2014/main" id="{17A504E8-4434-65D0-CEC8-61DDF23D7370}"/>
              </a:ext>
            </a:extLst>
          </p:cNvPr>
          <p:cNvSpPr txBox="1"/>
          <p:nvPr/>
        </p:nvSpPr>
        <p:spPr bwMode="auto">
          <a:xfrm>
            <a:off x="8593931" y="2362200"/>
            <a:ext cx="8229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2024</a:t>
            </a:r>
          </a:p>
          <a:p>
            <a:pPr>
              <a:spcBef>
                <a:spcPts val="1800"/>
              </a:spcBef>
              <a:buFont typeface="Wingdings"/>
              <a:buChar char="§"/>
              <a:defRPr/>
            </a:pPr>
            <a:r>
              <a:rPr lang="en-US" sz="3200" dirty="0"/>
              <a:t>Input = </a:t>
            </a:r>
            <a:r>
              <a:rPr lang="nb-NO" sz="3200" b="1" i="0" u="none" strike="noStrike" dirty="0">
                <a:solidFill>
                  <a:srgbClr val="000000"/>
                </a:solidFill>
                <a:effectLst/>
                <a:latin typeface="Arial" panose="020B0604020202020204" pitchFamily="34" charset="0"/>
                <a:cs typeface="Arial" panose="020B0604020202020204" pitchFamily="34" charset="0"/>
              </a:rPr>
              <a:t>633 759</a:t>
            </a:r>
            <a:r>
              <a:rPr lang="en-US" sz="3200" dirty="0"/>
              <a:t> Holstein records</a:t>
            </a:r>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endParaRPr lang="en-US" sz="3200" b="1" dirty="0"/>
          </a:p>
          <a:p>
            <a:pPr>
              <a:spcBef>
                <a:spcPts val="1800"/>
              </a:spcBef>
              <a:buFont typeface="Wingdings"/>
              <a:buChar char="§"/>
              <a:defRPr/>
            </a:pPr>
            <a:r>
              <a:rPr lang="en-US" sz="3200" b="1" dirty="0"/>
              <a:t>Traits approved by WHFF Council</a:t>
            </a:r>
          </a:p>
          <a:p>
            <a:pPr>
              <a:spcBef>
                <a:spcPts val="1800"/>
              </a:spcBef>
              <a:buFont typeface="Wingdings"/>
              <a:buChar char="§"/>
              <a:defRPr/>
            </a:pPr>
            <a:endParaRPr dirty="0"/>
          </a:p>
        </p:txBody>
      </p:sp>
      <p:sp>
        <p:nvSpPr>
          <p:cNvPr id="5" name="Rectangle: Rounded Corners 6">
            <a:extLst>
              <a:ext uri="{FF2B5EF4-FFF2-40B4-BE49-F238E27FC236}">
                <a16:creationId xmlns:a16="http://schemas.microsoft.com/office/drawing/2014/main" id="{E4FCEA7F-D8EA-C89E-B800-F6EB7F0C6066}"/>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22515317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440531" y="2438400"/>
            <a:ext cx="7467600"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Brown Swiss</a:t>
            </a:r>
          </a:p>
          <a:p>
            <a:pPr>
              <a:spcBef>
                <a:spcPts val="1800"/>
              </a:spcBef>
              <a:buFont typeface="Wingdings"/>
              <a:buChar char="§"/>
              <a:defRPr/>
            </a:pPr>
            <a:r>
              <a:rPr lang="en-US" sz="3200" dirty="0"/>
              <a:t>ASR, Switzerland</a:t>
            </a:r>
          </a:p>
          <a:p>
            <a:pPr>
              <a:spcBef>
                <a:spcPts val="1800"/>
              </a:spcBef>
              <a:buFont typeface="Wingdings"/>
              <a:buChar char="§"/>
              <a:defRPr/>
            </a:pPr>
            <a:r>
              <a:rPr lang="en-US" sz="3200" dirty="0"/>
              <a:t>ANARB, Italy</a:t>
            </a:r>
          </a:p>
          <a:p>
            <a:pPr>
              <a:spcBef>
                <a:spcPts val="1800"/>
              </a:spcBef>
              <a:buFont typeface="Wingdings"/>
              <a:buChar char="§"/>
              <a:defRPr/>
            </a:pPr>
            <a:r>
              <a:rPr lang="en-GB" sz="3200" dirty="0"/>
              <a:t>Brown Swiss Cattle Breeders Association</a:t>
            </a:r>
            <a:r>
              <a:rPr lang="en-US" sz="3200" dirty="0"/>
              <a:t>, USA</a:t>
            </a:r>
          </a:p>
          <a:p>
            <a:pPr>
              <a:spcBef>
                <a:spcPts val="1800"/>
              </a:spcBef>
              <a:buFont typeface="Wingdings"/>
              <a:buChar char="§"/>
              <a:defRPr/>
            </a:pPr>
            <a:r>
              <a:rPr lang="en-US" sz="3200" dirty="0"/>
              <a:t>BRS, Germany</a:t>
            </a:r>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a:t>Genetic Traits Exchange – BSW</a:t>
            </a:r>
            <a:endParaRPr dirty="0"/>
          </a:p>
        </p:txBody>
      </p:sp>
      <p:sp>
        <p:nvSpPr>
          <p:cNvPr id="10" name="Content Placeholder 2">
            <a:extLst>
              <a:ext uri="{FF2B5EF4-FFF2-40B4-BE49-F238E27FC236}">
                <a16:creationId xmlns:a16="http://schemas.microsoft.com/office/drawing/2014/main" id="{A2F4F9F5-0301-7199-5986-DEDAB8F727B9}"/>
              </a:ext>
            </a:extLst>
          </p:cNvPr>
          <p:cNvSpPr txBox="1"/>
          <p:nvPr/>
        </p:nvSpPr>
        <p:spPr bwMode="auto">
          <a:xfrm>
            <a:off x="7831931" y="2362200"/>
            <a:ext cx="8229600" cy="67818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1800"/>
              </a:spcBef>
              <a:buNone/>
              <a:defRPr/>
            </a:pPr>
            <a:r>
              <a:rPr lang="en-US" sz="3200" b="1" dirty="0"/>
              <a:t>2024</a:t>
            </a:r>
          </a:p>
          <a:p>
            <a:pPr>
              <a:spcBef>
                <a:spcPts val="1800"/>
              </a:spcBef>
              <a:buFont typeface="Wingdings"/>
              <a:buChar char="§"/>
              <a:defRPr/>
            </a:pPr>
            <a:r>
              <a:rPr lang="en-US" sz="3200" dirty="0"/>
              <a:t>Input = </a:t>
            </a:r>
            <a:r>
              <a:rPr lang="en-SE" sz="3200" b="1" u="none" strike="noStrike" dirty="0">
                <a:effectLst/>
                <a:latin typeface="Arial" panose="020B0604020202020204" pitchFamily="34" charset="0"/>
                <a:cs typeface="Arial" panose="020B0604020202020204" pitchFamily="34" charset="0"/>
              </a:rPr>
              <a:t>159</a:t>
            </a:r>
            <a:r>
              <a:rPr lang="nb-NO" sz="3200" b="1" u="none" strike="noStrike" dirty="0">
                <a:effectLst/>
                <a:latin typeface="Arial" panose="020B0604020202020204" pitchFamily="34" charset="0"/>
                <a:cs typeface="Arial" panose="020B0604020202020204" pitchFamily="34" charset="0"/>
              </a:rPr>
              <a:t> </a:t>
            </a:r>
            <a:r>
              <a:rPr lang="en-SE" sz="3200" b="1" u="none" strike="noStrike" dirty="0">
                <a:effectLst/>
                <a:latin typeface="Arial" panose="020B0604020202020204" pitchFamily="34" charset="0"/>
                <a:cs typeface="Arial" panose="020B0604020202020204" pitchFamily="34" charset="0"/>
              </a:rPr>
              <a:t>141</a:t>
            </a:r>
            <a:r>
              <a:rPr lang="en-SE" sz="3200" b="1" dirty="0">
                <a:solidFill>
                  <a:srgbClr val="000000"/>
                </a:solidFill>
                <a:latin typeface="Arial" panose="020B0604020202020204" pitchFamily="34" charset="0"/>
                <a:cs typeface="Arial" panose="020B0604020202020204" pitchFamily="34" charset="0"/>
              </a:rPr>
              <a:t> </a:t>
            </a:r>
            <a:r>
              <a:rPr lang="en-US" sz="3200" dirty="0"/>
              <a:t>Brown Swiss records</a:t>
            </a:r>
          </a:p>
        </p:txBody>
      </p:sp>
      <p:sp>
        <p:nvSpPr>
          <p:cNvPr id="11" name="Content Placeholder 4">
            <a:extLst>
              <a:ext uri="{FF2B5EF4-FFF2-40B4-BE49-F238E27FC236}">
                <a16:creationId xmlns:a16="http://schemas.microsoft.com/office/drawing/2014/main" id="{FAC765D1-6618-35EE-61FA-D17DF77FBD4B}"/>
              </a:ext>
            </a:extLst>
          </p:cNvPr>
          <p:cNvSpPr txBox="1"/>
          <p:nvPr/>
        </p:nvSpPr>
        <p:spPr bwMode="auto">
          <a:xfrm>
            <a:off x="7908131" y="3733798"/>
            <a:ext cx="9220201" cy="5181604"/>
          </a:xfrm>
          <a:prstGeom prst="rect">
            <a:avLst/>
          </a:prstGeom>
          <a:noFill/>
          <a:ln w="12700">
            <a:noFill/>
            <a:miter lim="800000"/>
            <a:headEnd/>
            <a:tailEnd/>
          </a:ln>
        </p:spPr>
        <p:txBody>
          <a:bodyPr vert="horz" wrap="square" lIns="50800" tIns="50800" rIns="50800" bIns="50800" numCol="2" anchor="t" anchorCtr="0" compatLnSpc="1">
            <a:prstTxWarp prst="textNoShape">
              <a:avLst/>
            </a:prstTxWarp>
          </a:bodyPr>
          <a:lstStyle>
            <a:lvl1pPr marL="406420" indent="-406420" algn="l">
              <a:spcBef>
                <a:spcPts val="5067"/>
              </a:spcBef>
              <a:spcAft>
                <a:spcPts val="0"/>
              </a:spcAft>
              <a:buClr>
                <a:srgbClr val="414141"/>
              </a:buClr>
              <a:buSzPct val="81000"/>
              <a:buFont typeface="Gill Sans Light"/>
              <a:buChar char="•"/>
              <a:defRPr sz="320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26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240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21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2150">
                <a:solidFill>
                  <a:schemeClr val="tx1"/>
                </a:solidFill>
                <a:latin typeface="+mn-lt"/>
                <a:ea typeface="+mn-ea"/>
                <a:cs typeface="+mn-cs"/>
              </a:defRPr>
            </a:lvl9pPr>
          </a:lstStyle>
          <a:p>
            <a:pPr>
              <a:spcBef>
                <a:spcPts val="1800"/>
              </a:spcBef>
              <a:buFont typeface="Wingdings"/>
              <a:buChar char="§"/>
              <a:defRPr/>
            </a:pPr>
            <a:r>
              <a:rPr lang="en-US" dirty="0" err="1"/>
              <a:t>Arachnomelia</a:t>
            </a:r>
            <a:endParaRPr lang="en-US" dirty="0"/>
          </a:p>
          <a:p>
            <a:pPr>
              <a:spcBef>
                <a:spcPts val="1800"/>
              </a:spcBef>
              <a:buFont typeface="Wingdings"/>
              <a:buChar char="§"/>
              <a:defRPr/>
            </a:pPr>
            <a:r>
              <a:rPr lang="en-US" dirty="0"/>
              <a:t>Beta-Casein</a:t>
            </a:r>
          </a:p>
          <a:p>
            <a:pPr>
              <a:spcBef>
                <a:spcPts val="1800"/>
              </a:spcBef>
              <a:buFont typeface="Wingdings"/>
              <a:buChar char="§"/>
              <a:defRPr/>
            </a:pPr>
            <a:r>
              <a:rPr lang="en-US" dirty="0"/>
              <a:t>Kappa-Casein</a:t>
            </a:r>
          </a:p>
          <a:p>
            <a:pPr>
              <a:spcBef>
                <a:spcPts val="1800"/>
              </a:spcBef>
              <a:buFont typeface="Wingdings"/>
              <a:buChar char="§"/>
              <a:defRPr/>
            </a:pPr>
            <a:r>
              <a:rPr lang="en-US" dirty="0" err="1"/>
              <a:t>Polledness</a:t>
            </a:r>
            <a:endParaRPr lang="en-US" dirty="0"/>
          </a:p>
          <a:p>
            <a:pPr>
              <a:spcBef>
                <a:spcPts val="1800"/>
              </a:spcBef>
              <a:buFont typeface="Wingdings"/>
              <a:buChar char="§"/>
              <a:defRPr/>
            </a:pPr>
            <a:r>
              <a:rPr lang="en-US" dirty="0"/>
              <a:t>Renal Dysplasia</a:t>
            </a:r>
          </a:p>
          <a:p>
            <a:pPr>
              <a:spcBef>
                <a:spcPts val="1800"/>
              </a:spcBef>
              <a:buFont typeface="Wingdings"/>
              <a:buChar char="§"/>
              <a:defRPr/>
            </a:pPr>
            <a:endParaRPr lang="en-US" dirty="0"/>
          </a:p>
          <a:p>
            <a:pPr>
              <a:spcBef>
                <a:spcPts val="1800"/>
              </a:spcBef>
              <a:buFont typeface="Wingdings"/>
              <a:buChar char="§"/>
              <a:defRPr/>
            </a:pPr>
            <a:endParaRPr lang="en-US" dirty="0"/>
          </a:p>
          <a:p>
            <a:pPr>
              <a:spcBef>
                <a:spcPts val="1800"/>
              </a:spcBef>
              <a:buFont typeface="Wingdings"/>
              <a:buChar char="§"/>
              <a:defRPr/>
            </a:pPr>
            <a:r>
              <a:rPr lang="en-US" dirty="0"/>
              <a:t>Spinal </a:t>
            </a:r>
            <a:r>
              <a:rPr lang="en-US" dirty="0" err="1"/>
              <a:t>Dysmyelination</a:t>
            </a:r>
            <a:r>
              <a:rPr lang="en-US" dirty="0"/>
              <a:t> (SDM)</a:t>
            </a:r>
          </a:p>
          <a:p>
            <a:pPr>
              <a:spcBef>
                <a:spcPts val="1800"/>
              </a:spcBef>
              <a:buFont typeface="Wingdings"/>
              <a:buChar char="§"/>
              <a:defRPr/>
            </a:pPr>
            <a:r>
              <a:rPr lang="en-US" dirty="0"/>
              <a:t>Spinal Muscular Atrophy (SMA)</a:t>
            </a:r>
          </a:p>
          <a:p>
            <a:pPr>
              <a:spcBef>
                <a:spcPts val="1800"/>
              </a:spcBef>
              <a:buFont typeface="Wingdings"/>
              <a:buChar char="§"/>
              <a:defRPr/>
            </a:pPr>
            <a:r>
              <a:rPr lang="en-US" dirty="0"/>
              <a:t>Bovine Progressive Degenerative </a:t>
            </a:r>
            <a:r>
              <a:rPr lang="en-US" dirty="0" err="1"/>
              <a:t>Myeloencephalopathy</a:t>
            </a:r>
            <a:r>
              <a:rPr lang="en-US" dirty="0"/>
              <a:t> (Weaver)</a:t>
            </a:r>
          </a:p>
          <a:p>
            <a:pPr>
              <a:spcBef>
                <a:spcPts val="600"/>
              </a:spcBef>
              <a:buFont typeface="Wingdings"/>
              <a:buChar char="§"/>
              <a:defRPr/>
            </a:pPr>
            <a:endParaRPr lang="en-US" sz="2800" dirty="0"/>
          </a:p>
        </p:txBody>
      </p:sp>
      <p:sp>
        <p:nvSpPr>
          <p:cNvPr id="3" name="Rectangle: Rounded Corners 6">
            <a:extLst>
              <a:ext uri="{FF2B5EF4-FFF2-40B4-BE49-F238E27FC236}">
                <a16:creationId xmlns:a16="http://schemas.microsoft.com/office/drawing/2014/main" id="{B4967708-5FF4-9746-39B3-FEF4E92A101A}"/>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2876757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Text Placeholder 1"/>
          <p:cNvSpPr txBox="1"/>
          <p:nvPr/>
        </p:nvSpPr>
        <p:spPr bwMode="auto">
          <a:xfrm>
            <a:off x="440531" y="2362199"/>
            <a:ext cx="8087781"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dirty="0"/>
              <a:t>SERVICE</a:t>
            </a:r>
            <a:endParaRPr dirty="0"/>
          </a:p>
        </p:txBody>
      </p:sp>
      <p:sp>
        <p:nvSpPr>
          <p:cNvPr id="4" name="Content Placeholder 2"/>
          <p:cNvSpPr txBox="1"/>
          <p:nvPr/>
        </p:nvSpPr>
        <p:spPr bwMode="auto">
          <a:xfrm>
            <a:off x="440531" y="3271836"/>
            <a:ext cx="8087781"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600"/>
              </a:spcBef>
              <a:buFont typeface="Wingdings"/>
              <a:buChar char="§"/>
              <a:defRPr/>
            </a:pPr>
            <a:r>
              <a:rPr lang="en-US" sz="3200" dirty="0"/>
              <a:t>Collection, exchange and conflict resolution of information on genetic traits</a:t>
            </a:r>
            <a:endParaRPr dirty="0"/>
          </a:p>
          <a:p>
            <a:pPr>
              <a:spcBef>
                <a:spcPts val="600"/>
              </a:spcBef>
              <a:buFont typeface="Wingdings"/>
              <a:buChar char="§"/>
              <a:defRPr/>
            </a:pPr>
            <a:r>
              <a:rPr lang="en-US" sz="3200" dirty="0"/>
              <a:t>Sharing of updated information regarding genetic traits</a:t>
            </a:r>
            <a:endParaRPr sz="3200" dirty="0"/>
          </a:p>
          <a:p>
            <a:pPr>
              <a:spcBef>
                <a:spcPts val="600"/>
              </a:spcBef>
              <a:buFont typeface="Wingdings"/>
              <a:buChar char="§"/>
              <a:defRPr/>
            </a:pPr>
            <a:r>
              <a:rPr lang="en-US" sz="3200" dirty="0"/>
              <a:t>Automated data exchange via the Interbull Data Exchange Area (“IDEA”)</a:t>
            </a:r>
            <a:endParaRPr sz="3200" dirty="0"/>
          </a:p>
          <a:p>
            <a:pPr>
              <a:spcBef>
                <a:spcPts val="600"/>
              </a:spcBef>
              <a:buFont typeface="Wingdings"/>
              <a:buChar char="§"/>
              <a:defRPr/>
            </a:pPr>
            <a:r>
              <a:rPr lang="en-US" sz="3200" dirty="0"/>
              <a:t>Distributed 3 times per year with official evaluations</a:t>
            </a:r>
          </a:p>
          <a:p>
            <a:pPr>
              <a:spcBef>
                <a:spcPts val="1800"/>
              </a:spcBef>
              <a:buFont typeface="Wingdings"/>
              <a:buChar char="§"/>
              <a:defRPr/>
            </a:pPr>
            <a:endParaRPr dirty="0"/>
          </a:p>
        </p:txBody>
      </p:sp>
      <p:sp>
        <p:nvSpPr>
          <p:cNvPr id="5" name="Text Placeholder 3"/>
          <p:cNvSpPr txBox="1"/>
          <p:nvPr/>
        </p:nvSpPr>
        <p:spPr bwMode="auto">
          <a:xfrm>
            <a:off x="8791052" y="2362199"/>
            <a:ext cx="7664683" cy="909637"/>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None/>
              <a:defRPr/>
            </a:pPr>
            <a:r>
              <a:rPr lang="en-AU" sz="3200" b="1"/>
              <a:t>BENEFITS</a:t>
            </a:r>
            <a:endParaRPr/>
          </a:p>
        </p:txBody>
      </p:sp>
      <p:sp>
        <p:nvSpPr>
          <p:cNvPr id="6" name="Content Placeholder 4"/>
          <p:cNvSpPr txBox="1"/>
          <p:nvPr/>
        </p:nvSpPr>
        <p:spPr bwMode="auto">
          <a:xfrm>
            <a:off x="8807040" y="3271836"/>
            <a:ext cx="8087781" cy="55626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1800"/>
              </a:spcBef>
              <a:buFont typeface="Wingdings"/>
              <a:buChar char="§"/>
              <a:defRPr/>
            </a:pPr>
            <a:r>
              <a:rPr lang="en-US" sz="3200" b="1" dirty="0"/>
              <a:t>Identify</a:t>
            </a:r>
            <a:r>
              <a:rPr lang="en-US" sz="3200" dirty="0"/>
              <a:t> </a:t>
            </a:r>
            <a:r>
              <a:rPr lang="en-US" sz="3200" strike="noStrike" dirty="0"/>
              <a:t>animals</a:t>
            </a:r>
            <a:r>
              <a:rPr lang="en-US" sz="3200" dirty="0"/>
              <a:t> which are </a:t>
            </a:r>
            <a:r>
              <a:rPr lang="en-US" sz="3200" b="1" dirty="0"/>
              <a:t>carriers</a:t>
            </a:r>
            <a:r>
              <a:rPr lang="en-US" sz="3200" dirty="0"/>
              <a:t> of important genetic traits</a:t>
            </a:r>
            <a:endParaRPr dirty="0"/>
          </a:p>
          <a:p>
            <a:pPr>
              <a:spcBef>
                <a:spcPts val="1800"/>
              </a:spcBef>
              <a:buFont typeface="Wingdings"/>
              <a:buChar char="§"/>
              <a:defRPr/>
            </a:pPr>
            <a:r>
              <a:rPr lang="en-US" sz="3200" dirty="0"/>
              <a:t>Allows an easier, safer and </a:t>
            </a:r>
            <a:r>
              <a:rPr lang="en-US" sz="3200" b="1" dirty="0"/>
              <a:t>more efficient exchange</a:t>
            </a:r>
            <a:r>
              <a:rPr lang="en-US" sz="3200" dirty="0"/>
              <a:t> of information on genetic traits</a:t>
            </a:r>
            <a:endParaRPr dirty="0"/>
          </a:p>
          <a:p>
            <a:pPr>
              <a:spcBef>
                <a:spcPts val="1800"/>
              </a:spcBef>
              <a:buFont typeface="Wingdings"/>
              <a:buChar char="§"/>
              <a:defRPr/>
            </a:pPr>
            <a:r>
              <a:rPr lang="en-US" sz="3200" b="1" dirty="0"/>
              <a:t>Consistency</a:t>
            </a:r>
            <a:r>
              <a:rPr lang="en-US" sz="3200" dirty="0"/>
              <a:t> of unique international animal ID is maintained </a:t>
            </a:r>
            <a:r>
              <a:rPr lang="en-US" sz="3200" b="1" dirty="0"/>
              <a:t>across countries</a:t>
            </a:r>
            <a:endParaRPr b="1" dirty="0"/>
          </a:p>
          <a:p>
            <a:pPr>
              <a:spcBef>
                <a:spcPts val="1800"/>
              </a:spcBef>
              <a:buFont typeface="Wingdings"/>
              <a:buChar char="§"/>
              <a:defRPr/>
            </a:pPr>
            <a:r>
              <a:rPr lang="en-US" sz="3200" b="1" dirty="0"/>
              <a:t>Reduction in conflicting information</a:t>
            </a:r>
            <a:r>
              <a:rPr lang="en-US" sz="3200" dirty="0"/>
              <a:t> </a:t>
            </a:r>
            <a:endParaRPr dirty="0"/>
          </a:p>
          <a:p>
            <a:pPr>
              <a:spcBef>
                <a:spcPts val="1800"/>
              </a:spcBef>
              <a:buFont typeface="Wingdings"/>
              <a:buChar char="§"/>
              <a:defRPr/>
            </a:pPr>
            <a:r>
              <a:rPr lang="en-US" sz="3200" i="1" dirty="0"/>
              <a:t>Responsive to </a:t>
            </a:r>
            <a:r>
              <a:rPr lang="en-US" sz="3200" i="1" u="sng" dirty="0"/>
              <a:t>newly </a:t>
            </a:r>
            <a:r>
              <a:rPr lang="en-US" sz="3200" i="1" u="sng" dirty="0" err="1"/>
              <a:t>recognised</a:t>
            </a:r>
            <a:r>
              <a:rPr lang="en-US" sz="3200" i="1" u="sng" dirty="0"/>
              <a:t> traits</a:t>
            </a:r>
            <a:endParaRPr i="1" u="sng" dirty="0"/>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a:t>Genetic Traits Exchange</a:t>
            </a:r>
            <a:endParaRPr dirty="0"/>
          </a:p>
        </p:txBody>
      </p:sp>
      <p:sp>
        <p:nvSpPr>
          <p:cNvPr id="7" name="Rectangle: Rounded Corners 6">
            <a:extLst>
              <a:ext uri="{FF2B5EF4-FFF2-40B4-BE49-F238E27FC236}">
                <a16:creationId xmlns:a16="http://schemas.microsoft.com/office/drawing/2014/main" id="{0C126D20-AAC2-ABA5-997F-896B23E68089}"/>
              </a:ext>
            </a:extLst>
          </p:cNvPr>
          <p:cNvSpPr/>
          <p:nvPr/>
        </p:nvSpPr>
        <p:spPr bwMode="auto">
          <a:xfrm>
            <a:off x="13318330" y="152400"/>
            <a:ext cx="3577171" cy="609600"/>
          </a:xfrm>
          <a:prstGeom prst="roundRect">
            <a:avLst>
              <a:gd name="adj" fmla="val 16667"/>
            </a:avLst>
          </a:prstGeom>
          <a:solidFill>
            <a:srgbClr val="00B0F0"/>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a:lnSpc>
                <a:spcPct val="100000"/>
              </a:lnSpc>
              <a:spcBef>
                <a:spcPts val="0"/>
              </a:spcBef>
              <a:spcAft>
                <a:spcPts val="0"/>
              </a:spcAft>
              <a:buClrTx/>
              <a:buSzTx/>
              <a:buFontTx/>
              <a:buNone/>
              <a:defRPr/>
            </a:pPr>
            <a:r>
              <a:rPr lang="en-AU" sz="2800" b="0" i="0" u="none" strike="noStrike" cap="none" dirty="0">
                <a:ln>
                  <a:noFill/>
                </a:ln>
                <a:solidFill>
                  <a:schemeClr val="bg1"/>
                </a:solidFill>
                <a:latin typeface="Arial Black"/>
                <a:ea typeface="ヒラギノ角ゴ ProN W3"/>
                <a:cs typeface="ヒラギノ角ゴ ProN W3"/>
              </a:rPr>
              <a:t>EXCHANGE</a:t>
            </a:r>
            <a:endParaRPr dirty="0"/>
          </a:p>
        </p:txBody>
      </p:sp>
    </p:spTree>
    <p:extLst>
      <p:ext uri="{BB962C8B-B14F-4D97-AF65-F5344CB8AC3E}">
        <p14:creationId xmlns:p14="http://schemas.microsoft.com/office/powerpoint/2010/main" val="186907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10: Interbull Centre Director’s Report – Part 2</a:t>
            </a:r>
            <a:endParaRPr dirty="0"/>
          </a:p>
          <a:p>
            <a:pPr>
              <a:defRPr/>
            </a:pPr>
            <a:r>
              <a:rPr lang="en-US" sz="4250" dirty="0"/>
              <a:t>Toine Roozen</a:t>
            </a:r>
            <a:endParaRPr dirty="0"/>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1322002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11. </a:t>
            </a:r>
            <a:r>
              <a:rPr lang="en-US" sz="4250" b="1" dirty="0"/>
              <a:t>Interbull Technical Committee </a:t>
            </a:r>
            <a:r>
              <a:rPr lang="en-US" sz="4250" dirty="0"/>
              <a:t>/ Research and Development</a:t>
            </a:r>
          </a:p>
          <a:p>
            <a:pPr>
              <a:defRPr/>
            </a:pPr>
            <a:r>
              <a:rPr lang="en-US" sz="4250" dirty="0"/>
              <a:t>Gerben de Jong</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31946200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9211" y="1996480"/>
            <a:ext cx="16391967" cy="5842000"/>
          </a:xfrm>
        </p:spPr>
        <p:txBody>
          <a:bodyPr/>
          <a:lstStyle/>
          <a:p>
            <a:pPr marL="0" indent="0">
              <a:buNone/>
            </a:pPr>
            <a:r>
              <a:rPr lang="en-US" sz="3200" dirty="0"/>
              <a:t>The SC has recently approved of the following ITC recommendations:</a:t>
            </a:r>
          </a:p>
          <a:p>
            <a:pPr>
              <a:buFont typeface="Wingdings" panose="05000000000000000000" pitchFamily="2" charset="2"/>
              <a:buChar char="Ø"/>
            </a:pPr>
            <a:r>
              <a:rPr lang="en-US" sz="3200" b="1" dirty="0"/>
              <a:t>Fertility Harmonization</a:t>
            </a:r>
            <a:r>
              <a:rPr lang="en-US" sz="3200" dirty="0"/>
              <a:t> </a:t>
            </a:r>
            <a:r>
              <a:rPr lang="en-US" sz="3200" dirty="0">
                <a:hlinkClick r:id="rId2"/>
              </a:rPr>
              <a:t>https://interbull.org/ib/servicedocumentation</a:t>
            </a:r>
            <a:endParaRPr lang="en-US" sz="3200" dirty="0"/>
          </a:p>
          <a:p>
            <a:pPr lvl="1">
              <a:buFont typeface="Wingdings" panose="05000000000000000000" pitchFamily="2" charset="2"/>
              <a:buChar char="Ø"/>
            </a:pPr>
            <a:r>
              <a:rPr lang="en-US" sz="2800" dirty="0"/>
              <a:t>Use of “highly recommended” traits for the different Interbull traits</a:t>
            </a:r>
          </a:p>
          <a:p>
            <a:pPr lvl="2">
              <a:buFont typeface="Wingdings" panose="05000000000000000000" pitchFamily="2" charset="2"/>
              <a:buChar char="Ø"/>
            </a:pPr>
            <a:r>
              <a:rPr lang="en-US" sz="2267" dirty="0"/>
              <a:t>Increase countries’ correlations</a:t>
            </a:r>
          </a:p>
          <a:p>
            <a:pPr lvl="1">
              <a:buFont typeface="Wingdings" panose="05000000000000000000" pitchFamily="2" charset="2"/>
              <a:buChar char="ü"/>
            </a:pPr>
            <a:r>
              <a:rPr lang="en-US" sz="2800" dirty="0"/>
              <a:t>If not available, considering using only of “accepted traits”</a:t>
            </a:r>
          </a:p>
          <a:p>
            <a:pPr marL="0" indent="0">
              <a:buNone/>
            </a:pPr>
            <a:endParaRPr lang="en-US" sz="3200" dirty="0"/>
          </a:p>
          <a:p>
            <a:pPr>
              <a:buFont typeface="Wingdings" panose="05000000000000000000" pitchFamily="2" charset="2"/>
              <a:buChar char="Ø"/>
            </a:pPr>
            <a:endParaRPr lang="en-US" sz="3200" dirty="0"/>
          </a:p>
        </p:txBody>
      </p:sp>
      <p:sp>
        <p:nvSpPr>
          <p:cNvPr id="3" name="Text Placeholder 2"/>
          <p:cNvSpPr>
            <a:spLocks noGrp="1"/>
          </p:cNvSpPr>
          <p:nvPr>
            <p:ph type="body" sz="quarter" idx="11"/>
          </p:nvPr>
        </p:nvSpPr>
        <p:spPr>
          <a:xfrm>
            <a:off x="2405435" y="844352"/>
            <a:ext cx="14934828" cy="762000"/>
          </a:xfrm>
        </p:spPr>
        <p:txBody>
          <a:bodyPr/>
          <a:lstStyle/>
          <a:p>
            <a:r>
              <a:rPr lang="en-US" dirty="0"/>
              <a:t>Latest Recommendations Approved </a:t>
            </a:r>
            <a:r>
              <a:rPr lang="en-US" sz="4000" dirty="0"/>
              <a:t>(1/3)</a:t>
            </a:r>
            <a:r>
              <a:rPr lang="en-US" dirty="0"/>
              <a:t> </a:t>
            </a:r>
          </a:p>
        </p:txBody>
      </p:sp>
      <p:graphicFrame>
        <p:nvGraphicFramePr>
          <p:cNvPr id="4" name="Table 3"/>
          <p:cNvGraphicFramePr>
            <a:graphicFrameLocks noGrp="1"/>
          </p:cNvGraphicFramePr>
          <p:nvPr/>
        </p:nvGraphicFramePr>
        <p:xfrm>
          <a:off x="388088" y="5452864"/>
          <a:ext cx="16390939" cy="3213293"/>
        </p:xfrm>
        <a:graphic>
          <a:graphicData uri="http://schemas.openxmlformats.org/drawingml/2006/table">
            <a:tbl>
              <a:tblPr/>
              <a:tblGrid>
                <a:gridCol w="1619425">
                  <a:extLst>
                    <a:ext uri="{9D8B030D-6E8A-4147-A177-3AD203B41FA5}">
                      <a16:colId xmlns:a16="http://schemas.microsoft.com/office/drawing/2014/main" val="357069278"/>
                    </a:ext>
                  </a:extLst>
                </a:gridCol>
                <a:gridCol w="1619425">
                  <a:extLst>
                    <a:ext uri="{9D8B030D-6E8A-4147-A177-3AD203B41FA5}">
                      <a16:colId xmlns:a16="http://schemas.microsoft.com/office/drawing/2014/main" val="2533445014"/>
                    </a:ext>
                  </a:extLst>
                </a:gridCol>
                <a:gridCol w="1619425">
                  <a:extLst>
                    <a:ext uri="{9D8B030D-6E8A-4147-A177-3AD203B41FA5}">
                      <a16:colId xmlns:a16="http://schemas.microsoft.com/office/drawing/2014/main" val="431969973"/>
                    </a:ext>
                  </a:extLst>
                </a:gridCol>
                <a:gridCol w="1642372">
                  <a:extLst>
                    <a:ext uri="{9D8B030D-6E8A-4147-A177-3AD203B41FA5}">
                      <a16:colId xmlns:a16="http://schemas.microsoft.com/office/drawing/2014/main" val="2002619325"/>
                    </a:ext>
                  </a:extLst>
                </a:gridCol>
                <a:gridCol w="1642372">
                  <a:extLst>
                    <a:ext uri="{9D8B030D-6E8A-4147-A177-3AD203B41FA5}">
                      <a16:colId xmlns:a16="http://schemas.microsoft.com/office/drawing/2014/main" val="3651533965"/>
                    </a:ext>
                  </a:extLst>
                </a:gridCol>
                <a:gridCol w="1750552">
                  <a:extLst>
                    <a:ext uri="{9D8B030D-6E8A-4147-A177-3AD203B41FA5}">
                      <a16:colId xmlns:a16="http://schemas.microsoft.com/office/drawing/2014/main" val="829418328"/>
                    </a:ext>
                  </a:extLst>
                </a:gridCol>
                <a:gridCol w="1619425">
                  <a:extLst>
                    <a:ext uri="{9D8B030D-6E8A-4147-A177-3AD203B41FA5}">
                      <a16:colId xmlns:a16="http://schemas.microsoft.com/office/drawing/2014/main" val="2082860129"/>
                    </a:ext>
                  </a:extLst>
                </a:gridCol>
                <a:gridCol w="1642372">
                  <a:extLst>
                    <a:ext uri="{9D8B030D-6E8A-4147-A177-3AD203B41FA5}">
                      <a16:colId xmlns:a16="http://schemas.microsoft.com/office/drawing/2014/main" val="1783092536"/>
                    </a:ext>
                  </a:extLst>
                </a:gridCol>
                <a:gridCol w="1619425">
                  <a:extLst>
                    <a:ext uri="{9D8B030D-6E8A-4147-A177-3AD203B41FA5}">
                      <a16:colId xmlns:a16="http://schemas.microsoft.com/office/drawing/2014/main" val="556864469"/>
                    </a:ext>
                  </a:extLst>
                </a:gridCol>
                <a:gridCol w="1616146">
                  <a:extLst>
                    <a:ext uri="{9D8B030D-6E8A-4147-A177-3AD203B41FA5}">
                      <a16:colId xmlns:a16="http://schemas.microsoft.com/office/drawing/2014/main" val="3356723935"/>
                    </a:ext>
                  </a:extLst>
                </a:gridCol>
              </a:tblGrid>
              <a:tr h="1108551">
                <a:tc>
                  <a:txBody>
                    <a:bodyPr/>
                    <a:lstStyle/>
                    <a:p>
                      <a:pPr algn="ctr">
                        <a:lnSpc>
                          <a:spcPct val="107000"/>
                        </a:lnSpc>
                        <a:spcAft>
                          <a:spcPts val="0"/>
                        </a:spcAft>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Conception Rate</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(CR)</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br>
                        <a:rPr lang="en-US" sz="1800" b="1" dirty="0">
                          <a:effectLst/>
                          <a:latin typeface="Arial" panose="020B0604020202020204" pitchFamily="34" charset="0"/>
                          <a:ea typeface="Calibri" panose="020F0502020204030204" pitchFamily="34" charset="0"/>
                          <a:cs typeface="Arial" panose="020B0604020202020204" pitchFamily="34" charset="0"/>
                        </a:rPr>
                      </a:br>
                      <a:r>
                        <a:rPr lang="en-US" sz="1800" b="1" dirty="0">
                          <a:effectLst/>
                          <a:latin typeface="Arial" panose="020B0604020202020204" pitchFamily="34" charset="0"/>
                          <a:ea typeface="Calibri" panose="020F0502020204030204" pitchFamily="34" charset="0"/>
                          <a:cs typeface="Arial" panose="020B0604020202020204" pitchFamily="34" charset="0"/>
                        </a:rPr>
                        <a:t>Pregnancy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Rate</a:t>
                      </a:r>
                      <a:r>
                        <a:rPr lang="en-US" sz="1800" b="1"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(PR)</a:t>
                      </a:r>
                      <a:r>
                        <a:rPr lang="en-US" sz="1800" b="1" baseline="30000" dirty="0">
                          <a:effectLst/>
                          <a:latin typeface="Arial" panose="020B0604020202020204" pitchFamily="34" charset="0"/>
                          <a:ea typeface="Calibri" panose="020F0502020204030204" pitchFamily="34" charset="0"/>
                          <a:cs typeface="Arial" panose="020B0604020202020204" pitchFamily="34" charset="0"/>
                        </a:rPr>
                        <a:t>#</a:t>
                      </a:r>
                      <a:endParaRPr lang="en-US" sz="1800" baseline="300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Interval </a:t>
                      </a:r>
                      <a:br>
                        <a:rPr lang="en-US" sz="1800" b="1" dirty="0">
                          <a:effectLst/>
                          <a:latin typeface="Arial" panose="020B0604020202020204" pitchFamily="34" charset="0"/>
                          <a:ea typeface="Calibri" panose="020F0502020204030204" pitchFamily="34" charset="0"/>
                          <a:cs typeface="Arial" panose="020B0604020202020204" pitchFamily="34" charset="0"/>
                        </a:rPr>
                      </a:br>
                      <a:r>
                        <a:rPr lang="en-US" sz="1800" b="1" dirty="0">
                          <a:effectLst/>
                          <a:latin typeface="Arial" panose="020B0604020202020204" pitchFamily="34" charset="0"/>
                          <a:ea typeface="Calibri" panose="020F0502020204030204" pitchFamily="34" charset="0"/>
                          <a:cs typeface="Arial" panose="020B0604020202020204" pitchFamily="34" charset="0"/>
                        </a:rPr>
                        <a:t>first-last insemination (FL)</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Interval first insemination –conception (FC)</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Number of inseminations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(NI)</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Non-return rate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(NR)</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Interval </a:t>
                      </a:r>
                      <a:br>
                        <a:rPr lang="en-US" sz="1800" b="1" dirty="0">
                          <a:effectLst/>
                          <a:latin typeface="Arial" panose="020B0604020202020204" pitchFamily="34" charset="0"/>
                          <a:ea typeface="Calibri" panose="020F0502020204030204" pitchFamily="34" charset="0"/>
                          <a:cs typeface="Arial" panose="020B0604020202020204" pitchFamily="34" charset="0"/>
                        </a:rPr>
                      </a:br>
                      <a:r>
                        <a:rPr lang="en-US" sz="1800" b="1" dirty="0">
                          <a:effectLst/>
                          <a:latin typeface="Arial" panose="020B0604020202020204" pitchFamily="34" charset="0"/>
                          <a:ea typeface="Calibri" panose="020F0502020204030204" pitchFamily="34" charset="0"/>
                          <a:cs typeface="Arial" panose="020B0604020202020204" pitchFamily="34" charset="0"/>
                        </a:rPr>
                        <a:t>calving-first insemination (CF)</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Days open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(DO)</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Calving interval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(CI)</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7DC"/>
                    </a:solidFill>
                  </a:tcPr>
                </a:tc>
                <a:extLst>
                  <a:ext uri="{0D108BD9-81ED-4DB2-BD59-A6C34878D82A}">
                    <a16:rowId xmlns:a16="http://schemas.microsoft.com/office/drawing/2014/main" val="1873184927"/>
                  </a:ext>
                </a:extLst>
              </a:tr>
              <a:tr h="358775">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HCO</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nb-NO" sz="2400" b="1" dirty="0">
                          <a:effectLst/>
                          <a:latin typeface="Arial" panose="020B0604020202020204" pitchFamily="34" charset="0"/>
                          <a:ea typeface="Calibri" panose="020F0502020204030204" pitchFamily="34" charset="0"/>
                          <a:cs typeface="Arial" panose="020B0604020202020204" pitchFamily="34" charset="0"/>
                        </a:rPr>
                        <a:t>**</a:t>
                      </a:r>
                      <a:endParaRPr lang="en-US" sz="2400" b="1"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nb-NO" sz="2400" b="1" dirty="0">
                          <a:effectLst/>
                          <a:latin typeface="Arial" panose="020B0604020202020204" pitchFamily="34" charset="0"/>
                          <a:ea typeface="Calibri" panose="020F0502020204030204" pitchFamily="34" charset="0"/>
                          <a:cs typeface="Arial" panose="020B0604020202020204" pitchFamily="34" charset="0"/>
                        </a:rPr>
                        <a:t> </a:t>
                      </a:r>
                      <a:endParaRPr lang="en-US" sz="2400" b="1"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extLst>
                  <a:ext uri="{0D108BD9-81ED-4DB2-BD59-A6C34878D82A}">
                    <a16:rowId xmlns:a16="http://schemas.microsoft.com/office/drawing/2014/main" val="1604145696"/>
                  </a:ext>
                </a:extLst>
              </a:tr>
              <a:tr h="367030">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CRC</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extLst>
                  <a:ext uri="{0D108BD9-81ED-4DB2-BD59-A6C34878D82A}">
                    <a16:rowId xmlns:a16="http://schemas.microsoft.com/office/drawing/2014/main" val="31276092"/>
                  </a:ext>
                </a:extLst>
              </a:tr>
              <a:tr h="358775">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CC1</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nb-NO" sz="2400" b="1" dirty="0">
                          <a:effectLst/>
                          <a:latin typeface="Arial" panose="020B0604020202020204" pitchFamily="34" charset="0"/>
                          <a:ea typeface="Calibri" panose="020F0502020204030204" pitchFamily="34" charset="0"/>
                          <a:cs typeface="Arial" panose="020B0604020202020204" pitchFamily="34" charset="0"/>
                        </a:rPr>
                        <a:t>**</a:t>
                      </a:r>
                      <a:endParaRPr lang="en-US" sz="2400" b="1"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nb-NO" sz="2400" b="1" dirty="0">
                          <a:effectLst/>
                          <a:latin typeface="Arial" panose="020B0604020202020204" pitchFamily="34" charset="0"/>
                          <a:ea typeface="Calibri" panose="020F0502020204030204" pitchFamily="34" charset="0"/>
                          <a:cs typeface="Arial" panose="020B0604020202020204" pitchFamily="34" charset="0"/>
                        </a:rPr>
                        <a:t> </a:t>
                      </a:r>
                      <a:endParaRPr lang="en-US" sz="2400" b="1"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nb-NO" sz="2400" b="1">
                          <a:effectLst/>
                          <a:latin typeface="Arial" panose="020B0604020202020204" pitchFamily="34" charset="0"/>
                          <a:ea typeface="Calibri" panose="020F0502020204030204" pitchFamily="34" charset="0"/>
                          <a:cs typeface="Arial" panose="020B0604020202020204" pitchFamily="34" charset="0"/>
                        </a:rPr>
                        <a:t> </a:t>
                      </a:r>
                      <a:endParaRPr lang="en-US" sz="2400" b="1">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nb-NO" sz="2400" b="1">
                          <a:effectLst/>
                          <a:latin typeface="Arial" panose="020B0604020202020204" pitchFamily="34" charset="0"/>
                          <a:ea typeface="Calibri" panose="020F0502020204030204" pitchFamily="34" charset="0"/>
                          <a:cs typeface="Arial" panose="020B0604020202020204" pitchFamily="34" charset="0"/>
                        </a:rPr>
                        <a:t> </a:t>
                      </a:r>
                      <a:endParaRPr lang="en-US" sz="2400" b="1">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nb-NO" sz="2400" b="1">
                          <a:effectLst/>
                          <a:latin typeface="Arial" panose="020B0604020202020204" pitchFamily="34" charset="0"/>
                          <a:ea typeface="Calibri" panose="020F0502020204030204" pitchFamily="34" charset="0"/>
                          <a:cs typeface="Arial" panose="020B0604020202020204" pitchFamily="34" charset="0"/>
                        </a:rPr>
                        <a:t> </a:t>
                      </a:r>
                      <a:endParaRPr lang="en-US" sz="2400" b="1">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extLst>
                  <a:ext uri="{0D108BD9-81ED-4DB2-BD59-A6C34878D82A}">
                    <a16:rowId xmlns:a16="http://schemas.microsoft.com/office/drawing/2014/main" val="2046011270"/>
                  </a:ext>
                </a:extLst>
              </a:tr>
              <a:tr h="358775">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CC2</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6EF"/>
                    </a:solidFill>
                  </a:tcPr>
                </a:tc>
                <a:extLst>
                  <a:ext uri="{0D108BD9-81ED-4DB2-BD59-A6C34878D82A}">
                    <a16:rowId xmlns:a16="http://schemas.microsoft.com/office/drawing/2014/main" val="3217128425"/>
                  </a:ext>
                </a:extLst>
              </a:tr>
              <a:tr h="358775">
                <a:tc>
                  <a:txBody>
                    <a:bodyPr/>
                    <a:lstStyle/>
                    <a:p>
                      <a:pPr algn="ctr">
                        <a:lnSpc>
                          <a:spcPct val="107000"/>
                        </a:lnSpc>
                        <a:spcAft>
                          <a:spcPts val="0"/>
                        </a:spcAft>
                      </a:pPr>
                      <a:r>
                        <a:rPr lang="en-US" sz="1800" b="1" dirty="0">
                          <a:effectLst/>
                          <a:latin typeface="Arial" panose="020B0604020202020204" pitchFamily="34" charset="0"/>
                          <a:ea typeface="Calibri" panose="020F0502020204030204" pitchFamily="34" charset="0"/>
                          <a:cs typeface="Arial" panose="020B0604020202020204" pitchFamily="34" charset="0"/>
                        </a:rPr>
                        <a:t>INT</a:t>
                      </a:r>
                      <a:endParaRPr lang="en-US" sz="1800" dirty="0">
                        <a:effectLst/>
                        <a:latin typeface="Arial" panose="020B0604020202020204" pitchFamily="34" charset="0"/>
                        <a:ea typeface="Calibri" panose="020F0502020204030204" pitchFamily="34" charset="0"/>
                        <a:cs typeface="Arial" panose="020B0604020202020204" pitchFamily="34" charset="0"/>
                      </a:endParaRP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nSpc>
                          <a:spcPct val="107000"/>
                        </a:lnSpc>
                        <a:spcAft>
                          <a:spcPts val="0"/>
                        </a:spcAft>
                      </a:pPr>
                      <a:r>
                        <a:rPr lang="en-US" sz="2400" b="1">
                          <a:effectLst/>
                          <a:latin typeface="Arial" panose="020B0604020202020204" pitchFamily="34" charset="0"/>
                          <a:ea typeface="Calibri" panose="020F0502020204030204" pitchFamily="34" charset="0"/>
                          <a:cs typeface="Arial" panose="020B0604020202020204" pitchFamily="34" charset="0"/>
                        </a:rPr>
                        <a:t> </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a:txBody>
                    <a:bodyPr/>
                    <a:lstStyle/>
                    <a:p>
                      <a:pPr algn="ctr">
                        <a:lnSpc>
                          <a:spcPct val="107000"/>
                        </a:lnSpc>
                        <a:spcAft>
                          <a:spcPts val="0"/>
                        </a:spcAft>
                      </a:pPr>
                      <a:r>
                        <a:rPr lang="en-US" sz="2400" b="1" dirty="0">
                          <a:effectLst/>
                          <a:latin typeface="Arial" panose="020B0604020202020204" pitchFamily="34" charset="0"/>
                          <a:ea typeface="Calibri" panose="020F0502020204030204" pitchFamily="34" charset="0"/>
                          <a:cs typeface="Arial" panose="020B0604020202020204" pitchFamily="34" charset="0"/>
                        </a:rPr>
                        <a:t>**</a:t>
                      </a:r>
                    </a:p>
                  </a:txBody>
                  <a:tcPr marL="17780" marR="17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extLst>
                  <a:ext uri="{0D108BD9-81ED-4DB2-BD59-A6C34878D82A}">
                    <a16:rowId xmlns:a16="http://schemas.microsoft.com/office/drawing/2014/main" val="1721436631"/>
                  </a:ext>
                </a:extLst>
              </a:tr>
              <a:tr h="228283">
                <a:tc gridSpan="10">
                  <a:txBody>
                    <a:bodyPr/>
                    <a:lstStyle/>
                    <a:p>
                      <a:pPr algn="ctr">
                        <a:lnSpc>
                          <a:spcPct val="107000"/>
                        </a:lnSpc>
                        <a:spcAft>
                          <a:spcPts val="0"/>
                        </a:spcAft>
                      </a:pPr>
                      <a:r>
                        <a:rPr lang="en-US" sz="1600" b="1" dirty="0">
                          <a:effectLst/>
                          <a:latin typeface="Arial" panose="020B0604020202020204" pitchFamily="34" charset="0"/>
                          <a:ea typeface="Calibri" panose="020F0502020204030204" pitchFamily="34" charset="0"/>
                          <a:cs typeface="Arial" panose="020B0604020202020204" pitchFamily="34" charset="0"/>
                        </a:rPr>
                        <a:t>**</a:t>
                      </a:r>
                      <a:r>
                        <a:rPr lang="en-US" sz="1600" dirty="0">
                          <a:effectLst/>
                          <a:latin typeface="Arial" panose="020B0604020202020204" pitchFamily="34" charset="0"/>
                          <a:ea typeface="Calibri" panose="020F0502020204030204" pitchFamily="34" charset="0"/>
                          <a:cs typeface="Arial" panose="020B0604020202020204" pitchFamily="34" charset="0"/>
                        </a:rPr>
                        <a:t> - highly  recommended trait;     * -  accepted trait;           </a:t>
                      </a:r>
                    </a:p>
                  </a:txBody>
                  <a:tcPr marL="17780" marR="17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EE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7732061"/>
                  </a:ext>
                </a:extLst>
              </a:tr>
            </a:tbl>
          </a:graphicData>
        </a:graphic>
      </p:graphicFrame>
      <p:sp>
        <p:nvSpPr>
          <p:cNvPr id="5" name="Rectangle 4"/>
          <p:cNvSpPr/>
          <p:nvPr/>
        </p:nvSpPr>
        <p:spPr>
          <a:xfrm>
            <a:off x="-334782" y="9053264"/>
            <a:ext cx="17113809" cy="369332"/>
          </a:xfrm>
          <a:prstGeom prst="rect">
            <a:avLst/>
          </a:prstGeom>
        </p:spPr>
        <p:txBody>
          <a:bodyPr wrap="square">
            <a:spAutoFit/>
          </a:bodyPr>
          <a:lstStyle/>
          <a:p>
            <a:pPr lvl="1" algn="l"/>
            <a:r>
              <a:rPr lang="en-US" sz="2000" baseline="30000" dirty="0">
                <a:latin typeface="Arial" panose="020B0604020202020204" pitchFamily="34" charset="0"/>
                <a:cs typeface="Arial" panose="020B0604020202020204" pitchFamily="34" charset="0"/>
              </a:rPr>
              <a:t>#</a:t>
            </a:r>
            <a:r>
              <a:rPr lang="en-US" sz="1800" dirty="0">
                <a:latin typeface="Arial" panose="020B0604020202020204" pitchFamily="34" charset="0"/>
                <a:cs typeface="Arial" panose="020B0604020202020204" pitchFamily="34" charset="0"/>
              </a:rPr>
              <a:t>Pregnancy Rate to be used ONLY if the trait is clearly calculated as a function of Days Open (DO).</a:t>
            </a:r>
          </a:p>
        </p:txBody>
      </p:sp>
    </p:spTree>
    <p:extLst>
      <p:ext uri="{BB962C8B-B14F-4D97-AF65-F5344CB8AC3E}">
        <p14:creationId xmlns:p14="http://schemas.microsoft.com/office/powerpoint/2010/main" val="968566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477" y="1924472"/>
            <a:ext cx="16391967" cy="5842000"/>
          </a:xfrm>
        </p:spPr>
        <p:txBody>
          <a:bodyPr/>
          <a:lstStyle/>
          <a:p>
            <a:pPr>
              <a:buFont typeface="Wingdings" panose="05000000000000000000" pitchFamily="2" charset="2"/>
              <a:buChar char="Ø"/>
            </a:pPr>
            <a:r>
              <a:rPr lang="en-US" dirty="0"/>
              <a:t> </a:t>
            </a:r>
            <a:r>
              <a:rPr lang="en-US" sz="3200" b="1" dirty="0"/>
              <a:t>New GEBV-test Software</a:t>
            </a:r>
          </a:p>
          <a:p>
            <a:pPr lvl="1">
              <a:buFont typeface="Wingdings" panose="05000000000000000000" pitchFamily="2" charset="2"/>
              <a:buChar char="ü"/>
            </a:pPr>
            <a:r>
              <a:rPr lang="en-GB" sz="3200" dirty="0"/>
              <a:t> Input files required: </a:t>
            </a:r>
          </a:p>
          <a:p>
            <a:pPr lvl="1">
              <a:buFont typeface="Wingdings" panose="05000000000000000000" pitchFamily="2" charset="2"/>
              <a:buChar char="ü"/>
            </a:pPr>
            <a:r>
              <a:rPr lang="en-GB" sz="3200" dirty="0"/>
              <a:t>Official Interbull test based on </a:t>
            </a:r>
            <a:r>
              <a:rPr lang="en-GB" sz="3200" dirty="0" err="1"/>
              <a:t>VanRaden’s</a:t>
            </a:r>
            <a:r>
              <a:rPr lang="en-GB" sz="3200" dirty="0"/>
              <a:t> de-regressed GEBV (2021 Interbull bulletin). </a:t>
            </a:r>
          </a:p>
          <a:p>
            <a:pPr lvl="1">
              <a:buFont typeface="Wingdings" panose="05000000000000000000" pitchFamily="2" charset="2"/>
              <a:buChar char="ü"/>
            </a:pPr>
            <a:r>
              <a:rPr lang="en-GB" sz="3200" dirty="0"/>
              <a:t>Default base-adjustment for full/truncate EBV files </a:t>
            </a:r>
          </a:p>
          <a:p>
            <a:pPr lvl="1">
              <a:buFont typeface="Wingdings" panose="05000000000000000000" pitchFamily="2" charset="2"/>
              <a:buChar char="ü"/>
            </a:pPr>
            <a:r>
              <a:rPr lang="en-GB" sz="3200" dirty="0"/>
              <a:t>De-regressed GEBV derived from 300Gf and 300Gr evaluations in the same way for all countries by the new software</a:t>
            </a:r>
          </a:p>
          <a:p>
            <a:pPr lvl="2">
              <a:buFont typeface="Wingdings" panose="05000000000000000000" pitchFamily="2" charset="2"/>
              <a:buChar char="ü"/>
            </a:pPr>
            <a:r>
              <a:rPr lang="en-GB" sz="2800" dirty="0"/>
              <a:t>De-regression method gets internationally standardized</a:t>
            </a:r>
            <a:endParaRPr lang="en-GB" sz="2667" dirty="0"/>
          </a:p>
          <a:p>
            <a:pPr lvl="1">
              <a:buFont typeface="Wingdings" panose="05000000000000000000" pitchFamily="2" charset="2"/>
              <a:buChar char="ü"/>
            </a:pPr>
            <a:r>
              <a:rPr lang="en-GB" sz="3200" dirty="0"/>
              <a:t>A Bootstrapping approach has been implemented instead of a t-test for testing the bias in validation slopes</a:t>
            </a:r>
          </a:p>
          <a:p>
            <a:pPr lvl="1">
              <a:buFont typeface="Wingdings" panose="05000000000000000000" pitchFamily="2" charset="2"/>
              <a:buChar char="ü"/>
            </a:pPr>
            <a:r>
              <a:rPr lang="en-GB" sz="3200" dirty="0"/>
              <a:t>Program will be made available to users -&gt; </a:t>
            </a:r>
            <a:r>
              <a:rPr lang="en-GB" sz="3200" i="1" dirty="0">
                <a:solidFill>
                  <a:srgbClr val="FF0000"/>
                </a:solidFill>
                <a:effectLst>
                  <a:outerShdw blurRad="38100" dist="38100" dir="2700000" algn="tl">
                    <a:srgbClr val="000000">
                      <a:alpha val="43137"/>
                    </a:srgbClr>
                  </a:outerShdw>
                </a:effectLst>
              </a:rPr>
              <a:t>To be officially introduced in August 2024</a:t>
            </a:r>
            <a:endParaRPr lang="en-US" sz="3200" i="1" dirty="0">
              <a:solidFill>
                <a:srgbClr val="FF0000"/>
              </a:solidFill>
              <a:effectLst>
                <a:outerShdw blurRad="38100" dist="38100" dir="2700000" algn="tl">
                  <a:srgbClr val="000000">
                    <a:alpha val="43137"/>
                  </a:srgbClr>
                </a:outerShdw>
              </a:effectLst>
            </a:endParaRPr>
          </a:p>
        </p:txBody>
      </p:sp>
      <p:sp>
        <p:nvSpPr>
          <p:cNvPr id="3" name="Text Placeholder 2"/>
          <p:cNvSpPr>
            <a:spLocks noGrp="1"/>
          </p:cNvSpPr>
          <p:nvPr>
            <p:ph type="body" sz="quarter" idx="11"/>
          </p:nvPr>
        </p:nvSpPr>
        <p:spPr>
          <a:xfrm>
            <a:off x="2117403" y="838200"/>
            <a:ext cx="15049672" cy="762000"/>
          </a:xfrm>
        </p:spPr>
        <p:txBody>
          <a:bodyPr/>
          <a:lstStyle/>
          <a:p>
            <a:r>
              <a:rPr lang="en-US" dirty="0"/>
              <a:t>Latest Recommendations Approved </a:t>
            </a:r>
            <a:r>
              <a:rPr lang="en-US" sz="4000" dirty="0"/>
              <a:t>(2/3)</a:t>
            </a:r>
            <a:r>
              <a:rPr lang="en-US" dirty="0"/>
              <a:t> </a:t>
            </a:r>
          </a:p>
          <a:p>
            <a:endParaRPr lang="en-US" dirty="0"/>
          </a:p>
        </p:txBody>
      </p:sp>
      <p:graphicFrame>
        <p:nvGraphicFramePr>
          <p:cNvPr id="4" name="Table 3"/>
          <p:cNvGraphicFramePr>
            <a:graphicFrameLocks noGrp="1"/>
          </p:cNvGraphicFramePr>
          <p:nvPr/>
        </p:nvGraphicFramePr>
        <p:xfrm>
          <a:off x="6149851" y="2356520"/>
          <a:ext cx="9145016" cy="1105272"/>
        </p:xfrm>
        <a:graphic>
          <a:graphicData uri="http://schemas.openxmlformats.org/drawingml/2006/table">
            <a:tbl>
              <a:tblPr firstRow="1" bandRow="1">
                <a:tableStyleId>{93296810-A885-4BE3-A3E7-6D5BEEA58F35}</a:tableStyleId>
              </a:tblPr>
              <a:tblGrid>
                <a:gridCol w="5328592">
                  <a:extLst>
                    <a:ext uri="{9D8B030D-6E8A-4147-A177-3AD203B41FA5}">
                      <a16:colId xmlns:a16="http://schemas.microsoft.com/office/drawing/2014/main" val="856771971"/>
                    </a:ext>
                  </a:extLst>
                </a:gridCol>
                <a:gridCol w="3816424">
                  <a:extLst>
                    <a:ext uri="{9D8B030D-6E8A-4147-A177-3AD203B41FA5}">
                      <a16:colId xmlns:a16="http://schemas.microsoft.com/office/drawing/2014/main" val="1507641348"/>
                    </a:ext>
                  </a:extLst>
                </a:gridCol>
              </a:tblGrid>
              <a:tr h="360040">
                <a:tc>
                  <a:txBody>
                    <a:bodyPr/>
                    <a:lstStyle/>
                    <a:p>
                      <a:r>
                        <a:rPr lang="en-US" dirty="0"/>
                        <a:t>Full Data</a:t>
                      </a:r>
                    </a:p>
                  </a:txBody>
                  <a:tcPr/>
                </a:tc>
                <a:tc>
                  <a:txBody>
                    <a:bodyPr/>
                    <a:lstStyle/>
                    <a:p>
                      <a:r>
                        <a:rPr lang="en-US" dirty="0"/>
                        <a:t>Truncated Data</a:t>
                      </a:r>
                    </a:p>
                  </a:txBody>
                  <a:tcPr/>
                </a:tc>
                <a:extLst>
                  <a:ext uri="{0D108BD9-81ED-4DB2-BD59-A6C34878D82A}">
                    <a16:rowId xmlns:a16="http://schemas.microsoft.com/office/drawing/2014/main" val="2828393833"/>
                  </a:ext>
                </a:extLst>
              </a:tr>
              <a:tr h="648072">
                <a:tc>
                  <a:txBody>
                    <a:bodyPr/>
                    <a:lstStyle/>
                    <a:p>
                      <a:pPr marL="0" marR="0" indent="0" algn="l" defTabSz="1219261" rtl="0" eaLnBrk="1" fontAlgn="auto" latinLnBrk="0" hangingPunct="1">
                        <a:lnSpc>
                          <a:spcPct val="100000"/>
                        </a:lnSpc>
                        <a:spcBef>
                          <a:spcPts val="0"/>
                        </a:spcBef>
                        <a:spcAft>
                          <a:spcPts val="0"/>
                        </a:spcAft>
                        <a:buClrTx/>
                        <a:buSzTx/>
                        <a:buFontTx/>
                        <a:buNone/>
                        <a:tabLst/>
                        <a:defRPr/>
                      </a:pPr>
                      <a:r>
                        <a:rPr lang="en-US" dirty="0"/>
                        <a:t>Conventional + </a:t>
                      </a:r>
                      <a:r>
                        <a:rPr lang="en-US" sz="2400" kern="1200" dirty="0">
                          <a:solidFill>
                            <a:srgbClr val="FF0000"/>
                          </a:solidFill>
                          <a:effectLst>
                            <a:outerShdw blurRad="38100" dist="38100" dir="2700000" algn="tl">
                              <a:srgbClr val="000000">
                                <a:alpha val="43137"/>
                              </a:srgbClr>
                            </a:outerShdw>
                          </a:effectLst>
                          <a:latin typeface="+mn-lt"/>
                          <a:ea typeface="+mn-ea"/>
                          <a:cs typeface="+mn-cs"/>
                        </a:rPr>
                        <a:t>Genomic (</a:t>
                      </a:r>
                      <a:r>
                        <a:rPr lang="en-US" dirty="0">
                          <a:solidFill>
                            <a:srgbClr val="FF0000"/>
                          </a:solidFill>
                          <a:effectLst>
                            <a:outerShdw blurRad="38100" dist="38100" dir="2700000" algn="tl">
                              <a:srgbClr val="000000">
                                <a:alpha val="43137"/>
                              </a:srgbClr>
                            </a:outerShdw>
                          </a:effectLst>
                        </a:rPr>
                        <a:t>new file)</a:t>
                      </a:r>
                      <a:endParaRPr lang="en-US" i="1" dirty="0">
                        <a:solidFill>
                          <a:srgbClr val="FF0000"/>
                        </a:solidFill>
                        <a:effectLst>
                          <a:outerShdw blurRad="38100" dist="38100" dir="2700000" algn="tl">
                            <a:srgbClr val="000000">
                              <a:alpha val="43137"/>
                            </a:srgbClr>
                          </a:outerShdw>
                        </a:effectLst>
                      </a:endParaRPr>
                    </a:p>
                  </a:txBody>
                  <a:tcPr anchor="ctr"/>
                </a:tc>
                <a:tc>
                  <a:txBody>
                    <a:bodyPr/>
                    <a:lstStyle/>
                    <a:p>
                      <a:pPr marL="0" marR="0" indent="0" algn="l" defTabSz="1219261" rtl="0" eaLnBrk="1" fontAlgn="auto" latinLnBrk="0" hangingPunct="1">
                        <a:lnSpc>
                          <a:spcPct val="100000"/>
                        </a:lnSpc>
                        <a:spcBef>
                          <a:spcPts val="0"/>
                        </a:spcBef>
                        <a:spcAft>
                          <a:spcPts val="0"/>
                        </a:spcAft>
                        <a:buClrTx/>
                        <a:buSzTx/>
                        <a:buFontTx/>
                        <a:buNone/>
                        <a:tabLst/>
                        <a:defRPr/>
                      </a:pPr>
                      <a:r>
                        <a:rPr lang="en-US" dirty="0"/>
                        <a:t>Conventional + </a:t>
                      </a:r>
                      <a:r>
                        <a:rPr lang="en-US" dirty="0">
                          <a:solidFill>
                            <a:schemeClr val="tx1"/>
                          </a:solidFill>
                          <a:effectLst/>
                        </a:rPr>
                        <a:t>Genomic</a:t>
                      </a:r>
                      <a:endParaRPr lang="en-US" i="1" dirty="0">
                        <a:solidFill>
                          <a:schemeClr val="tx1"/>
                        </a:solidFill>
                        <a:effectLst/>
                      </a:endParaRPr>
                    </a:p>
                  </a:txBody>
                  <a:tcPr anchor="ctr"/>
                </a:tc>
                <a:extLst>
                  <a:ext uri="{0D108BD9-81ED-4DB2-BD59-A6C34878D82A}">
                    <a16:rowId xmlns:a16="http://schemas.microsoft.com/office/drawing/2014/main" val="3101458304"/>
                  </a:ext>
                </a:extLst>
              </a:tr>
            </a:tbl>
          </a:graphicData>
        </a:graphic>
      </p:graphicFrame>
    </p:spTree>
    <p:extLst>
      <p:ext uri="{BB962C8B-B14F-4D97-AF65-F5344CB8AC3E}">
        <p14:creationId xmlns:p14="http://schemas.microsoft.com/office/powerpoint/2010/main" val="2626051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2261419" y="838200"/>
            <a:ext cx="14761640" cy="762000"/>
          </a:xfrm>
        </p:spPr>
        <p:txBody>
          <a:bodyPr/>
          <a:lstStyle/>
          <a:p>
            <a:r>
              <a:rPr lang="en-US" dirty="0"/>
              <a:t>Latest Recommendations Approved </a:t>
            </a:r>
            <a:r>
              <a:rPr lang="en-US" sz="4000" dirty="0"/>
              <a:t>(3/3)</a:t>
            </a:r>
            <a:r>
              <a:rPr lang="en-US" dirty="0"/>
              <a:t> </a:t>
            </a:r>
          </a:p>
          <a:p>
            <a:endParaRPr lang="en-US" dirty="0"/>
          </a:p>
        </p:txBody>
      </p:sp>
      <p:sp>
        <p:nvSpPr>
          <p:cNvPr id="4" name="Content Placeholder 3"/>
          <p:cNvSpPr>
            <a:spLocks noGrp="1"/>
          </p:cNvSpPr>
          <p:nvPr>
            <p:ph idx="1"/>
          </p:nvPr>
        </p:nvSpPr>
        <p:spPr>
          <a:xfrm>
            <a:off x="389211" y="2212504"/>
            <a:ext cx="16391967" cy="5842000"/>
          </a:xfrm>
        </p:spPr>
        <p:txBody>
          <a:bodyPr/>
          <a:lstStyle/>
          <a:p>
            <a:pPr>
              <a:buFont typeface="Wingdings" panose="05000000000000000000" pitchFamily="2" charset="2"/>
              <a:buChar char="Ø"/>
            </a:pPr>
            <a:r>
              <a:rPr lang="en-US" sz="3200" b="1" dirty="0"/>
              <a:t>Genomic Reliabilities Guidelines </a:t>
            </a:r>
            <a:r>
              <a:rPr lang="en-US" sz="3200" dirty="0">
                <a:hlinkClick r:id="rId2"/>
              </a:rPr>
              <a:t>https://interbull.org/ib/servicedocumentation</a:t>
            </a:r>
            <a:endParaRPr lang="en-US" sz="3200" dirty="0"/>
          </a:p>
          <a:p>
            <a:pPr marL="0" indent="0">
              <a:buNone/>
            </a:pPr>
            <a:endParaRPr lang="en-US" sz="3200" dirty="0"/>
          </a:p>
          <a:p>
            <a:pPr marL="0" indent="0">
              <a:buNone/>
            </a:pPr>
            <a:r>
              <a:rPr lang="en-US" sz="3200" dirty="0"/>
              <a:t>The Genomic Reliability WG has worked on a set of guidelines regarding the estimation of the genomic reliability, in general, and the application of the Interbull method, in particular:</a:t>
            </a:r>
          </a:p>
          <a:p>
            <a:pPr lvl="1">
              <a:buFont typeface="Wingdings" panose="05000000000000000000" pitchFamily="2" charset="2"/>
              <a:buChar char="ü"/>
            </a:pPr>
            <a:r>
              <a:rPr lang="en-GB" sz="2933" b="1" dirty="0"/>
              <a:t>Guidelines for Approximating Genomic Reliabilities of the Single-Step Genomic Model</a:t>
            </a:r>
          </a:p>
          <a:p>
            <a:pPr lvl="1">
              <a:buFont typeface="Wingdings" panose="05000000000000000000" pitchFamily="2" charset="2"/>
              <a:buChar char="ü"/>
            </a:pPr>
            <a:r>
              <a:rPr lang="en-GB" sz="3200" b="1" dirty="0"/>
              <a:t>Guidelines for Deriving Genomic Effective Daughter Contribution Gain</a:t>
            </a:r>
            <a:endParaRPr lang="en-US" sz="3200" dirty="0"/>
          </a:p>
          <a:p>
            <a:pPr marL="0" indent="0">
              <a:buNone/>
            </a:pPr>
            <a:endParaRPr lang="en-US" sz="1600" dirty="0"/>
          </a:p>
          <a:p>
            <a:pPr marL="0" indent="0">
              <a:buNone/>
            </a:pPr>
            <a:endParaRPr lang="en-US" sz="3200" dirty="0"/>
          </a:p>
          <a:p>
            <a:endParaRPr lang="en-US" sz="3200" dirty="0"/>
          </a:p>
        </p:txBody>
      </p:sp>
    </p:spTree>
    <p:extLst>
      <p:ext uri="{BB962C8B-B14F-4D97-AF65-F5344CB8AC3E}">
        <p14:creationId xmlns:p14="http://schemas.microsoft.com/office/powerpoint/2010/main" val="27607132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1219" y="2356520"/>
            <a:ext cx="16391967" cy="5842000"/>
          </a:xfrm>
        </p:spPr>
        <p:txBody>
          <a:bodyPr/>
          <a:lstStyle/>
          <a:p>
            <a:pPr lvl="0">
              <a:buFont typeface="Wingdings" panose="05000000000000000000" pitchFamily="2" charset="2"/>
              <a:buChar char="Ø"/>
            </a:pPr>
            <a:r>
              <a:rPr lang="en-GB" sz="3200" dirty="0"/>
              <a:t>Work on guidelines for evaluations with small reference populations </a:t>
            </a:r>
          </a:p>
          <a:p>
            <a:pPr lvl="1">
              <a:buFont typeface="Wingdings" panose="05000000000000000000" pitchFamily="2" charset="2"/>
              <a:buChar char="Ø"/>
            </a:pPr>
            <a:r>
              <a:rPr lang="en-GB" sz="2933" dirty="0"/>
              <a:t>New traits </a:t>
            </a:r>
          </a:p>
          <a:p>
            <a:pPr lvl="1">
              <a:buFont typeface="Wingdings" panose="05000000000000000000" pitchFamily="2" charset="2"/>
              <a:buChar char="Ø"/>
            </a:pPr>
            <a:r>
              <a:rPr lang="en-GB" sz="2933" dirty="0"/>
              <a:t>Small breeds</a:t>
            </a:r>
          </a:p>
          <a:p>
            <a:pPr>
              <a:buFont typeface="Wingdings" panose="05000000000000000000" pitchFamily="2" charset="2"/>
              <a:buChar char="Ø"/>
            </a:pPr>
            <a:endParaRPr lang="en-GB" sz="3467" dirty="0"/>
          </a:p>
          <a:p>
            <a:pPr>
              <a:buFont typeface="Wingdings" panose="05000000000000000000" pitchFamily="2" charset="2"/>
              <a:buChar char="Ø"/>
            </a:pPr>
            <a:r>
              <a:rPr lang="en-GB" sz="3467" dirty="0"/>
              <a:t>Breed-specific genomic reliability adjustment in a multi-breed evaluation system.</a:t>
            </a:r>
          </a:p>
          <a:p>
            <a:pPr marL="0" indent="0">
              <a:buNone/>
            </a:pPr>
            <a:endParaRPr lang="en-US" sz="3200" dirty="0"/>
          </a:p>
          <a:p>
            <a:pPr marL="0" indent="0">
              <a:buNone/>
            </a:pPr>
            <a:endParaRPr lang="en-US" sz="3200" dirty="0"/>
          </a:p>
        </p:txBody>
      </p:sp>
      <p:sp>
        <p:nvSpPr>
          <p:cNvPr id="3" name="Text Placeholder 2"/>
          <p:cNvSpPr>
            <a:spLocks noGrp="1"/>
          </p:cNvSpPr>
          <p:nvPr>
            <p:ph type="body" sz="quarter" idx="11"/>
          </p:nvPr>
        </p:nvSpPr>
        <p:spPr>
          <a:xfrm>
            <a:off x="2405435" y="844352"/>
            <a:ext cx="14329592" cy="762000"/>
          </a:xfrm>
        </p:spPr>
        <p:txBody>
          <a:bodyPr/>
          <a:lstStyle/>
          <a:p>
            <a:r>
              <a:rPr lang="en-US" sz="6600" dirty="0"/>
              <a:t>Genomic Reliability </a:t>
            </a:r>
            <a:r>
              <a:rPr lang="en-US" dirty="0"/>
              <a:t>Status Update</a:t>
            </a:r>
          </a:p>
        </p:txBody>
      </p:sp>
    </p:spTree>
    <p:extLst>
      <p:ext uri="{BB962C8B-B14F-4D97-AF65-F5344CB8AC3E}">
        <p14:creationId xmlns:p14="http://schemas.microsoft.com/office/powerpoint/2010/main" val="3937402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Wingdings" panose="05000000000000000000" pitchFamily="2" charset="2"/>
              <a:buChar char="Ø"/>
            </a:pPr>
            <a:r>
              <a:rPr lang="en-US" sz="3200" dirty="0"/>
              <a:t>Revise interbull Test III so it can be used on young generation’s bulls</a:t>
            </a:r>
          </a:p>
          <a:p>
            <a:pPr marL="0" indent="0">
              <a:buNone/>
            </a:pPr>
            <a:endParaRPr lang="en-US" sz="3200" dirty="0"/>
          </a:p>
          <a:p>
            <a:pPr marL="406420" lvl="1">
              <a:buFont typeface="Wingdings" panose="05000000000000000000" pitchFamily="2" charset="2"/>
              <a:buChar char="Ø"/>
            </a:pPr>
            <a:r>
              <a:rPr lang="en-US" sz="3200" dirty="0"/>
              <a:t>Test Mendelian Sampling Variance test to account for the </a:t>
            </a:r>
            <a:r>
              <a:rPr lang="en-GB" sz="3200" dirty="0"/>
              <a:t>mean of the MS term </a:t>
            </a:r>
            <a:r>
              <a:rPr lang="en-US" sz="3200" dirty="0"/>
              <a:t>to deviate from zero </a:t>
            </a:r>
            <a:r>
              <a:rPr lang="en-GB" sz="2800" dirty="0"/>
              <a:t>(</a:t>
            </a:r>
            <a:r>
              <a:rPr lang="en-GB" sz="2800" i="1" dirty="0"/>
              <a:t>under final testing</a:t>
            </a:r>
            <a:r>
              <a:rPr lang="en-GB" sz="2800" dirty="0"/>
              <a:t>)</a:t>
            </a:r>
            <a:endParaRPr lang="en-US" sz="2800" dirty="0"/>
          </a:p>
          <a:p>
            <a:pPr lvl="1">
              <a:buFont typeface="Wingdings" panose="05000000000000000000" pitchFamily="2" charset="2"/>
              <a:buChar char="ü"/>
            </a:pPr>
            <a:r>
              <a:rPr lang="en-US" sz="2933" dirty="0"/>
              <a:t> Applicable for situation with genomic selection</a:t>
            </a:r>
          </a:p>
          <a:p>
            <a:pPr>
              <a:buFont typeface="Wingdings" panose="05000000000000000000" pitchFamily="2" charset="2"/>
              <a:buChar char="Ø"/>
            </a:pPr>
            <a:endParaRPr lang="en-US" sz="3200" dirty="0"/>
          </a:p>
          <a:p>
            <a:pPr>
              <a:buFont typeface="Wingdings" panose="05000000000000000000" pitchFamily="2" charset="2"/>
              <a:buChar char="Ø"/>
            </a:pPr>
            <a:r>
              <a:rPr lang="en-US" sz="3200" dirty="0"/>
              <a:t>Review biological limit applied in GEBVtest</a:t>
            </a:r>
            <a:endParaRPr lang="en-US" sz="5400" dirty="0"/>
          </a:p>
          <a:p>
            <a:pPr lvl="1">
              <a:buFont typeface="Wingdings" panose="05000000000000000000" pitchFamily="2" charset="2"/>
              <a:buChar char="ü"/>
            </a:pPr>
            <a:r>
              <a:rPr lang="en-US" sz="3200" dirty="0"/>
              <a:t>Based on countries’ experience on new GEBVtest software</a:t>
            </a:r>
          </a:p>
        </p:txBody>
      </p:sp>
      <p:sp>
        <p:nvSpPr>
          <p:cNvPr id="3" name="Text Placeholder 2"/>
          <p:cNvSpPr>
            <a:spLocks noGrp="1"/>
          </p:cNvSpPr>
          <p:nvPr>
            <p:ph type="body" sz="quarter" idx="11"/>
          </p:nvPr>
        </p:nvSpPr>
        <p:spPr/>
        <p:txBody>
          <a:bodyPr/>
          <a:lstStyle/>
          <a:p>
            <a:r>
              <a:rPr lang="en-US" dirty="0"/>
              <a:t>Validation WG Status Update</a:t>
            </a:r>
          </a:p>
        </p:txBody>
      </p:sp>
    </p:spTree>
    <p:extLst>
      <p:ext uri="{BB962C8B-B14F-4D97-AF65-F5344CB8AC3E}">
        <p14:creationId xmlns:p14="http://schemas.microsoft.com/office/powerpoint/2010/main" val="17283970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Wingdings" panose="05000000000000000000" pitchFamily="2" charset="2"/>
              <a:buChar char="Ø"/>
            </a:pPr>
            <a:r>
              <a:rPr lang="en-US" sz="3200" dirty="0"/>
              <a:t>New working group, chaired by Raphael Mrode</a:t>
            </a:r>
          </a:p>
          <a:p>
            <a:pPr lvl="1">
              <a:buFont typeface="Wingdings" panose="05000000000000000000" pitchFamily="2" charset="2"/>
              <a:buChar char="ü"/>
            </a:pPr>
            <a:r>
              <a:rPr lang="en-US" sz="2933" dirty="0"/>
              <a:t>Review current Type of Proofs coding</a:t>
            </a:r>
          </a:p>
          <a:p>
            <a:pPr lvl="1">
              <a:buFont typeface="Wingdings" panose="05000000000000000000" pitchFamily="2" charset="2"/>
              <a:buChar char="ü"/>
            </a:pPr>
            <a:r>
              <a:rPr lang="en-US" sz="2933" dirty="0"/>
              <a:t>Assess needs for new coding in the genomic era</a:t>
            </a:r>
          </a:p>
          <a:p>
            <a:pPr lvl="1">
              <a:buFont typeface="Wingdings" panose="05000000000000000000" pitchFamily="2" charset="2"/>
              <a:buChar char="ü"/>
            </a:pPr>
            <a:r>
              <a:rPr lang="en-US" sz="2933" dirty="0"/>
              <a:t>Provide guidelines on application of the coding</a:t>
            </a:r>
          </a:p>
          <a:p>
            <a:pPr lvl="1">
              <a:buFont typeface="Wingdings" panose="05000000000000000000" pitchFamily="2" charset="2"/>
              <a:buChar char="ü"/>
            </a:pPr>
            <a:endParaRPr lang="en-US" sz="2933" dirty="0"/>
          </a:p>
          <a:p>
            <a:pPr marL="0" indent="0">
              <a:buNone/>
            </a:pPr>
            <a:endParaRPr lang="en-US" sz="3200" dirty="0"/>
          </a:p>
        </p:txBody>
      </p:sp>
      <p:sp>
        <p:nvSpPr>
          <p:cNvPr id="3" name="Text Placeholder 2"/>
          <p:cNvSpPr>
            <a:spLocks noGrp="1"/>
          </p:cNvSpPr>
          <p:nvPr>
            <p:ph type="body" sz="quarter" idx="11"/>
          </p:nvPr>
        </p:nvSpPr>
        <p:spPr>
          <a:xfrm>
            <a:off x="2189411" y="844352"/>
            <a:ext cx="15049672" cy="762000"/>
          </a:xfrm>
        </p:spPr>
        <p:txBody>
          <a:bodyPr/>
          <a:lstStyle/>
          <a:p>
            <a:r>
              <a:rPr lang="en-US" sz="6000" dirty="0"/>
              <a:t>Review of MACE Coding Status  Update</a:t>
            </a:r>
          </a:p>
          <a:p>
            <a:endParaRPr lang="en-US" dirty="0"/>
          </a:p>
        </p:txBody>
      </p:sp>
    </p:spTree>
    <p:extLst>
      <p:ext uri="{BB962C8B-B14F-4D97-AF65-F5344CB8AC3E}">
        <p14:creationId xmlns:p14="http://schemas.microsoft.com/office/powerpoint/2010/main" val="28887154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0280" y="2356520"/>
            <a:ext cx="16391967" cy="5842000"/>
          </a:xfrm>
        </p:spPr>
        <p:txBody>
          <a:bodyPr/>
          <a:lstStyle/>
          <a:p>
            <a:pPr lvl="0" algn="just">
              <a:lnSpc>
                <a:spcPct val="115000"/>
              </a:lnSpc>
              <a:spcBef>
                <a:spcPts val="600"/>
              </a:spcBef>
              <a:spcAft>
                <a:spcPts val="600"/>
              </a:spcAft>
              <a:buFont typeface="Wingdings" panose="05000000000000000000" pitchFamily="2" charset="2"/>
              <a:buChar char="Ø"/>
              <a:tabLst>
                <a:tab pos="457200" algn="l"/>
              </a:tabLst>
            </a:pPr>
            <a:r>
              <a:rPr lang="en-GB" sz="3200" dirty="0">
                <a:ea typeface="MS Mincho" panose="02020609040205080304" pitchFamily="49" charset="-128"/>
              </a:rPr>
              <a:t>New working group, chaired by Jan-Thijs van Kaam:</a:t>
            </a:r>
          </a:p>
          <a:p>
            <a:pPr marL="0" lvl="0" indent="0" algn="just">
              <a:lnSpc>
                <a:spcPct val="115000"/>
              </a:lnSpc>
              <a:spcBef>
                <a:spcPts val="600"/>
              </a:spcBef>
              <a:spcAft>
                <a:spcPts val="600"/>
              </a:spcAft>
              <a:buNone/>
              <a:tabLst>
                <a:tab pos="457200" algn="l"/>
              </a:tabLst>
            </a:pPr>
            <a:endParaRPr lang="en-GB" sz="3200" dirty="0">
              <a:ea typeface="MS Mincho" panose="02020609040205080304" pitchFamily="49" charset="-128"/>
            </a:endParaRPr>
          </a:p>
          <a:p>
            <a:pPr lvl="1" algn="just">
              <a:lnSpc>
                <a:spcPct val="115000"/>
              </a:lnSpc>
              <a:spcBef>
                <a:spcPts val="600"/>
              </a:spcBef>
              <a:spcAft>
                <a:spcPts val="600"/>
              </a:spcAft>
              <a:buFont typeface="Wingdings" panose="05000000000000000000" pitchFamily="2" charset="2"/>
              <a:buChar char="ü"/>
              <a:tabLst>
                <a:tab pos="457200" algn="l"/>
              </a:tabLst>
            </a:pPr>
            <a:r>
              <a:rPr lang="en-GB" sz="2933" dirty="0">
                <a:ea typeface="MS Mincho" panose="02020609040205080304" pitchFamily="49" charset="-128"/>
              </a:rPr>
              <a:t>Provide a plan to create some more time between the MACE pre-release and the start of GMACE, without increasing the overall time of the evaluation</a:t>
            </a:r>
          </a:p>
          <a:p>
            <a:pPr lvl="2" algn="just">
              <a:lnSpc>
                <a:spcPct val="115000"/>
              </a:lnSpc>
              <a:spcBef>
                <a:spcPts val="600"/>
              </a:spcBef>
              <a:spcAft>
                <a:spcPts val="600"/>
              </a:spcAft>
              <a:buFont typeface="Wingdings" panose="05000000000000000000" pitchFamily="2" charset="2"/>
              <a:buChar char="ü"/>
              <a:tabLst>
                <a:tab pos="457200" algn="l"/>
              </a:tabLst>
            </a:pPr>
            <a:r>
              <a:rPr lang="en-GB" sz="2267" dirty="0">
                <a:ea typeface="MS Mincho" panose="02020609040205080304" pitchFamily="49" charset="-128"/>
              </a:rPr>
              <a:t>Latest MACE proofs could be used as input to GMACE</a:t>
            </a:r>
          </a:p>
          <a:p>
            <a:pPr lvl="1" algn="just">
              <a:lnSpc>
                <a:spcPct val="115000"/>
              </a:lnSpc>
              <a:spcBef>
                <a:spcPts val="600"/>
              </a:spcBef>
              <a:spcAft>
                <a:spcPts val="600"/>
              </a:spcAft>
              <a:buFont typeface="Wingdings" panose="05000000000000000000" pitchFamily="2" charset="2"/>
              <a:buChar char="ü"/>
              <a:tabLst>
                <a:tab pos="457200" algn="l"/>
              </a:tabLst>
            </a:pPr>
            <a:r>
              <a:rPr lang="en-GB" sz="2933" dirty="0">
                <a:ea typeface="MS Mincho" panose="02020609040205080304" pitchFamily="49" charset="-128"/>
              </a:rPr>
              <a:t>Provide a plan to</a:t>
            </a:r>
            <a:r>
              <a:rPr lang="en-US" sz="2933" dirty="0">
                <a:solidFill>
                  <a:srgbClr val="000000"/>
                </a:solidFill>
                <a:ea typeface="MS Mincho" panose="02020609040205080304" pitchFamily="49" charset="-128"/>
              </a:rPr>
              <a:t> </a:t>
            </a:r>
            <a:r>
              <a:rPr lang="en-GB" sz="2933" dirty="0">
                <a:ea typeface="MS Mincho" panose="02020609040205080304" pitchFamily="49" charset="-128"/>
              </a:rPr>
              <a:t>reduce the overall evaluation time </a:t>
            </a:r>
          </a:p>
          <a:p>
            <a:pPr lvl="2" algn="just">
              <a:lnSpc>
                <a:spcPct val="115000"/>
              </a:lnSpc>
              <a:spcBef>
                <a:spcPts val="600"/>
              </a:spcBef>
              <a:spcAft>
                <a:spcPts val="600"/>
              </a:spcAft>
              <a:buFont typeface="Wingdings" panose="05000000000000000000" pitchFamily="2" charset="2"/>
              <a:buChar char="ü"/>
              <a:tabLst>
                <a:tab pos="457200" algn="l"/>
              </a:tabLst>
            </a:pPr>
            <a:r>
              <a:rPr lang="en-GB" sz="2400" dirty="0">
                <a:ea typeface="MS Mincho" panose="02020609040205080304" pitchFamily="49" charset="-128"/>
              </a:rPr>
              <a:t>Previous MACE proofs would be used as input to GMACE</a:t>
            </a:r>
          </a:p>
          <a:p>
            <a:pPr lvl="1" algn="just">
              <a:lnSpc>
                <a:spcPct val="115000"/>
              </a:lnSpc>
              <a:spcBef>
                <a:spcPts val="600"/>
              </a:spcBef>
              <a:spcAft>
                <a:spcPts val="600"/>
              </a:spcAft>
              <a:buFont typeface="Wingdings" panose="05000000000000000000" pitchFamily="2" charset="2"/>
              <a:buChar char="ü"/>
              <a:tabLst>
                <a:tab pos="457200" algn="l"/>
              </a:tabLst>
            </a:pPr>
            <a:r>
              <a:rPr lang="en-GB" sz="2933" dirty="0">
                <a:ea typeface="MS Mincho" panose="02020609040205080304" pitchFamily="49" charset="-128"/>
              </a:rPr>
              <a:t>Review the schedule and frequency of Truncated MACE (TMACE)</a:t>
            </a:r>
          </a:p>
          <a:p>
            <a:pPr lvl="1" algn="just">
              <a:lnSpc>
                <a:spcPct val="115000"/>
              </a:lnSpc>
              <a:spcBef>
                <a:spcPts val="600"/>
              </a:spcBef>
              <a:spcAft>
                <a:spcPts val="600"/>
              </a:spcAft>
              <a:buFont typeface="Wingdings" panose="05000000000000000000" pitchFamily="2" charset="2"/>
              <a:buChar char="ü"/>
              <a:tabLst>
                <a:tab pos="457200" algn="l"/>
              </a:tabLst>
            </a:pPr>
            <a:r>
              <a:rPr lang="en-GB" sz="2933" dirty="0">
                <a:ea typeface="MS Mincho" panose="02020609040205080304" pitchFamily="49" charset="-128"/>
              </a:rPr>
              <a:t>Explore possibility to allocate for an extra test run in May</a:t>
            </a:r>
            <a:endParaRPr lang="en-NL" sz="2933" dirty="0">
              <a:ea typeface="MS Mincho" panose="02020609040205080304" pitchFamily="49" charset="-128"/>
            </a:endParaRPr>
          </a:p>
          <a:p>
            <a:endParaRPr lang="en-US" dirty="0"/>
          </a:p>
        </p:txBody>
      </p:sp>
      <p:sp>
        <p:nvSpPr>
          <p:cNvPr id="3" name="Text Placeholder 2"/>
          <p:cNvSpPr>
            <a:spLocks noGrp="1"/>
          </p:cNvSpPr>
          <p:nvPr>
            <p:ph type="body" sz="quarter" idx="11"/>
          </p:nvPr>
        </p:nvSpPr>
        <p:spPr>
          <a:xfrm>
            <a:off x="2333427" y="844352"/>
            <a:ext cx="14498820" cy="762000"/>
          </a:xfrm>
        </p:spPr>
        <p:txBody>
          <a:bodyPr/>
          <a:lstStyle/>
          <a:p>
            <a:r>
              <a:rPr lang="en-US" dirty="0"/>
              <a:t>Review of Current Service Schedule</a:t>
            </a:r>
          </a:p>
        </p:txBody>
      </p:sp>
    </p:spTree>
    <p:extLst>
      <p:ext uri="{BB962C8B-B14F-4D97-AF65-F5344CB8AC3E}">
        <p14:creationId xmlns:p14="http://schemas.microsoft.com/office/powerpoint/2010/main" val="1843512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sz="5689" dirty="0">
                <a:latin typeface="Arial" panose="020B0604020202020204" pitchFamily="34" charset="0"/>
                <a:cs typeface="Arial" panose="020B0604020202020204" pitchFamily="34" charset="0"/>
              </a:rPr>
              <a:t>International evaluations in genomics era</a:t>
            </a:r>
            <a:br>
              <a:rPr lang="en-CA" sz="5689" dirty="0">
                <a:latin typeface="Arial" panose="020B0604020202020204" pitchFamily="34" charset="0"/>
                <a:cs typeface="Arial" panose="020B0604020202020204" pitchFamily="34" charset="0"/>
              </a:rPr>
            </a:br>
            <a:r>
              <a:rPr lang="en-CA" sz="5689" dirty="0">
                <a:latin typeface="Arial" panose="020B0604020202020204" pitchFamily="34" charset="0"/>
                <a:cs typeface="Arial" panose="020B0604020202020204" pitchFamily="34" charset="0"/>
              </a:rPr>
              <a:t>(Future MACE working group)</a:t>
            </a:r>
            <a:br>
              <a:rPr lang="en-CA" dirty="0"/>
            </a:br>
            <a:endParaRPr lang="en-CA" dirty="0"/>
          </a:p>
        </p:txBody>
      </p:sp>
      <p:sp>
        <p:nvSpPr>
          <p:cNvPr id="3" name="Subtitle 2"/>
          <p:cNvSpPr>
            <a:spLocks noGrp="1"/>
          </p:cNvSpPr>
          <p:nvPr>
            <p:ph type="subTitle" idx="1"/>
          </p:nvPr>
        </p:nvSpPr>
        <p:spPr/>
        <p:txBody>
          <a:bodyPr/>
          <a:lstStyle/>
          <a:p>
            <a:r>
              <a:rPr lang="en-CA" sz="3413" i="1" dirty="0">
                <a:solidFill>
                  <a:srgbClr val="00B050"/>
                </a:solidFill>
              </a:rPr>
              <a:t>Pete Sullivan    (</a:t>
            </a:r>
            <a:r>
              <a:rPr lang="en-CA" sz="3413" i="1" dirty="0" err="1">
                <a:solidFill>
                  <a:srgbClr val="00B050"/>
                </a:solidFill>
              </a:rPr>
              <a:t>Lactanet</a:t>
            </a:r>
            <a:r>
              <a:rPr lang="en-CA" sz="3413" i="1" dirty="0">
                <a:solidFill>
                  <a:srgbClr val="00B050"/>
                </a:solidFill>
              </a:rPr>
              <a:t>, Canada)</a:t>
            </a:r>
          </a:p>
          <a:p>
            <a:r>
              <a:rPr lang="sv-SE" sz="3413" i="1" dirty="0">
                <a:solidFill>
                  <a:srgbClr val="00B050"/>
                </a:solidFill>
              </a:rPr>
              <a:t>Gerben deJong  (CRV u.a., Netherlands)</a:t>
            </a:r>
          </a:p>
          <a:p>
            <a:r>
              <a:rPr lang="sv-SE" sz="3413" i="1" dirty="0">
                <a:solidFill>
                  <a:srgbClr val="00B050"/>
                </a:solidFill>
              </a:rPr>
              <a:t>Ismo Strandén      (Luke, Finland)</a:t>
            </a:r>
          </a:p>
          <a:p>
            <a:r>
              <a:rPr lang="sv-SE" sz="3413" i="1" dirty="0">
                <a:solidFill>
                  <a:srgbClr val="00B050"/>
                </a:solidFill>
              </a:rPr>
              <a:t>Valentina Palucci   (Interbull, Sweden)</a:t>
            </a:r>
          </a:p>
          <a:p>
            <a:endParaRPr lang="sv-SE" sz="3413" i="1" dirty="0">
              <a:solidFill>
                <a:srgbClr val="00B050"/>
              </a:solidFill>
            </a:endParaRPr>
          </a:p>
        </p:txBody>
      </p:sp>
      <p:pic>
        <p:nvPicPr>
          <p:cNvPr id="4" name="Picture 7" descr="cdnlogo">
            <a:extLst>
              <a:ext uri="{FF2B5EF4-FFF2-40B4-BE49-F238E27FC236}">
                <a16:creationId xmlns:a16="http://schemas.microsoft.com/office/drawing/2014/main" id="{5F5E47ED-7C02-A803-60B7-D4CE59AB0A7E}"/>
              </a:ext>
            </a:extLst>
          </p:cNvPr>
          <p:cNvPicPr>
            <a:picLocks noChangeAspect="1" noChangeArrowheads="1"/>
          </p:cNvPicPr>
          <p:nvPr/>
        </p:nvPicPr>
        <p:blipFill>
          <a:blip r:embed="rId3" cstate="print">
            <a:alphaModFix/>
          </a:blip>
          <a:stretch>
            <a:fillRect/>
          </a:stretch>
        </p:blipFill>
        <p:spPr bwMode="auto">
          <a:xfrm>
            <a:off x="13487596" y="6164554"/>
            <a:ext cx="1796945" cy="657792"/>
          </a:xfrm>
          <a:prstGeom prst="rect">
            <a:avLst/>
          </a:prstGeom>
          <a:noFill/>
          <a:ln w="9525">
            <a:noFill/>
            <a:miter lim="800000"/>
            <a:headEnd/>
            <a:tailEnd/>
          </a:ln>
        </p:spPr>
      </p:pic>
      <p:pic>
        <p:nvPicPr>
          <p:cNvPr id="5" name="Picture 4" descr="Luke_EN_virall_WEB.jpg">
            <a:extLst>
              <a:ext uri="{FF2B5EF4-FFF2-40B4-BE49-F238E27FC236}">
                <a16:creationId xmlns:a16="http://schemas.microsoft.com/office/drawing/2014/main" id="{EF0ABCED-E502-4CA7-B490-45C3923D2F24}"/>
              </a:ext>
            </a:extLst>
          </p:cNvPr>
          <p:cNvPicPr>
            <a:picLocks noChangeAspect="1"/>
          </p:cNvPicPr>
          <p:nvPr/>
        </p:nvPicPr>
        <p:blipFill>
          <a:blip r:embed="rId4" cstate="print">
            <a:alphaModFix/>
          </a:blip>
          <a:stretch>
            <a:fillRect/>
          </a:stretch>
        </p:blipFill>
        <p:spPr>
          <a:xfrm>
            <a:off x="13886695" y="7246233"/>
            <a:ext cx="837889" cy="751307"/>
          </a:xfrm>
          <a:prstGeom prst="rect">
            <a:avLst/>
          </a:prstGeom>
        </p:spPr>
      </p:pic>
      <p:pic>
        <p:nvPicPr>
          <p:cNvPr id="6" name="Picture 5" descr="CRV_logo.jpg">
            <a:extLst>
              <a:ext uri="{FF2B5EF4-FFF2-40B4-BE49-F238E27FC236}">
                <a16:creationId xmlns:a16="http://schemas.microsoft.com/office/drawing/2014/main" id="{07665AFD-D5C7-21BB-23E8-B9CE3BD26338}"/>
              </a:ext>
            </a:extLst>
          </p:cNvPr>
          <p:cNvPicPr>
            <a:picLocks noChangeAspect="1"/>
          </p:cNvPicPr>
          <p:nvPr/>
        </p:nvPicPr>
        <p:blipFill>
          <a:blip r:embed="rId5" cstate="print">
            <a:alphaModFix/>
          </a:blip>
          <a:stretch>
            <a:fillRect/>
          </a:stretch>
        </p:blipFill>
        <p:spPr>
          <a:xfrm>
            <a:off x="13037039" y="6659972"/>
            <a:ext cx="1152128" cy="607324"/>
          </a:xfrm>
          <a:prstGeom prst="rect">
            <a:avLst/>
          </a:prstGeom>
        </p:spPr>
      </p:pic>
    </p:spTree>
    <p:extLst>
      <p:ext uri="{BB962C8B-B14F-4D97-AF65-F5344CB8AC3E}">
        <p14:creationId xmlns:p14="http://schemas.microsoft.com/office/powerpoint/2010/main" val="30709478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DCA8E7F-AAFA-4DEA-08E8-8E9F1B418F36}"/>
              </a:ext>
            </a:extLst>
          </p:cNvPr>
          <p:cNvSpPr>
            <a:spLocks noGrp="1"/>
          </p:cNvSpPr>
          <p:nvPr>
            <p:ph idx="1"/>
          </p:nvPr>
        </p:nvSpPr>
        <p:spPr/>
        <p:txBody>
          <a:bodyPr/>
          <a:lstStyle/>
          <a:p>
            <a:pPr marL="742950" indent="-742950">
              <a:buFont typeface="+mj-lt"/>
              <a:buAutoNum type="arabicPeriod"/>
            </a:pPr>
            <a:r>
              <a:rPr lang="en-US" sz="4400" dirty="0"/>
              <a:t>Unbiased genetic trend in MACE proofs that are </a:t>
            </a:r>
            <a:r>
              <a:rPr lang="en-US" sz="4400" dirty="0">
                <a:solidFill>
                  <a:srgbClr val="FF0000"/>
                </a:solidFill>
              </a:rPr>
              <a:t>used for selection </a:t>
            </a:r>
            <a:r>
              <a:rPr lang="en-US" sz="4400" dirty="0"/>
              <a:t>in some countries</a:t>
            </a:r>
          </a:p>
          <a:p>
            <a:pPr marL="742950" indent="-742950">
              <a:buFont typeface="+mj-lt"/>
              <a:buAutoNum type="arabicPeriod"/>
            </a:pPr>
            <a:r>
              <a:rPr lang="en-US" sz="4400" dirty="0"/>
              <a:t>Unbiased MACE proofs become </a:t>
            </a:r>
            <a:r>
              <a:rPr lang="en-US" sz="4400" dirty="0">
                <a:solidFill>
                  <a:srgbClr val="FF0000"/>
                </a:solidFill>
              </a:rPr>
              <a:t>directly comparable to national </a:t>
            </a:r>
            <a:r>
              <a:rPr lang="en-US" sz="4400" dirty="0"/>
              <a:t>EBV and national GEBV of local bulls</a:t>
            </a:r>
          </a:p>
          <a:p>
            <a:pPr marL="742950" indent="-742950">
              <a:buFont typeface="+mj-lt"/>
              <a:buAutoNum type="arabicPeriod"/>
            </a:pPr>
            <a:r>
              <a:rPr lang="en-US" sz="4400" dirty="0"/>
              <a:t>Unbiased MACE proofs for </a:t>
            </a:r>
            <a:r>
              <a:rPr lang="en-US" sz="4400" dirty="0">
                <a:solidFill>
                  <a:srgbClr val="FF0000"/>
                </a:solidFill>
              </a:rPr>
              <a:t>input to national GEBV</a:t>
            </a:r>
            <a:endParaRPr lang="en-US" sz="4400" dirty="0"/>
          </a:p>
          <a:p>
            <a:pPr marL="742950" indent="-742950">
              <a:buFont typeface="+mj-lt"/>
              <a:buAutoNum type="arabicPeriod"/>
            </a:pPr>
            <a:r>
              <a:rPr lang="en-US" sz="4400" dirty="0"/>
              <a:t>Unbiased PA from MACE as </a:t>
            </a:r>
            <a:r>
              <a:rPr lang="en-US" sz="4400" dirty="0">
                <a:solidFill>
                  <a:srgbClr val="FF0000"/>
                </a:solidFill>
              </a:rPr>
              <a:t>input to GMACE</a:t>
            </a:r>
          </a:p>
          <a:p>
            <a:endParaRPr lang="en-CA" dirty="0"/>
          </a:p>
        </p:txBody>
      </p:sp>
      <p:sp>
        <p:nvSpPr>
          <p:cNvPr id="3" name="Text Placeholder 2">
            <a:extLst>
              <a:ext uri="{FF2B5EF4-FFF2-40B4-BE49-F238E27FC236}">
                <a16:creationId xmlns:a16="http://schemas.microsoft.com/office/drawing/2014/main" id="{ACA2D44C-4CA6-2455-C5EB-0BD6CB0EDE4C}"/>
              </a:ext>
            </a:extLst>
          </p:cNvPr>
          <p:cNvSpPr>
            <a:spLocks noGrp="1"/>
          </p:cNvSpPr>
          <p:nvPr>
            <p:ph type="body" sz="quarter" idx="11"/>
          </p:nvPr>
        </p:nvSpPr>
        <p:spPr/>
        <p:txBody>
          <a:bodyPr/>
          <a:lstStyle/>
          <a:p>
            <a:r>
              <a:rPr lang="en-US" dirty="0"/>
              <a:t>Benefits of a new MACE system</a:t>
            </a:r>
            <a:endParaRPr lang="en-CA" dirty="0"/>
          </a:p>
        </p:txBody>
      </p:sp>
    </p:spTree>
    <p:extLst>
      <p:ext uri="{BB962C8B-B14F-4D97-AF65-F5344CB8AC3E}">
        <p14:creationId xmlns:p14="http://schemas.microsoft.com/office/powerpoint/2010/main" val="422565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466126F-9E94-1B3F-7C00-8F727B78D1DF}"/>
              </a:ext>
            </a:extLst>
          </p:cNvPr>
          <p:cNvSpPr>
            <a:spLocks noGrp="1" noRot="1" noMove="1" noResize="1" noEditPoints="1" noAdjustHandles="1" noChangeArrowheads="1" noChangeShapeType="1"/>
          </p:cNvSpPr>
          <p:nvPr>
            <p:ph idx="1"/>
          </p:nvPr>
        </p:nvSpPr>
        <p:spPr/>
        <p:txBody>
          <a:bodyPr/>
          <a:lstStyle/>
          <a:p>
            <a:r>
              <a:rPr lang="en-US" sz="3200" dirty="0"/>
              <a:t>JDS: National EBV are biased w/o genotypes used for GPS </a:t>
            </a:r>
            <a:r>
              <a:rPr lang="en-US" sz="3200" dirty="0">
                <a:solidFill>
                  <a:srgbClr val="009900"/>
                </a:solidFill>
              </a:rPr>
              <a:t>(</a:t>
            </a:r>
            <a:r>
              <a:rPr lang="en-US" sz="3200" dirty="0" err="1">
                <a:solidFill>
                  <a:srgbClr val="009900"/>
                </a:solidFill>
              </a:rPr>
              <a:t>Patry</a:t>
            </a:r>
            <a:r>
              <a:rPr lang="en-US" sz="3200" dirty="0">
                <a:solidFill>
                  <a:srgbClr val="009900"/>
                </a:solidFill>
              </a:rPr>
              <a:t> and Ducrocq, 2011)</a:t>
            </a:r>
          </a:p>
          <a:p>
            <a:r>
              <a:rPr lang="en-CA" sz="3200" dirty="0"/>
              <a:t>JDS: MACE proofs include the national EBV bias </a:t>
            </a:r>
            <a:r>
              <a:rPr lang="en-CA" sz="3200" dirty="0">
                <a:solidFill>
                  <a:srgbClr val="009900"/>
                </a:solidFill>
              </a:rPr>
              <a:t>(</a:t>
            </a:r>
            <a:r>
              <a:rPr lang="en-CA" sz="3200" dirty="0" err="1">
                <a:solidFill>
                  <a:srgbClr val="009900"/>
                </a:solidFill>
              </a:rPr>
              <a:t>Patry</a:t>
            </a:r>
            <a:r>
              <a:rPr lang="en-CA" sz="3200" dirty="0">
                <a:solidFill>
                  <a:srgbClr val="009900"/>
                </a:solidFill>
              </a:rPr>
              <a:t> et al, 2013)</a:t>
            </a:r>
          </a:p>
          <a:p>
            <a:r>
              <a:rPr lang="en-US" sz="3200" dirty="0"/>
              <a:t>Interbull workshop: </a:t>
            </a:r>
            <a:r>
              <a:rPr lang="en-US" sz="3200" dirty="0">
                <a:solidFill>
                  <a:srgbClr val="C00000"/>
                </a:solidFill>
              </a:rPr>
              <a:t>Adapting MACE for GPS </a:t>
            </a:r>
            <a:r>
              <a:rPr lang="en-US" sz="3200" dirty="0">
                <a:solidFill>
                  <a:srgbClr val="009900"/>
                </a:solidFill>
              </a:rPr>
              <a:t>(Slovenia, 2017 Feb)</a:t>
            </a:r>
          </a:p>
          <a:p>
            <a:pPr marL="0" indent="0">
              <a:buNone/>
            </a:pPr>
            <a:r>
              <a:rPr lang="en-US" sz="3200" u="sng" dirty="0">
                <a:solidFill>
                  <a:srgbClr val="009900"/>
                </a:solidFill>
              </a:rPr>
              <a:t>Interbull Technical Committee and Working Groups:</a:t>
            </a:r>
            <a:r>
              <a:rPr lang="en-US" sz="3200" u="sng" dirty="0"/>
              <a:t> tasked to</a:t>
            </a:r>
            <a:r>
              <a:rPr lang="en-US" sz="3200" u="sng" dirty="0">
                <a:solidFill>
                  <a:srgbClr val="009900"/>
                </a:solidFill>
              </a:rPr>
              <a:t> </a:t>
            </a:r>
            <a:r>
              <a:rPr lang="en-US" sz="3200" u="sng" dirty="0">
                <a:solidFill>
                  <a:srgbClr val="C00000"/>
                </a:solidFill>
              </a:rPr>
              <a:t>quantify </a:t>
            </a:r>
            <a:r>
              <a:rPr lang="en-US" sz="3200" u="sng" dirty="0"/>
              <a:t>GPS effects </a:t>
            </a:r>
            <a:r>
              <a:rPr lang="en-US" sz="3200" u="sng" dirty="0">
                <a:solidFill>
                  <a:srgbClr val="C00000"/>
                </a:solidFill>
              </a:rPr>
              <a:t>and simulate GPS </a:t>
            </a:r>
            <a:r>
              <a:rPr lang="en-US" sz="3200" u="sng" dirty="0"/>
              <a:t>data to </a:t>
            </a:r>
            <a:r>
              <a:rPr lang="en-US" sz="3200" u="sng" dirty="0">
                <a:solidFill>
                  <a:srgbClr val="C00000"/>
                </a:solidFill>
              </a:rPr>
              <a:t>test future MACE approaches </a:t>
            </a:r>
            <a:r>
              <a:rPr lang="en-US" sz="3200" u="sng" dirty="0">
                <a:solidFill>
                  <a:srgbClr val="009900"/>
                </a:solidFill>
              </a:rPr>
              <a:t>(Estonia, 2017 Aug)</a:t>
            </a:r>
          </a:p>
          <a:p>
            <a:r>
              <a:rPr lang="en-US" sz="3200" dirty="0"/>
              <a:t>Interbull meeting: </a:t>
            </a:r>
            <a:r>
              <a:rPr lang="en-US" sz="3200" dirty="0">
                <a:solidFill>
                  <a:srgbClr val="C00000"/>
                </a:solidFill>
              </a:rPr>
              <a:t>Modifying MACE for GPS </a:t>
            </a:r>
            <a:r>
              <a:rPr lang="en-US" sz="3200" dirty="0">
                <a:solidFill>
                  <a:srgbClr val="009900"/>
                </a:solidFill>
              </a:rPr>
              <a:t>(USA, 2019 Jun)</a:t>
            </a:r>
            <a:endParaRPr lang="en-CA" sz="3200" dirty="0">
              <a:solidFill>
                <a:srgbClr val="009900"/>
              </a:solidFill>
            </a:endParaRPr>
          </a:p>
          <a:p>
            <a:r>
              <a:rPr lang="en-CA" sz="3200" u="sng" dirty="0"/>
              <a:t>Interbull webinar: </a:t>
            </a:r>
            <a:r>
              <a:rPr lang="en-CA" sz="3200" u="sng" dirty="0">
                <a:solidFill>
                  <a:srgbClr val="C00000"/>
                </a:solidFill>
              </a:rPr>
              <a:t>Genomic-free input for MACE </a:t>
            </a:r>
            <a:r>
              <a:rPr lang="en-CA" sz="3200" u="sng" dirty="0">
                <a:solidFill>
                  <a:srgbClr val="009900"/>
                </a:solidFill>
              </a:rPr>
              <a:t>(2021 Feb)</a:t>
            </a:r>
          </a:p>
          <a:p>
            <a:r>
              <a:rPr lang="en-CA" sz="3200" dirty="0"/>
              <a:t>Interbull meeting: </a:t>
            </a:r>
            <a:r>
              <a:rPr lang="en-CA" sz="3200" dirty="0">
                <a:solidFill>
                  <a:srgbClr val="C00000"/>
                </a:solidFill>
              </a:rPr>
              <a:t>Genetic regressions for GPS in MACE </a:t>
            </a:r>
            <a:r>
              <a:rPr lang="en-CA" sz="3200" dirty="0">
                <a:solidFill>
                  <a:srgbClr val="009900"/>
                </a:solidFill>
              </a:rPr>
              <a:t>(Canada, 2022 May)</a:t>
            </a:r>
          </a:p>
          <a:p>
            <a:r>
              <a:rPr lang="en-CA" sz="3200" dirty="0"/>
              <a:t>Interbull workshop: </a:t>
            </a:r>
            <a:r>
              <a:rPr lang="en-CA" sz="3200" dirty="0">
                <a:solidFill>
                  <a:srgbClr val="C00000"/>
                </a:solidFill>
              </a:rPr>
              <a:t>Implementing GPS-MACE </a:t>
            </a:r>
            <a:r>
              <a:rPr lang="en-CA" sz="3200" dirty="0">
                <a:solidFill>
                  <a:srgbClr val="009900"/>
                </a:solidFill>
              </a:rPr>
              <a:t>(Italy, 2023 Feb)</a:t>
            </a:r>
          </a:p>
        </p:txBody>
      </p:sp>
      <p:sp>
        <p:nvSpPr>
          <p:cNvPr id="3" name="Text Placeholder 2">
            <a:extLst>
              <a:ext uri="{FF2B5EF4-FFF2-40B4-BE49-F238E27FC236}">
                <a16:creationId xmlns:a16="http://schemas.microsoft.com/office/drawing/2014/main" id="{EB2FF681-788A-20AD-2F11-B7309F1F29E0}"/>
              </a:ext>
            </a:extLst>
          </p:cNvPr>
          <p:cNvSpPr>
            <a:spLocks noGrp="1" noRot="1" noMove="1" noResize="1" noEditPoints="1" noAdjustHandles="1" noChangeArrowheads="1" noChangeShapeType="1"/>
          </p:cNvSpPr>
          <p:nvPr>
            <p:ph type="body" sz="quarter" idx="11"/>
          </p:nvPr>
        </p:nvSpPr>
        <p:spPr/>
        <p:txBody>
          <a:bodyPr/>
          <a:lstStyle/>
          <a:p>
            <a:r>
              <a:rPr lang="en-US" sz="5400" b="1" dirty="0"/>
              <a:t>Key Reports and Activities</a:t>
            </a:r>
            <a:endParaRPr lang="en-CA" sz="5400" b="1" dirty="0"/>
          </a:p>
        </p:txBody>
      </p:sp>
      <p:sp>
        <p:nvSpPr>
          <p:cNvPr id="6" name="Arrow: Left 5">
            <a:extLst>
              <a:ext uri="{FF2B5EF4-FFF2-40B4-BE49-F238E27FC236}">
                <a16:creationId xmlns:a16="http://schemas.microsoft.com/office/drawing/2014/main" id="{DE70F118-758C-C4DF-D1B1-80753627F45B}"/>
              </a:ext>
            </a:extLst>
          </p:cNvPr>
          <p:cNvSpPr>
            <a:spLocks noGrp="1" noRot="1" noMove="1" noResize="1" noEditPoints="1" noAdjustHandles="1" noChangeArrowheads="1" noChangeShapeType="1"/>
          </p:cNvSpPr>
          <p:nvPr/>
        </p:nvSpPr>
        <p:spPr bwMode="auto">
          <a:xfrm>
            <a:off x="11982499" y="5668888"/>
            <a:ext cx="4608512" cy="1008112"/>
          </a:xfrm>
          <a:prstGeom prst="leftArrow">
            <a:avLst/>
          </a:prstGeom>
          <a:noFill/>
          <a:ln w="63500" cap="flat" cmpd="sng" algn="ctr">
            <a:solidFill>
              <a:schemeClr val="accent1"/>
            </a:solid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r>
              <a:rPr lang="en-US" sz="3200" dirty="0">
                <a:latin typeface="Calibri" panose="020F0502020204030204" pitchFamily="34" charset="0"/>
                <a:cs typeface="Calibri" panose="020F0502020204030204" pitchFamily="34" charset="0"/>
              </a:rPr>
              <a:t>Literature Review: IB 55</a:t>
            </a:r>
          </a:p>
        </p:txBody>
      </p:sp>
      <p:sp>
        <p:nvSpPr>
          <p:cNvPr id="4" name="Arrow: Left 3">
            <a:extLst>
              <a:ext uri="{FF2B5EF4-FFF2-40B4-BE49-F238E27FC236}">
                <a16:creationId xmlns:a16="http://schemas.microsoft.com/office/drawing/2014/main" id="{3DC1FF89-AD84-4061-BABA-A5C016E36E98}"/>
              </a:ext>
            </a:extLst>
          </p:cNvPr>
          <p:cNvSpPr>
            <a:spLocks noGrp="1" noRot="1" noMove="1" noResize="1" noEditPoints="1" noAdjustHandles="1" noChangeArrowheads="1" noChangeShapeType="1"/>
          </p:cNvSpPr>
          <p:nvPr/>
        </p:nvSpPr>
        <p:spPr bwMode="auto">
          <a:xfrm>
            <a:off x="12414547" y="7757120"/>
            <a:ext cx="4824536" cy="1008112"/>
          </a:xfrm>
          <a:prstGeom prst="leftArrow">
            <a:avLst>
              <a:gd name="adj1" fmla="val 50000"/>
              <a:gd name="adj2" fmla="val 50000"/>
            </a:avLst>
          </a:prstGeom>
          <a:noFill/>
          <a:ln w="63500" cap="flat" cmpd="sng" algn="ctr">
            <a:solidFill>
              <a:schemeClr val="accent1"/>
            </a:solid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r>
              <a:rPr lang="en-US" sz="3200" dirty="0">
                <a:latin typeface="Calibri" panose="020F0502020204030204" pitchFamily="34" charset="0"/>
                <a:cs typeface="Calibri" panose="020F0502020204030204" pitchFamily="34" charset="0"/>
              </a:rPr>
              <a:t>Model Application: IB 58</a:t>
            </a:r>
            <a:endParaRPr lang="en-CA" sz="3600" dirty="0">
              <a:latin typeface="Calibri" panose="020F0502020204030204" pitchFamily="34" charset="0"/>
              <a:cs typeface="Calibri" panose="020F0502020204030204" pitchFamily="34" charset="0"/>
            </a:endParaRPr>
          </a:p>
        </p:txBody>
      </p:sp>
      <p:sp>
        <p:nvSpPr>
          <p:cNvPr id="5" name="Arrow: Left 4">
            <a:extLst>
              <a:ext uri="{FF2B5EF4-FFF2-40B4-BE49-F238E27FC236}">
                <a16:creationId xmlns:a16="http://schemas.microsoft.com/office/drawing/2014/main" id="{2834265A-58F7-825C-8967-6191AEC230D1}"/>
              </a:ext>
            </a:extLst>
          </p:cNvPr>
          <p:cNvSpPr/>
          <p:nvPr/>
        </p:nvSpPr>
        <p:spPr bwMode="auto">
          <a:xfrm>
            <a:off x="11550451" y="6460976"/>
            <a:ext cx="4608512" cy="1008112"/>
          </a:xfrm>
          <a:prstGeom prst="leftArrow">
            <a:avLst/>
          </a:prstGeom>
          <a:noFill/>
          <a:ln w="63500" cap="flat" cmpd="sng" algn="ctr">
            <a:solidFill>
              <a:srgbClr val="0070C0"/>
            </a:solid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bodyPr>
          <a:lstStyle/>
          <a:p>
            <a:r>
              <a:rPr lang="en-US" sz="3200" dirty="0">
                <a:solidFill>
                  <a:srgbClr val="0070C0"/>
                </a:solidFill>
                <a:latin typeface="Calibri" panose="020F0502020204030204" pitchFamily="34" charset="0"/>
                <a:cs typeface="Calibri" panose="020F0502020204030204" pitchFamily="34" charset="0"/>
              </a:rPr>
              <a:t>https://Interbull.org</a:t>
            </a:r>
          </a:p>
        </p:txBody>
      </p:sp>
    </p:spTree>
    <p:extLst>
      <p:ext uri="{BB962C8B-B14F-4D97-AF65-F5344CB8AC3E}">
        <p14:creationId xmlns:p14="http://schemas.microsoft.com/office/powerpoint/2010/main" val="34860929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9D53277-07F2-40F7-2703-151B35434B35}"/>
              </a:ext>
            </a:extLst>
          </p:cNvPr>
          <p:cNvSpPr>
            <a:spLocks noGrp="1"/>
          </p:cNvSpPr>
          <p:nvPr>
            <p:ph idx="1"/>
          </p:nvPr>
        </p:nvSpPr>
        <p:spPr>
          <a:xfrm>
            <a:off x="475200" y="2574000"/>
            <a:ext cx="16391967" cy="5842000"/>
          </a:xfrm>
        </p:spPr>
        <p:txBody>
          <a:bodyPr/>
          <a:lstStyle/>
          <a:p>
            <a:r>
              <a:rPr lang="en-US" sz="3600" dirty="0"/>
              <a:t>Accounting for </a:t>
            </a:r>
            <a:r>
              <a:rPr lang="en-US" sz="3600" dirty="0">
                <a:solidFill>
                  <a:srgbClr val="FF0000"/>
                </a:solidFill>
              </a:rPr>
              <a:t>estimates of GPS effects on MS means</a:t>
            </a:r>
            <a:r>
              <a:rPr lang="en-US" sz="3600" dirty="0"/>
              <a:t>:</a:t>
            </a:r>
          </a:p>
          <a:p>
            <a:pPr lvl="1">
              <a:buFont typeface="Wingdings" panose="05000000000000000000" pitchFamily="2" charset="2"/>
              <a:buChar char="Ø"/>
            </a:pPr>
            <a:r>
              <a:rPr lang="en-US" sz="3200" dirty="0"/>
              <a:t>Encouraging results from sensitivity studies with alternative </a:t>
            </a:r>
            <a:r>
              <a:rPr lang="en-US" sz="3200" dirty="0">
                <a:solidFill>
                  <a:srgbClr val="FF0000"/>
                </a:solidFill>
              </a:rPr>
              <a:t>shrinkage parameters</a:t>
            </a:r>
          </a:p>
          <a:p>
            <a:pPr lvl="1">
              <a:buFont typeface="Wingdings" panose="05000000000000000000" pitchFamily="2" charset="2"/>
              <a:buChar char="Ø"/>
            </a:pPr>
            <a:r>
              <a:rPr lang="en-US" sz="3200" dirty="0"/>
              <a:t>Parameters </a:t>
            </a:r>
            <a:r>
              <a:rPr lang="en-US" sz="3200" dirty="0">
                <a:solidFill>
                  <a:srgbClr val="FF0000"/>
                </a:solidFill>
              </a:rPr>
              <a:t>should be estimated for optimal MS mean adjustments</a:t>
            </a:r>
          </a:p>
          <a:p>
            <a:r>
              <a:rPr lang="en-US" sz="3600" dirty="0"/>
              <a:t>Accounting for GPS </a:t>
            </a:r>
            <a:r>
              <a:rPr lang="en-US" sz="3600" dirty="0">
                <a:solidFill>
                  <a:srgbClr val="FF0000"/>
                </a:solidFill>
              </a:rPr>
              <a:t>effects on MS variances</a:t>
            </a:r>
            <a:r>
              <a:rPr lang="en-US" sz="3600" dirty="0"/>
              <a:t>:</a:t>
            </a:r>
          </a:p>
          <a:p>
            <a:pPr lvl="1">
              <a:buFont typeface="Wingdings" panose="05000000000000000000" pitchFamily="2" charset="2"/>
              <a:buChar char="Ø"/>
            </a:pPr>
            <a:r>
              <a:rPr lang="en-US" sz="3200" dirty="0"/>
              <a:t>Methods are available but </a:t>
            </a:r>
            <a:r>
              <a:rPr lang="en-US" sz="3200" dirty="0">
                <a:solidFill>
                  <a:srgbClr val="FF0000"/>
                </a:solidFill>
              </a:rPr>
              <a:t>testing is in early stages</a:t>
            </a:r>
          </a:p>
          <a:p>
            <a:r>
              <a:rPr lang="en-US" sz="3600" dirty="0"/>
              <a:t>Using GPS-MACE results within the GMACE evaluation:</a:t>
            </a:r>
          </a:p>
          <a:p>
            <a:pPr lvl="1">
              <a:buFont typeface="Wingdings" panose="05000000000000000000" pitchFamily="2" charset="2"/>
              <a:buChar char="Ø"/>
            </a:pPr>
            <a:r>
              <a:rPr lang="en-US" sz="3200" dirty="0">
                <a:solidFill>
                  <a:srgbClr val="FF0000"/>
                </a:solidFill>
              </a:rPr>
              <a:t>Impacts on GMACE results should be checked </a:t>
            </a:r>
            <a:r>
              <a:rPr lang="en-US" sz="3200" dirty="0"/>
              <a:t>with the final GPS-MACE model</a:t>
            </a:r>
          </a:p>
          <a:p>
            <a:pPr lvl="1">
              <a:buFont typeface="Wingdings" panose="05000000000000000000" pitchFamily="2" charset="2"/>
              <a:buChar char="Ø"/>
            </a:pPr>
            <a:r>
              <a:rPr lang="en-US" sz="3200" dirty="0"/>
              <a:t>Biggest improvements for national GEBV </a:t>
            </a:r>
            <a:r>
              <a:rPr lang="en-US" sz="3200" dirty="0">
                <a:solidFill>
                  <a:srgbClr val="FF0000"/>
                </a:solidFill>
              </a:rPr>
              <a:t>conversions to non-genomic countries</a:t>
            </a:r>
          </a:p>
          <a:p>
            <a:pPr marL="0" indent="0">
              <a:buNone/>
            </a:pPr>
            <a:endParaRPr lang="en-CA" sz="4400" dirty="0"/>
          </a:p>
        </p:txBody>
      </p:sp>
      <p:sp>
        <p:nvSpPr>
          <p:cNvPr id="3" name="Text Placeholder 2">
            <a:extLst>
              <a:ext uri="{FF2B5EF4-FFF2-40B4-BE49-F238E27FC236}">
                <a16:creationId xmlns:a16="http://schemas.microsoft.com/office/drawing/2014/main" id="{E76E355F-347E-C523-7D6F-5C1DDBE5820B}"/>
              </a:ext>
            </a:extLst>
          </p:cNvPr>
          <p:cNvSpPr>
            <a:spLocks noGrp="1"/>
          </p:cNvSpPr>
          <p:nvPr>
            <p:ph type="body" sz="quarter" idx="11"/>
          </p:nvPr>
        </p:nvSpPr>
        <p:spPr/>
        <p:txBody>
          <a:bodyPr/>
          <a:lstStyle/>
          <a:p>
            <a:r>
              <a:rPr lang="en-US" sz="5400" b="1" dirty="0"/>
              <a:t>Status of Future MACE</a:t>
            </a:r>
            <a:endParaRPr lang="en-CA" sz="5400" b="1" dirty="0"/>
          </a:p>
        </p:txBody>
      </p:sp>
      <p:sp>
        <p:nvSpPr>
          <p:cNvPr id="4" name="TextBox 3">
            <a:extLst>
              <a:ext uri="{FF2B5EF4-FFF2-40B4-BE49-F238E27FC236}">
                <a16:creationId xmlns:a16="http://schemas.microsoft.com/office/drawing/2014/main" id="{5B2D874C-A131-CD23-116F-7E7A12517A40}"/>
              </a:ext>
            </a:extLst>
          </p:cNvPr>
          <p:cNvSpPr txBox="1"/>
          <p:nvPr/>
        </p:nvSpPr>
        <p:spPr>
          <a:xfrm>
            <a:off x="4565675" y="1924472"/>
            <a:ext cx="7344816" cy="646331"/>
          </a:xfrm>
          <a:prstGeom prst="rect">
            <a:avLst/>
          </a:prstGeom>
          <a:noFill/>
          <a:ln w="38100">
            <a:solidFill>
              <a:srgbClr val="FF0000"/>
            </a:solidFill>
          </a:ln>
        </p:spPr>
        <p:txBody>
          <a:bodyPr wrap="square" rtlCol="0">
            <a:spAutoFit/>
          </a:bodyPr>
          <a:lstStyle/>
          <a:p>
            <a:r>
              <a:rPr lang="en-US" sz="3600" b="1" dirty="0">
                <a:solidFill>
                  <a:srgbClr val="FF0000"/>
                </a:solidFill>
                <a:latin typeface="Arial" panose="020B0604020202020204" pitchFamily="34" charset="0"/>
                <a:cs typeface="Arial" panose="020B0604020202020204" pitchFamily="34" charset="0"/>
              </a:rPr>
              <a:t>August 2023 (Lyon meeting)</a:t>
            </a:r>
            <a:endParaRPr lang="en-CA" sz="36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0894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9D53277-07F2-40F7-2703-151B35434B35}"/>
              </a:ext>
            </a:extLst>
          </p:cNvPr>
          <p:cNvSpPr>
            <a:spLocks noGrp="1"/>
          </p:cNvSpPr>
          <p:nvPr>
            <p:ph idx="1"/>
          </p:nvPr>
        </p:nvSpPr>
        <p:spPr>
          <a:xfrm>
            <a:off x="474147" y="2572544"/>
            <a:ext cx="16391967" cy="5842000"/>
          </a:xfrm>
        </p:spPr>
        <p:txBody>
          <a:bodyPr/>
          <a:lstStyle/>
          <a:p>
            <a:r>
              <a:rPr lang="en-US" sz="3600" dirty="0"/>
              <a:t>Accounting for </a:t>
            </a:r>
            <a:r>
              <a:rPr lang="en-US" sz="3600" dirty="0">
                <a:solidFill>
                  <a:srgbClr val="009900"/>
                </a:solidFill>
              </a:rPr>
              <a:t>estimates of GPS effects on MS means</a:t>
            </a:r>
            <a:r>
              <a:rPr lang="en-US" sz="3600" dirty="0"/>
              <a:t>:</a:t>
            </a:r>
          </a:p>
          <a:p>
            <a:pPr lvl="1">
              <a:buFont typeface="Wingdings" panose="05000000000000000000" pitchFamily="2" charset="2"/>
              <a:buChar char="Ø"/>
            </a:pPr>
            <a:r>
              <a:rPr lang="en-US" sz="3200" dirty="0"/>
              <a:t>Encouraging results from sensitivity studies with alternative </a:t>
            </a:r>
            <a:r>
              <a:rPr lang="en-US" sz="3200" dirty="0">
                <a:solidFill>
                  <a:srgbClr val="009900"/>
                </a:solidFill>
              </a:rPr>
              <a:t>shrinkage parameters</a:t>
            </a:r>
          </a:p>
          <a:p>
            <a:pPr lvl="1">
              <a:buFont typeface="Wingdings" panose="05000000000000000000" pitchFamily="2" charset="2"/>
              <a:buChar char="Ø"/>
            </a:pPr>
            <a:r>
              <a:rPr lang="en-US" sz="3200" dirty="0"/>
              <a:t>Parameters </a:t>
            </a:r>
            <a:r>
              <a:rPr lang="en-US" sz="3200" dirty="0">
                <a:solidFill>
                  <a:srgbClr val="009900"/>
                </a:solidFill>
              </a:rPr>
              <a:t>should be estimated for optimal MS mean adjustments</a:t>
            </a:r>
          </a:p>
          <a:p>
            <a:r>
              <a:rPr lang="en-US" sz="3600" dirty="0"/>
              <a:t>Accounting for GPS </a:t>
            </a:r>
            <a:r>
              <a:rPr lang="en-US" sz="3600" dirty="0">
                <a:solidFill>
                  <a:srgbClr val="FF0000"/>
                </a:solidFill>
              </a:rPr>
              <a:t>effects on MS variances</a:t>
            </a:r>
            <a:r>
              <a:rPr lang="en-US" sz="3600" dirty="0"/>
              <a:t>:</a:t>
            </a:r>
          </a:p>
          <a:p>
            <a:pPr lvl="1">
              <a:buFont typeface="Wingdings" panose="05000000000000000000" pitchFamily="2" charset="2"/>
              <a:buChar char="Ø"/>
            </a:pPr>
            <a:r>
              <a:rPr lang="en-US" sz="3200" dirty="0"/>
              <a:t>Methods are available but </a:t>
            </a:r>
            <a:r>
              <a:rPr lang="en-US" sz="3200" dirty="0">
                <a:solidFill>
                  <a:srgbClr val="FF0000"/>
                </a:solidFill>
              </a:rPr>
              <a:t>testing is in early stages</a:t>
            </a:r>
            <a:r>
              <a:rPr lang="en-US" sz="3200" dirty="0">
                <a:solidFill>
                  <a:srgbClr val="009900"/>
                </a:solidFill>
              </a:rPr>
              <a:t>   </a:t>
            </a:r>
            <a:r>
              <a:rPr lang="en-US" sz="3200" dirty="0">
                <a:solidFill>
                  <a:srgbClr val="FF0000"/>
                </a:solidFill>
              </a:rPr>
              <a:t>(MS versus ANIMAL model?)</a:t>
            </a:r>
          </a:p>
          <a:p>
            <a:r>
              <a:rPr lang="en-US" sz="3600" dirty="0"/>
              <a:t>Using GPS-MACE results within the GMACE evaluation:</a:t>
            </a:r>
          </a:p>
          <a:p>
            <a:pPr lvl="1">
              <a:buFont typeface="Wingdings" panose="05000000000000000000" pitchFamily="2" charset="2"/>
              <a:buChar char="Ø"/>
            </a:pPr>
            <a:r>
              <a:rPr lang="en-US" sz="3200" dirty="0">
                <a:solidFill>
                  <a:srgbClr val="FF0000"/>
                </a:solidFill>
              </a:rPr>
              <a:t>Impacts on GMACE results should be checked </a:t>
            </a:r>
            <a:r>
              <a:rPr lang="en-US" sz="3200" dirty="0"/>
              <a:t>with the final GPS-MACE model</a:t>
            </a:r>
          </a:p>
          <a:p>
            <a:pPr lvl="1">
              <a:buFont typeface="Wingdings" panose="05000000000000000000" pitchFamily="2" charset="2"/>
              <a:buChar char="Ø"/>
            </a:pPr>
            <a:r>
              <a:rPr lang="en-US" sz="3200" dirty="0"/>
              <a:t>Biggest improvements for national GEBV </a:t>
            </a:r>
            <a:r>
              <a:rPr lang="en-US" sz="3200" dirty="0">
                <a:solidFill>
                  <a:srgbClr val="FF0000"/>
                </a:solidFill>
              </a:rPr>
              <a:t>conversions to non-genomic countries</a:t>
            </a:r>
          </a:p>
          <a:p>
            <a:pPr>
              <a:buFont typeface="Arial" panose="020B0604020202020204" pitchFamily="34" charset="0"/>
              <a:buChar char="•"/>
            </a:pPr>
            <a:r>
              <a:rPr lang="en-US" sz="3467" dirty="0">
                <a:solidFill>
                  <a:srgbClr val="009900"/>
                </a:solidFill>
              </a:rPr>
              <a:t>Implement GPS-MACE programs for a pilot run by ITBC</a:t>
            </a:r>
          </a:p>
          <a:p>
            <a:pPr marL="0" indent="0">
              <a:buNone/>
            </a:pPr>
            <a:endParaRPr lang="en-CA" sz="4400" dirty="0"/>
          </a:p>
        </p:txBody>
      </p:sp>
      <p:sp>
        <p:nvSpPr>
          <p:cNvPr id="3" name="Text Placeholder 2">
            <a:extLst>
              <a:ext uri="{FF2B5EF4-FFF2-40B4-BE49-F238E27FC236}">
                <a16:creationId xmlns:a16="http://schemas.microsoft.com/office/drawing/2014/main" id="{E76E355F-347E-C523-7D6F-5C1DDBE5820B}"/>
              </a:ext>
            </a:extLst>
          </p:cNvPr>
          <p:cNvSpPr>
            <a:spLocks noGrp="1"/>
          </p:cNvSpPr>
          <p:nvPr>
            <p:ph type="body" sz="quarter" idx="11"/>
          </p:nvPr>
        </p:nvSpPr>
        <p:spPr/>
        <p:txBody>
          <a:bodyPr/>
          <a:lstStyle/>
          <a:p>
            <a:r>
              <a:rPr lang="en-US" sz="5400" b="1" dirty="0"/>
              <a:t>Status of Future MACE</a:t>
            </a:r>
            <a:endParaRPr lang="en-CA" sz="5400" b="1" dirty="0"/>
          </a:p>
        </p:txBody>
      </p:sp>
      <p:sp>
        <p:nvSpPr>
          <p:cNvPr id="4" name="Oval 3">
            <a:extLst>
              <a:ext uri="{FF2B5EF4-FFF2-40B4-BE49-F238E27FC236}">
                <a16:creationId xmlns:a16="http://schemas.microsoft.com/office/drawing/2014/main" id="{3516E5E7-BB49-9961-8630-499B486BC494}"/>
              </a:ext>
            </a:extLst>
          </p:cNvPr>
          <p:cNvSpPr/>
          <p:nvPr/>
        </p:nvSpPr>
        <p:spPr bwMode="auto">
          <a:xfrm>
            <a:off x="5357763" y="3868688"/>
            <a:ext cx="8424936" cy="1008112"/>
          </a:xfrm>
          <a:prstGeom prst="ellipse">
            <a:avLst/>
          </a:prstGeom>
          <a:noFill/>
          <a:ln w="38100" cap="flat" cmpd="sng" algn="ctr">
            <a:solidFill>
              <a:srgbClr val="0099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CA"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5" name="Oval 4">
            <a:extLst>
              <a:ext uri="{FF2B5EF4-FFF2-40B4-BE49-F238E27FC236}">
                <a16:creationId xmlns:a16="http://schemas.microsoft.com/office/drawing/2014/main" id="{F3021FD3-2072-0FEB-7912-D1B17C19882D}"/>
              </a:ext>
            </a:extLst>
          </p:cNvPr>
          <p:cNvSpPr/>
          <p:nvPr/>
        </p:nvSpPr>
        <p:spPr bwMode="auto">
          <a:xfrm>
            <a:off x="253016" y="8109272"/>
            <a:ext cx="12953620" cy="1088008"/>
          </a:xfrm>
          <a:prstGeom prst="ellipse">
            <a:avLst/>
          </a:prstGeom>
          <a:noFill/>
          <a:ln w="38100" cap="flat" cmpd="sng" algn="ctr">
            <a:solidFill>
              <a:srgbClr val="0099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CA"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6" name="Oval 5">
            <a:extLst>
              <a:ext uri="{FF2B5EF4-FFF2-40B4-BE49-F238E27FC236}">
                <a16:creationId xmlns:a16="http://schemas.microsoft.com/office/drawing/2014/main" id="{033CA3A8-A20C-ACFE-F320-7DC4AE8A82E0}"/>
              </a:ext>
            </a:extLst>
          </p:cNvPr>
          <p:cNvSpPr/>
          <p:nvPr/>
        </p:nvSpPr>
        <p:spPr bwMode="auto">
          <a:xfrm>
            <a:off x="10614347" y="5236840"/>
            <a:ext cx="5760640" cy="1088008"/>
          </a:xfrm>
          <a:prstGeom prst="ellipse">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CA"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7" name="TextBox 6">
            <a:extLst>
              <a:ext uri="{FF2B5EF4-FFF2-40B4-BE49-F238E27FC236}">
                <a16:creationId xmlns:a16="http://schemas.microsoft.com/office/drawing/2014/main" id="{DE9E346D-E832-910A-158A-4B08DCC263C6}"/>
              </a:ext>
            </a:extLst>
          </p:cNvPr>
          <p:cNvSpPr txBox="1"/>
          <p:nvPr/>
        </p:nvSpPr>
        <p:spPr>
          <a:xfrm>
            <a:off x="4565675" y="1924472"/>
            <a:ext cx="7344816" cy="646331"/>
          </a:xfrm>
          <a:prstGeom prst="rect">
            <a:avLst/>
          </a:prstGeom>
          <a:noFill/>
          <a:ln w="38100">
            <a:solidFill>
              <a:srgbClr val="009900"/>
            </a:solidFill>
          </a:ln>
        </p:spPr>
        <p:txBody>
          <a:bodyPr wrap="square" rtlCol="0">
            <a:spAutoFit/>
          </a:bodyPr>
          <a:lstStyle/>
          <a:p>
            <a:r>
              <a:rPr lang="en-US" sz="3600" b="1" dirty="0">
                <a:solidFill>
                  <a:srgbClr val="009900"/>
                </a:solidFill>
                <a:latin typeface="Arial" panose="020B0604020202020204" pitchFamily="34" charset="0"/>
                <a:cs typeface="Arial" panose="020B0604020202020204" pitchFamily="34" charset="0"/>
              </a:rPr>
              <a:t>May 2024 (Bled meeting)</a:t>
            </a:r>
            <a:endParaRPr lang="en-CA" sz="3600" b="1" dirty="0">
              <a:solidFill>
                <a:srgbClr val="0099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8795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CCD916-DC71-9068-B5FF-7C5EC48DE12A}"/>
              </a:ext>
            </a:extLst>
          </p:cNvPr>
          <p:cNvSpPr>
            <a:spLocks noGrp="1"/>
          </p:cNvSpPr>
          <p:nvPr>
            <p:ph idx="1"/>
          </p:nvPr>
        </p:nvSpPr>
        <p:spPr>
          <a:xfrm>
            <a:off x="475200" y="2574000"/>
            <a:ext cx="16391967" cy="5842000"/>
          </a:xfrm>
        </p:spPr>
        <p:txBody>
          <a:bodyPr/>
          <a:lstStyle/>
          <a:p>
            <a:r>
              <a:rPr lang="en-US" sz="3600" dirty="0"/>
              <a:t>GPS-MACE works now, but it will be even better with new national EBV</a:t>
            </a:r>
            <a:endParaRPr lang="en-US" sz="3467" dirty="0"/>
          </a:p>
          <a:p>
            <a:pPr lvl="1"/>
            <a:r>
              <a:rPr lang="en-US" sz="3200" dirty="0"/>
              <a:t>National EBV without genotypes do not include GPS effects</a:t>
            </a:r>
          </a:p>
          <a:p>
            <a:pPr lvl="2">
              <a:buFont typeface="Wingdings" panose="05000000000000000000" pitchFamily="2" charset="2"/>
              <a:buChar char="Ø"/>
            </a:pPr>
            <a:r>
              <a:rPr lang="en-US" sz="3200" dirty="0"/>
              <a:t>True GPS effects are underestimated (but not zero) from the current national EBV</a:t>
            </a:r>
          </a:p>
          <a:p>
            <a:pPr lvl="2">
              <a:buFont typeface="Wingdings" panose="05000000000000000000" pitchFamily="2" charset="2"/>
              <a:buChar char="Ø"/>
            </a:pPr>
            <a:r>
              <a:rPr lang="en-US" sz="3200" dirty="0"/>
              <a:t>The underestimates are better than assuming no GPS effects at all</a:t>
            </a:r>
          </a:p>
          <a:p>
            <a:r>
              <a:rPr lang="en-US" sz="3467" dirty="0"/>
              <a:t>Better inclusion of GPS effects in national EBV will increase the magnitudes of GPS effects estimated in GPS-MACE, but how do we do it?</a:t>
            </a:r>
          </a:p>
          <a:p>
            <a:pPr lvl="2">
              <a:buFont typeface="Wingdings" panose="05000000000000000000" pitchFamily="2" charset="2"/>
              <a:buChar char="Ø"/>
            </a:pPr>
            <a:r>
              <a:rPr lang="en-US" sz="3200" dirty="0"/>
              <a:t>Can a GPS-EBV model that is like GPS-MACE be used at the national level?</a:t>
            </a:r>
          </a:p>
          <a:p>
            <a:pPr lvl="2">
              <a:buFont typeface="Wingdings" panose="05000000000000000000" pitchFamily="2" charset="2"/>
              <a:buChar char="Ø"/>
            </a:pPr>
            <a:r>
              <a:rPr lang="en-US" sz="3200" dirty="0"/>
              <a:t>Can </a:t>
            </a:r>
            <a:r>
              <a:rPr lang="en-US" sz="3200" dirty="0" err="1"/>
              <a:t>ssGEBV</a:t>
            </a:r>
            <a:r>
              <a:rPr lang="en-US" sz="3200" dirty="0"/>
              <a:t> be partitioned to remove individual genotype effects but keep GPS?</a:t>
            </a:r>
          </a:p>
          <a:p>
            <a:pPr lvl="2">
              <a:buFont typeface="Wingdings" panose="05000000000000000000" pitchFamily="2" charset="2"/>
              <a:buChar char="Ø"/>
            </a:pPr>
            <a:r>
              <a:rPr lang="en-US" sz="3200" dirty="0"/>
              <a:t>Can a de-regressed </a:t>
            </a:r>
            <a:r>
              <a:rPr lang="en-US" sz="3200" dirty="0" err="1"/>
              <a:t>ssGEBV</a:t>
            </a:r>
            <a:r>
              <a:rPr lang="en-US" sz="3200" dirty="0"/>
              <a:t> be used instead of a de-regressed EBV?</a:t>
            </a:r>
          </a:p>
          <a:p>
            <a:pPr lvl="2">
              <a:buFont typeface="Wingdings" panose="05000000000000000000" pitchFamily="2" charset="2"/>
              <a:buChar char="Ø"/>
            </a:pPr>
            <a:r>
              <a:rPr lang="en-US" sz="3200" dirty="0">
                <a:solidFill>
                  <a:srgbClr val="009900"/>
                </a:solidFill>
              </a:rPr>
              <a:t>A presented option from France at the 2024 meeting in Bled ***</a:t>
            </a:r>
            <a:endParaRPr lang="en-US" sz="2667" dirty="0">
              <a:solidFill>
                <a:srgbClr val="009900"/>
              </a:solidFill>
            </a:endParaRPr>
          </a:p>
          <a:p>
            <a:endParaRPr lang="en-US" sz="3467" dirty="0"/>
          </a:p>
          <a:p>
            <a:pPr lvl="1"/>
            <a:endParaRPr lang="en-US" sz="3200" dirty="0"/>
          </a:p>
        </p:txBody>
      </p:sp>
      <p:sp>
        <p:nvSpPr>
          <p:cNvPr id="3" name="Text Placeholder 2">
            <a:extLst>
              <a:ext uri="{FF2B5EF4-FFF2-40B4-BE49-F238E27FC236}">
                <a16:creationId xmlns:a16="http://schemas.microsoft.com/office/drawing/2014/main" id="{779903F9-77FF-B72D-5C14-26AC6F44A79E}"/>
              </a:ext>
            </a:extLst>
          </p:cNvPr>
          <p:cNvSpPr>
            <a:spLocks noGrp="1"/>
          </p:cNvSpPr>
          <p:nvPr>
            <p:ph type="body" sz="quarter" idx="11"/>
          </p:nvPr>
        </p:nvSpPr>
        <p:spPr/>
        <p:txBody>
          <a:bodyPr/>
          <a:lstStyle/>
          <a:p>
            <a:r>
              <a:rPr lang="en-US" sz="5400" b="1" dirty="0"/>
              <a:t>Improving GPS-MACE input data</a:t>
            </a:r>
            <a:endParaRPr lang="en-CA" sz="5400" b="1" dirty="0"/>
          </a:p>
        </p:txBody>
      </p:sp>
      <p:sp>
        <p:nvSpPr>
          <p:cNvPr id="4" name="Oval 3">
            <a:extLst>
              <a:ext uri="{FF2B5EF4-FFF2-40B4-BE49-F238E27FC236}">
                <a16:creationId xmlns:a16="http://schemas.microsoft.com/office/drawing/2014/main" id="{0D0AE4BA-3894-27CB-98C5-8F2CFB8100E0}"/>
              </a:ext>
            </a:extLst>
          </p:cNvPr>
          <p:cNvSpPr/>
          <p:nvPr/>
        </p:nvSpPr>
        <p:spPr bwMode="auto">
          <a:xfrm>
            <a:off x="965275" y="8549208"/>
            <a:ext cx="13465496" cy="1008112"/>
          </a:xfrm>
          <a:prstGeom prst="ellipse">
            <a:avLst/>
          </a:prstGeom>
          <a:noFill/>
          <a:ln w="38100" cap="flat" cmpd="sng" algn="ctr">
            <a:solidFill>
              <a:srgbClr val="0099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CA"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5" name="TextBox 4">
            <a:extLst>
              <a:ext uri="{FF2B5EF4-FFF2-40B4-BE49-F238E27FC236}">
                <a16:creationId xmlns:a16="http://schemas.microsoft.com/office/drawing/2014/main" id="{E0FB88FD-184A-880F-3AF4-81117014DC56}"/>
              </a:ext>
            </a:extLst>
          </p:cNvPr>
          <p:cNvSpPr txBox="1"/>
          <p:nvPr/>
        </p:nvSpPr>
        <p:spPr>
          <a:xfrm>
            <a:off x="4565675" y="1924472"/>
            <a:ext cx="7344816" cy="646331"/>
          </a:xfrm>
          <a:prstGeom prst="rect">
            <a:avLst/>
          </a:prstGeom>
          <a:noFill/>
          <a:ln w="38100">
            <a:solidFill>
              <a:srgbClr val="009900"/>
            </a:solidFill>
          </a:ln>
        </p:spPr>
        <p:txBody>
          <a:bodyPr wrap="square" rtlCol="0">
            <a:spAutoFit/>
          </a:bodyPr>
          <a:lstStyle/>
          <a:p>
            <a:r>
              <a:rPr lang="en-US" sz="3600" b="1" dirty="0">
                <a:solidFill>
                  <a:srgbClr val="009900"/>
                </a:solidFill>
                <a:latin typeface="Arial" panose="020B0604020202020204" pitchFamily="34" charset="0"/>
                <a:cs typeface="Arial" panose="020B0604020202020204" pitchFamily="34" charset="0"/>
              </a:rPr>
              <a:t>May 2024 (Bled meeting)</a:t>
            </a:r>
            <a:endParaRPr lang="en-CA" sz="3600" b="1" dirty="0">
              <a:solidFill>
                <a:srgbClr val="0099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456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11. </a:t>
            </a:r>
            <a:r>
              <a:rPr lang="en-US" sz="4250" b="1" dirty="0"/>
              <a:t>Interbull Technical Committee </a:t>
            </a:r>
            <a:r>
              <a:rPr lang="en-US" sz="4250" dirty="0"/>
              <a:t>/ Research and Development</a:t>
            </a:r>
          </a:p>
          <a:p>
            <a:pPr>
              <a:defRPr/>
            </a:pPr>
            <a:r>
              <a:rPr lang="en-US" sz="4250" dirty="0"/>
              <a:t>Gerben de Jong</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9071331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11. Interbull Technical Committee / </a:t>
            </a:r>
            <a:r>
              <a:rPr lang="en-US" sz="4250" b="1" dirty="0"/>
              <a:t>Research and Development</a:t>
            </a:r>
          </a:p>
          <a:p>
            <a:r>
              <a:rPr lang="en-US" altLang="sv-SE" sz="4000" dirty="0"/>
              <a:t>Valentina Palucci</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22742866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1219" y="2428528"/>
            <a:ext cx="16391967" cy="5842000"/>
          </a:xfrm>
        </p:spPr>
        <p:txBody>
          <a:bodyPr/>
          <a:lstStyle/>
          <a:p>
            <a:pPr lvl="1">
              <a:buFont typeface="Wingdings" panose="05000000000000000000" pitchFamily="2" charset="2"/>
              <a:buChar char="ü"/>
            </a:pPr>
            <a:r>
              <a:rPr lang="en-US" sz="2533" b="1" dirty="0"/>
              <a:t>Customer-Oriented</a:t>
            </a:r>
            <a:r>
              <a:rPr lang="en-US" sz="2533" dirty="0"/>
              <a:t> – we align our objectives around understanding and satisfying our customers’ requirements.</a:t>
            </a:r>
          </a:p>
          <a:p>
            <a:pPr lvl="1">
              <a:buFont typeface="Wingdings" panose="05000000000000000000" pitchFamily="2" charset="2"/>
              <a:buChar char="ü"/>
            </a:pPr>
            <a:r>
              <a:rPr lang="en-US" sz="2533" b="1" dirty="0"/>
              <a:t>Accurate</a:t>
            </a:r>
            <a:r>
              <a:rPr lang="en-US" sz="2533" dirty="0"/>
              <a:t> – we are committed to measurements and data being correct and precise.</a:t>
            </a:r>
          </a:p>
          <a:p>
            <a:pPr lvl="1">
              <a:buFont typeface="Wingdings" panose="05000000000000000000" pitchFamily="2" charset="2"/>
              <a:buChar char="ü"/>
            </a:pPr>
            <a:r>
              <a:rPr lang="en-US" sz="2533" b="1" dirty="0"/>
              <a:t>Unbiased</a:t>
            </a:r>
            <a:r>
              <a:rPr lang="en-US" sz="2533" dirty="0"/>
              <a:t> – we work with an open mind and no bias.</a:t>
            </a:r>
          </a:p>
          <a:p>
            <a:pPr lvl="1">
              <a:buFont typeface="Wingdings" panose="05000000000000000000" pitchFamily="2" charset="2"/>
              <a:buChar char="ü"/>
            </a:pPr>
            <a:r>
              <a:rPr lang="en-US" sz="2533" b="1" dirty="0"/>
              <a:t>Independent</a:t>
            </a:r>
            <a:r>
              <a:rPr lang="en-US" sz="2533" dirty="0"/>
              <a:t> – we make decisions and act in the best interests of the global Interbull network, not any individual organization.</a:t>
            </a:r>
          </a:p>
          <a:p>
            <a:pPr lvl="1">
              <a:buFont typeface="Wingdings" panose="05000000000000000000" pitchFamily="2" charset="2"/>
              <a:buChar char="ü"/>
            </a:pPr>
            <a:r>
              <a:rPr lang="en-US" sz="2533" b="1" dirty="0"/>
              <a:t>Integrity</a:t>
            </a:r>
            <a:r>
              <a:rPr lang="en-US" sz="2533" dirty="0"/>
              <a:t> – we act with honesty and consistency in whatever we do. </a:t>
            </a:r>
          </a:p>
          <a:p>
            <a:pPr lvl="1">
              <a:buFont typeface="Wingdings" panose="05000000000000000000" pitchFamily="2" charset="2"/>
              <a:buChar char="ü"/>
            </a:pPr>
            <a:r>
              <a:rPr lang="en-US" sz="2533" b="1" dirty="0"/>
              <a:t>Transparency </a:t>
            </a:r>
            <a:r>
              <a:rPr lang="en-US" sz="2533" dirty="0"/>
              <a:t>– we are committed to open, two–way communication.</a:t>
            </a:r>
          </a:p>
          <a:p>
            <a:pPr lvl="1">
              <a:buFont typeface="Wingdings" panose="05000000000000000000" pitchFamily="2" charset="2"/>
              <a:buChar char="ü"/>
            </a:pPr>
            <a:r>
              <a:rPr lang="en-US" sz="2533" b="1" dirty="0"/>
              <a:t>Cost-Effective</a:t>
            </a:r>
            <a:r>
              <a:rPr lang="en-US" sz="2533" dirty="0"/>
              <a:t> – we strive to find the most cost-effective means for customers to achieve their goals.</a:t>
            </a:r>
          </a:p>
          <a:p>
            <a:pPr lvl="1">
              <a:buFont typeface="Wingdings" panose="05000000000000000000" pitchFamily="2" charset="2"/>
              <a:buChar char="ü"/>
            </a:pPr>
            <a:r>
              <a:rPr lang="en-US" sz="2533" b="1" dirty="0"/>
              <a:t>Innovative and Leading-Edge Services</a:t>
            </a:r>
            <a:r>
              <a:rPr lang="en-US" sz="2533" dirty="0"/>
              <a:t> – we continually look for new and better ways of doing things.</a:t>
            </a:r>
          </a:p>
          <a:p>
            <a:pPr lvl="2">
              <a:buFont typeface="Wingdings" panose="05000000000000000000" pitchFamily="2" charset="2"/>
              <a:buChar char="ü"/>
            </a:pPr>
            <a:endParaRPr lang="en-US" sz="2400" dirty="0"/>
          </a:p>
        </p:txBody>
      </p:sp>
      <p:sp>
        <p:nvSpPr>
          <p:cNvPr id="3" name="Text Placeholder 2"/>
          <p:cNvSpPr>
            <a:spLocks noGrp="1"/>
          </p:cNvSpPr>
          <p:nvPr>
            <p:ph type="body" sz="quarter" idx="11"/>
          </p:nvPr>
        </p:nvSpPr>
        <p:spPr>
          <a:xfrm>
            <a:off x="2549451" y="844352"/>
            <a:ext cx="13005197" cy="762000"/>
          </a:xfrm>
        </p:spPr>
        <p:txBody>
          <a:bodyPr/>
          <a:lstStyle/>
          <a:p>
            <a:r>
              <a:rPr lang="en-US" dirty="0"/>
              <a:t>Interbull Centre - Guiding Principles</a:t>
            </a:r>
          </a:p>
        </p:txBody>
      </p:sp>
    </p:spTree>
    <p:extLst>
      <p:ext uri="{BB962C8B-B14F-4D97-AF65-F5344CB8AC3E}">
        <p14:creationId xmlns:p14="http://schemas.microsoft.com/office/powerpoint/2010/main" val="11537988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7203" y="2284512"/>
            <a:ext cx="16391967" cy="5842000"/>
          </a:xfrm>
        </p:spPr>
        <p:txBody>
          <a:bodyPr/>
          <a:lstStyle/>
          <a:p>
            <a:r>
              <a:rPr lang="en-US" sz="3200" dirty="0"/>
              <a:t>Four new pillars identified</a:t>
            </a:r>
          </a:p>
          <a:p>
            <a:endParaRPr lang="en-US" sz="3200" dirty="0"/>
          </a:p>
        </p:txBody>
      </p:sp>
      <p:sp>
        <p:nvSpPr>
          <p:cNvPr id="3" name="Text Placeholder 2"/>
          <p:cNvSpPr>
            <a:spLocks noGrp="1"/>
          </p:cNvSpPr>
          <p:nvPr>
            <p:ph type="body" sz="quarter" idx="11"/>
          </p:nvPr>
        </p:nvSpPr>
        <p:spPr>
          <a:xfrm>
            <a:off x="2477443" y="844352"/>
            <a:ext cx="13005197" cy="762000"/>
          </a:xfrm>
        </p:spPr>
        <p:txBody>
          <a:bodyPr/>
          <a:lstStyle/>
          <a:p>
            <a:r>
              <a:rPr lang="en-US" dirty="0"/>
              <a:t>New Strategic Plan</a:t>
            </a:r>
          </a:p>
          <a:p>
            <a:endParaRPr lang="en-US"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9449" y="3100050"/>
            <a:ext cx="7992888" cy="5616624"/>
          </a:xfrm>
          <a:prstGeom prst="rect">
            <a:avLst/>
          </a:prstGeom>
          <a:noFill/>
        </p:spPr>
      </p:pic>
      <p:grpSp>
        <p:nvGrpSpPr>
          <p:cNvPr id="8" name="Group 7"/>
          <p:cNvGrpSpPr/>
          <p:nvPr/>
        </p:nvGrpSpPr>
        <p:grpSpPr>
          <a:xfrm>
            <a:off x="1685355" y="3796680"/>
            <a:ext cx="2331238" cy="2135698"/>
            <a:chOff x="583027" y="6365474"/>
            <a:chExt cx="2331238" cy="2135698"/>
          </a:xfrm>
        </p:grpSpPr>
        <p:sp>
          <p:nvSpPr>
            <p:cNvPr id="5" name="Rectangle 4"/>
            <p:cNvSpPr/>
            <p:nvPr/>
          </p:nvSpPr>
          <p:spPr>
            <a:xfrm>
              <a:off x="756300" y="7132855"/>
              <a:ext cx="2131487" cy="738664"/>
            </a:xfrm>
            <a:prstGeom prst="rect">
              <a:avLst/>
            </a:prstGeom>
          </p:spPr>
          <p:txBody>
            <a:bodyPr wrap="square">
              <a:spAutoFit/>
            </a:bodyPr>
            <a:lstStyle/>
            <a:p>
              <a:pPr algn="l"/>
              <a:r>
                <a:rPr lang="en-AU" sz="1400" dirty="0">
                  <a:solidFill>
                    <a:srgbClr val="FF9933"/>
                  </a:solidFill>
                  <a:effectLst>
                    <a:outerShdw blurRad="38100" dist="38100" dir="2700000" algn="tl">
                      <a:srgbClr val="000000">
                        <a:alpha val="43137"/>
                      </a:srgbClr>
                    </a:outerShdw>
                  </a:effectLst>
                  <a:latin typeface="Arial" panose="020B0604020202020204" pitchFamily="34" charset="0"/>
                  <a:ea typeface="Arial" panose="020B0604020202020204" pitchFamily="34" charset="0"/>
                  <a:cs typeface="Times New Roman" panose="02020603050405020304" pitchFamily="18" charset="0"/>
                </a:rPr>
                <a:t>expansion of existing services to current and new service users</a:t>
              </a:r>
              <a:endParaRPr lang="en-US" sz="1400" dirty="0">
                <a:solidFill>
                  <a:srgbClr val="FF9933"/>
                </a:solidFill>
                <a:effectLst>
                  <a:outerShdw blurRad="38100" dist="38100" dir="2700000" algn="tl">
                    <a:srgbClr val="000000">
                      <a:alpha val="43137"/>
                    </a:srgbClr>
                  </a:outerShdw>
                </a:effectLst>
              </a:endParaRPr>
            </a:p>
          </p:txBody>
        </p:sp>
        <p:sp>
          <p:nvSpPr>
            <p:cNvPr id="6" name="Cloud Callout 5"/>
            <p:cNvSpPr/>
            <p:nvPr/>
          </p:nvSpPr>
          <p:spPr bwMode="auto">
            <a:xfrm rot="17091380">
              <a:off x="680797" y="6267704"/>
              <a:ext cx="2135698" cy="2331238"/>
            </a:xfrm>
            <a:prstGeom prst="cloudCallout">
              <a:avLst/>
            </a:prstGeom>
            <a:noFill/>
            <a:ln w="127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chemeClr val="tx2"/>
                </a:solidFill>
                <a:effectLst/>
                <a:latin typeface="Gill Sans Light" charset="0"/>
                <a:ea typeface="ヒラギノ角ゴ ProN W3" charset="0"/>
                <a:cs typeface="ヒラギノ角ゴ ProN W3" charset="0"/>
                <a:sym typeface="Gill Sans Light" charset="0"/>
              </a:endParaRPr>
            </a:p>
          </p:txBody>
        </p:sp>
      </p:grpSp>
      <p:grpSp>
        <p:nvGrpSpPr>
          <p:cNvPr id="9" name="Group 8"/>
          <p:cNvGrpSpPr/>
          <p:nvPr/>
        </p:nvGrpSpPr>
        <p:grpSpPr>
          <a:xfrm rot="8551990">
            <a:off x="12607638" y="4022273"/>
            <a:ext cx="2331238" cy="2135698"/>
            <a:chOff x="583027" y="6365474"/>
            <a:chExt cx="2331238" cy="2135698"/>
          </a:xfrm>
        </p:grpSpPr>
        <p:sp>
          <p:nvSpPr>
            <p:cNvPr id="10" name="Rectangle 9"/>
            <p:cNvSpPr/>
            <p:nvPr/>
          </p:nvSpPr>
          <p:spPr>
            <a:xfrm rot="13048010">
              <a:off x="590715" y="6993337"/>
              <a:ext cx="2131487" cy="738664"/>
            </a:xfrm>
            <a:prstGeom prst="rect">
              <a:avLst/>
            </a:prstGeom>
          </p:spPr>
          <p:txBody>
            <a:bodyPr wrap="square">
              <a:spAutoFit/>
            </a:bodyPr>
            <a:lstStyle/>
            <a:p>
              <a:pPr algn="l"/>
              <a:r>
                <a:rPr lang="en-AU"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different service options to underpin Interbull’s future</a:t>
              </a:r>
              <a:endParaRPr lang="en-US"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1" name="Cloud Callout 10"/>
            <p:cNvSpPr/>
            <p:nvPr/>
          </p:nvSpPr>
          <p:spPr bwMode="auto">
            <a:xfrm rot="17091380">
              <a:off x="680797" y="6267704"/>
              <a:ext cx="2135698" cy="2331238"/>
            </a:xfrm>
            <a:prstGeom prst="cloudCallout">
              <a:avLst/>
            </a:prstGeom>
            <a:noFill/>
            <a:ln w="127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chemeClr val="tx2"/>
                </a:solidFill>
                <a:effectLst/>
                <a:latin typeface="Gill Sans Light" charset="0"/>
                <a:ea typeface="ヒラギノ角ゴ ProN W3" charset="0"/>
                <a:cs typeface="ヒラギノ角ゴ ProN W3" charset="0"/>
                <a:sym typeface="Gill Sans Light" charset="0"/>
              </a:endParaRPr>
            </a:p>
          </p:txBody>
        </p:sp>
      </p:grpSp>
      <p:grpSp>
        <p:nvGrpSpPr>
          <p:cNvPr id="16" name="Group 15"/>
          <p:cNvGrpSpPr/>
          <p:nvPr/>
        </p:nvGrpSpPr>
        <p:grpSpPr>
          <a:xfrm rot="20990805">
            <a:off x="9772594" y="1863492"/>
            <a:ext cx="2454604" cy="2135698"/>
            <a:chOff x="9570576" y="1874095"/>
            <a:chExt cx="2454604" cy="2135698"/>
          </a:xfrm>
        </p:grpSpPr>
        <p:grpSp>
          <p:nvGrpSpPr>
            <p:cNvPr id="12" name="Group 11"/>
            <p:cNvGrpSpPr/>
            <p:nvPr/>
          </p:nvGrpSpPr>
          <p:grpSpPr>
            <a:xfrm rot="8551990">
              <a:off x="9570576" y="1874095"/>
              <a:ext cx="2454604" cy="2135698"/>
              <a:chOff x="459661" y="6365474"/>
              <a:chExt cx="2454604" cy="2135698"/>
            </a:xfrm>
          </p:grpSpPr>
          <p:sp>
            <p:nvSpPr>
              <p:cNvPr id="13" name="Rectangle 12"/>
              <p:cNvSpPr/>
              <p:nvPr/>
            </p:nvSpPr>
            <p:spPr>
              <a:xfrm rot="13048010">
                <a:off x="459661" y="7379779"/>
                <a:ext cx="2131487" cy="307777"/>
              </a:xfrm>
              <a:prstGeom prst="rect">
                <a:avLst/>
              </a:prstGeom>
            </p:spPr>
            <p:txBody>
              <a:bodyPr wrap="square">
                <a:spAutoFit/>
              </a:bodyPr>
              <a:lstStyle/>
              <a:p>
                <a:pPr algn="l"/>
                <a:endParaRPr lang="en-US"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4" name="Cloud Callout 13"/>
              <p:cNvSpPr/>
              <p:nvPr/>
            </p:nvSpPr>
            <p:spPr bwMode="auto">
              <a:xfrm rot="17091380">
                <a:off x="680797" y="6267704"/>
                <a:ext cx="2135698" cy="2331238"/>
              </a:xfrm>
              <a:prstGeom prst="cloudCallout">
                <a:avLst/>
              </a:prstGeom>
              <a:noFill/>
              <a:ln w="127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chemeClr val="tx2"/>
                  </a:solidFill>
                  <a:effectLst/>
                  <a:latin typeface="Gill Sans Light" charset="0"/>
                  <a:ea typeface="ヒラギノ角ゴ ProN W3" charset="0"/>
                  <a:cs typeface="ヒラギノ角ゴ ProN W3" charset="0"/>
                  <a:sym typeface="Gill Sans Light" charset="0"/>
                </a:endParaRPr>
              </a:p>
            </p:txBody>
          </p:sp>
        </p:grpSp>
        <p:sp>
          <p:nvSpPr>
            <p:cNvPr id="15" name="Rectangle 14"/>
            <p:cNvSpPr/>
            <p:nvPr/>
          </p:nvSpPr>
          <p:spPr>
            <a:xfrm rot="609195">
              <a:off x="9799325" y="2440858"/>
              <a:ext cx="2102420" cy="954107"/>
            </a:xfrm>
            <a:prstGeom prst="rect">
              <a:avLst/>
            </a:prstGeom>
          </p:spPr>
          <p:txBody>
            <a:bodyPr wrap="square">
              <a:spAutoFit/>
            </a:bodyPr>
            <a:lstStyle/>
            <a:p>
              <a:pPr algn="l"/>
              <a:r>
                <a:rPr lang="en-US" sz="1400" dirty="0">
                  <a:solidFill>
                    <a:srgbClr val="FF9933"/>
                  </a:solidFill>
                  <a:effectLst>
                    <a:outerShdw blurRad="38100" dist="38100" dir="2700000" algn="tl">
                      <a:srgbClr val="000000">
                        <a:alpha val="43137"/>
                      </a:srgbClr>
                    </a:outerShdw>
                  </a:effectLst>
                  <a:latin typeface="Arial" panose="020B0604020202020204" pitchFamily="34" charset="0"/>
                  <a:ea typeface="Arial" panose="020B0604020202020204" pitchFamily="34" charset="0"/>
                  <a:cs typeface="Times New Roman" panose="02020603050405020304" pitchFamily="18" charset="0"/>
                </a:rPr>
                <a:t>existing services to increase value and relevance to current and new service users.</a:t>
              </a:r>
              <a:endParaRPr lang="en-US" sz="1400" dirty="0">
                <a:solidFill>
                  <a:srgbClr val="FF9933"/>
                </a:solidFill>
                <a:effectLst>
                  <a:outerShdw blurRad="38100" dist="38100" dir="2700000" algn="tl">
                    <a:srgbClr val="000000">
                      <a:alpha val="43137"/>
                    </a:srgbClr>
                  </a:outerShdw>
                </a:effectLst>
              </a:endParaRPr>
            </a:p>
          </p:txBody>
        </p:sp>
      </p:grpSp>
      <p:grpSp>
        <p:nvGrpSpPr>
          <p:cNvPr id="17" name="Group 16"/>
          <p:cNvGrpSpPr/>
          <p:nvPr/>
        </p:nvGrpSpPr>
        <p:grpSpPr>
          <a:xfrm rot="846781">
            <a:off x="9838455" y="6872021"/>
            <a:ext cx="2454604" cy="2135698"/>
            <a:chOff x="9570576" y="1874095"/>
            <a:chExt cx="2454604" cy="2135698"/>
          </a:xfrm>
        </p:grpSpPr>
        <p:grpSp>
          <p:nvGrpSpPr>
            <p:cNvPr id="18" name="Group 17"/>
            <p:cNvGrpSpPr/>
            <p:nvPr/>
          </p:nvGrpSpPr>
          <p:grpSpPr>
            <a:xfrm rot="8551990">
              <a:off x="9570576" y="1874095"/>
              <a:ext cx="2454604" cy="2135698"/>
              <a:chOff x="459661" y="6365474"/>
              <a:chExt cx="2454604" cy="2135698"/>
            </a:xfrm>
          </p:grpSpPr>
          <p:sp>
            <p:nvSpPr>
              <p:cNvPr id="20" name="Rectangle 19"/>
              <p:cNvSpPr/>
              <p:nvPr/>
            </p:nvSpPr>
            <p:spPr>
              <a:xfrm rot="13048010">
                <a:off x="459661" y="7379779"/>
                <a:ext cx="2131487" cy="307777"/>
              </a:xfrm>
              <a:prstGeom prst="rect">
                <a:avLst/>
              </a:prstGeom>
            </p:spPr>
            <p:txBody>
              <a:bodyPr wrap="square">
                <a:spAutoFit/>
              </a:bodyPr>
              <a:lstStyle/>
              <a:p>
                <a:pPr algn="l"/>
                <a:endParaRPr lang="en-US"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1" name="Cloud Callout 20"/>
              <p:cNvSpPr/>
              <p:nvPr/>
            </p:nvSpPr>
            <p:spPr bwMode="auto">
              <a:xfrm rot="17091380">
                <a:off x="680797" y="6267704"/>
                <a:ext cx="2135698" cy="2331238"/>
              </a:xfrm>
              <a:prstGeom prst="cloudCallout">
                <a:avLst/>
              </a:prstGeom>
              <a:noFill/>
              <a:ln w="127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4200" b="0" i="0" u="none" strike="noStrike" cap="none" normalizeH="0" baseline="0">
                  <a:ln>
                    <a:noFill/>
                  </a:ln>
                  <a:solidFill>
                    <a:schemeClr val="tx2"/>
                  </a:solidFill>
                  <a:effectLst/>
                  <a:latin typeface="Gill Sans Light" charset="0"/>
                  <a:ea typeface="ヒラギノ角ゴ ProN W3" charset="0"/>
                  <a:cs typeface="ヒラギノ角ゴ ProN W3" charset="0"/>
                  <a:sym typeface="Gill Sans Light" charset="0"/>
                </a:endParaRPr>
              </a:p>
            </p:txBody>
          </p:sp>
        </p:grpSp>
        <p:sp>
          <p:nvSpPr>
            <p:cNvPr id="19" name="Rectangle 18"/>
            <p:cNvSpPr/>
            <p:nvPr/>
          </p:nvSpPr>
          <p:spPr>
            <a:xfrm rot="20753219">
              <a:off x="9878463" y="2377718"/>
              <a:ext cx="2102420" cy="954107"/>
            </a:xfrm>
            <a:prstGeom prst="rect">
              <a:avLst/>
            </a:prstGeom>
          </p:spPr>
          <p:txBody>
            <a:bodyPr wrap="square">
              <a:spAutoFit/>
            </a:bodyPr>
            <a:lstStyle/>
            <a:p>
              <a:pPr algn="l"/>
              <a:r>
                <a:rPr lang="en-AU"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capability and collaboration to effectively deliver Interbull’s success</a:t>
              </a:r>
              <a:endParaRPr lang="en-US" sz="1400" dirty="0">
                <a:solidFill>
                  <a:srgbClr val="FF993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1032580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Wingdings" panose="05000000000000000000" pitchFamily="2" charset="2"/>
              <a:buChar char="v"/>
            </a:pPr>
            <a:r>
              <a:rPr lang="en-US" sz="3200" dirty="0"/>
              <a:t>Interbull Webinar’s Series</a:t>
            </a:r>
          </a:p>
          <a:p>
            <a:pPr lvl="1">
              <a:buFont typeface="Wingdings" panose="05000000000000000000" pitchFamily="2" charset="2"/>
              <a:buChar char="Ø"/>
            </a:pPr>
            <a:r>
              <a:rPr lang="en-US" sz="2933" dirty="0">
                <a:solidFill>
                  <a:srgbClr val="00B050"/>
                </a:solidFill>
              </a:rPr>
              <a:t>GenoEx-PSE</a:t>
            </a:r>
            <a:r>
              <a:rPr lang="en-US" sz="2933" dirty="0"/>
              <a:t>, GenoEx-GDE</a:t>
            </a:r>
          </a:p>
          <a:p>
            <a:pPr>
              <a:buFont typeface="Wingdings" panose="05000000000000000000" pitchFamily="2" charset="2"/>
              <a:buChar char="v"/>
            </a:pPr>
            <a:r>
              <a:rPr lang="en-US" sz="3200" dirty="0"/>
              <a:t>New webpage</a:t>
            </a:r>
          </a:p>
          <a:p>
            <a:pPr>
              <a:buFont typeface="Wingdings" panose="05000000000000000000" pitchFamily="2" charset="2"/>
              <a:buChar char="v"/>
            </a:pPr>
            <a:endParaRPr lang="en-GB" sz="3200" dirty="0"/>
          </a:p>
          <a:p>
            <a:pPr>
              <a:buFont typeface="Wingdings" panose="05000000000000000000" pitchFamily="2" charset="2"/>
              <a:buChar char="v"/>
            </a:pPr>
            <a:endParaRPr lang="en-GB" sz="3200" dirty="0"/>
          </a:p>
          <a:p>
            <a:pPr>
              <a:buFont typeface="Wingdings" panose="05000000000000000000" pitchFamily="2" charset="2"/>
              <a:buChar char="v"/>
            </a:pPr>
            <a:endParaRPr lang="en-GB" sz="3200" dirty="0"/>
          </a:p>
          <a:p>
            <a:pPr>
              <a:buFont typeface="Wingdings" panose="05000000000000000000" pitchFamily="2" charset="2"/>
              <a:buChar char="v"/>
            </a:pPr>
            <a:endParaRPr lang="en-GB" sz="3200" dirty="0"/>
          </a:p>
          <a:p>
            <a:pPr>
              <a:buFont typeface="Wingdings" panose="05000000000000000000" pitchFamily="2" charset="2"/>
              <a:buChar char="v"/>
            </a:pPr>
            <a:endParaRPr lang="en-GB" sz="3200" dirty="0"/>
          </a:p>
          <a:p>
            <a:pPr>
              <a:buFont typeface="Wingdings" panose="05000000000000000000" pitchFamily="2" charset="2"/>
              <a:buChar char="v"/>
            </a:pPr>
            <a:endParaRPr lang="en-GB" sz="3200" dirty="0"/>
          </a:p>
          <a:p>
            <a:pPr>
              <a:buFont typeface="Wingdings" panose="05000000000000000000" pitchFamily="2" charset="2"/>
              <a:buChar char="v"/>
            </a:pPr>
            <a:r>
              <a:rPr lang="en-GB" sz="3200" dirty="0"/>
              <a:t>Increase awareness and participation to existing services</a:t>
            </a:r>
            <a:endParaRPr lang="en-US" sz="3200" dirty="0"/>
          </a:p>
        </p:txBody>
      </p:sp>
      <p:sp>
        <p:nvSpPr>
          <p:cNvPr id="3" name="Text Placeholder 2"/>
          <p:cNvSpPr>
            <a:spLocks noGrp="1"/>
          </p:cNvSpPr>
          <p:nvPr>
            <p:ph type="body" sz="quarter" idx="11"/>
          </p:nvPr>
        </p:nvSpPr>
        <p:spPr>
          <a:xfrm>
            <a:off x="2477443" y="844352"/>
            <a:ext cx="13005197" cy="762000"/>
          </a:xfrm>
        </p:spPr>
        <p:txBody>
          <a:bodyPr/>
          <a:lstStyle/>
          <a:p>
            <a:r>
              <a:rPr lang="en-US" dirty="0"/>
              <a:t>2024 Annual Operating Plan</a:t>
            </a:r>
          </a:p>
        </p:txBody>
      </p:sp>
      <p:pic>
        <p:nvPicPr>
          <p:cNvPr id="4" name="Picture 3"/>
          <p:cNvPicPr>
            <a:picLocks noChangeAspect="1"/>
          </p:cNvPicPr>
          <p:nvPr/>
        </p:nvPicPr>
        <p:blipFill>
          <a:blip r:embed="rId2"/>
          <a:stretch>
            <a:fillRect/>
          </a:stretch>
        </p:blipFill>
        <p:spPr>
          <a:xfrm>
            <a:off x="14718803" y="844352"/>
            <a:ext cx="2390775" cy="1943100"/>
          </a:xfrm>
          <a:prstGeom prst="rect">
            <a:avLst/>
          </a:prstGeom>
        </p:spPr>
      </p:pic>
      <p:pic>
        <p:nvPicPr>
          <p:cNvPr id="5" name="Picture 4"/>
          <p:cNvPicPr>
            <a:picLocks noChangeAspect="1"/>
          </p:cNvPicPr>
          <p:nvPr/>
        </p:nvPicPr>
        <p:blipFill>
          <a:blip r:embed="rId3"/>
          <a:stretch>
            <a:fillRect/>
          </a:stretch>
        </p:blipFill>
        <p:spPr>
          <a:xfrm>
            <a:off x="4061619" y="4228728"/>
            <a:ext cx="7317228" cy="4031142"/>
          </a:xfrm>
          <a:prstGeom prst="rect">
            <a:avLst/>
          </a:prstGeom>
        </p:spPr>
      </p:pic>
    </p:spTree>
    <p:extLst>
      <p:ext uri="{BB962C8B-B14F-4D97-AF65-F5344CB8AC3E}">
        <p14:creationId xmlns:p14="http://schemas.microsoft.com/office/powerpoint/2010/main" val="18785595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358763" y="916360"/>
            <a:ext cx="2752725" cy="2000250"/>
          </a:xfrm>
          <a:prstGeom prst="rect">
            <a:avLst/>
          </a:prstGeom>
        </p:spPr>
      </p:pic>
      <p:sp>
        <p:nvSpPr>
          <p:cNvPr id="2" name="Content Placeholder 1"/>
          <p:cNvSpPr>
            <a:spLocks noGrp="1"/>
          </p:cNvSpPr>
          <p:nvPr>
            <p:ph idx="1"/>
          </p:nvPr>
        </p:nvSpPr>
        <p:spPr>
          <a:xfrm>
            <a:off x="186116" y="1996480"/>
            <a:ext cx="16391967" cy="5842000"/>
          </a:xfrm>
        </p:spPr>
        <p:txBody>
          <a:bodyPr/>
          <a:lstStyle/>
          <a:p>
            <a:pPr>
              <a:buFont typeface="Wingdings" panose="05000000000000000000" pitchFamily="2" charset="2"/>
              <a:buChar char="v"/>
            </a:pPr>
            <a:r>
              <a:rPr lang="en-US" sz="3200" dirty="0"/>
              <a:t>New Traits </a:t>
            </a:r>
          </a:p>
          <a:p>
            <a:pPr>
              <a:buFont typeface="Wingdings" panose="05000000000000000000" pitchFamily="2" charset="2"/>
              <a:buChar char="v"/>
            </a:pPr>
            <a:r>
              <a:rPr lang="en-GB" sz="3200" dirty="0"/>
              <a:t>Continue refinement of methodologies for </a:t>
            </a:r>
            <a:r>
              <a:rPr lang="en-GB" sz="3200" i="1" dirty="0">
                <a:effectLst>
                  <a:outerShdw blurRad="38100" dist="38100" dir="2700000" algn="tl">
                    <a:srgbClr val="000000">
                      <a:alpha val="43137"/>
                    </a:srgbClr>
                  </a:outerShdw>
                </a:effectLst>
              </a:rPr>
              <a:t>dairy</a:t>
            </a:r>
            <a:r>
              <a:rPr lang="en-GB" sz="3200" dirty="0"/>
              <a:t> validation</a:t>
            </a:r>
          </a:p>
          <a:p>
            <a:pPr lvl="1">
              <a:buFont typeface="Wingdings" panose="05000000000000000000" pitchFamily="2" charset="2"/>
              <a:buChar char="Ø"/>
            </a:pPr>
            <a:r>
              <a:rPr lang="en-GB" sz="2800" dirty="0">
                <a:effectLst>
                  <a:outerShdw blurRad="38100" dist="38100" dir="2700000" algn="tl">
                    <a:srgbClr val="000000">
                      <a:alpha val="43137"/>
                    </a:srgbClr>
                  </a:outerShdw>
                </a:effectLst>
              </a:rPr>
              <a:t>New GEBVtest</a:t>
            </a:r>
          </a:p>
          <a:p>
            <a:pPr lvl="1">
              <a:buFont typeface="Wingdings" panose="05000000000000000000" pitchFamily="2" charset="2"/>
              <a:buChar char="Ø"/>
            </a:pPr>
            <a:r>
              <a:rPr lang="en-GB" sz="2800" dirty="0">
                <a:effectLst>
                  <a:outerShdw blurRad="38100" dist="38100" dir="2700000" algn="tl">
                    <a:srgbClr val="000000">
                      <a:alpha val="43137"/>
                    </a:srgbClr>
                  </a:outerShdw>
                </a:effectLst>
              </a:rPr>
              <a:t>MS test</a:t>
            </a:r>
            <a:r>
              <a:rPr lang="en-GB" sz="2800" dirty="0"/>
              <a:t> </a:t>
            </a:r>
          </a:p>
          <a:p>
            <a:pPr>
              <a:buFont typeface="Wingdings" panose="05000000000000000000" pitchFamily="2" charset="2"/>
              <a:buChar char="v"/>
            </a:pPr>
            <a:r>
              <a:rPr lang="en-US" sz="3467" b="1" dirty="0"/>
              <a:t> </a:t>
            </a:r>
            <a:r>
              <a:rPr lang="en-GB" sz="3467" dirty="0"/>
              <a:t>Develop of </a:t>
            </a:r>
            <a:r>
              <a:rPr lang="en-GB" sz="3467" i="1" dirty="0">
                <a:effectLst>
                  <a:outerShdw blurRad="38100" dist="38100" dir="2700000" algn="tl">
                    <a:srgbClr val="000000">
                      <a:alpha val="43137"/>
                    </a:srgbClr>
                  </a:outerShdw>
                </a:effectLst>
              </a:rPr>
              <a:t>beef </a:t>
            </a:r>
            <a:r>
              <a:rPr lang="en-GB" sz="3467" dirty="0"/>
              <a:t>validation’s methodologies</a:t>
            </a:r>
          </a:p>
          <a:p>
            <a:pPr lvl="1">
              <a:buFont typeface="Wingdings" panose="05000000000000000000" pitchFamily="2" charset="2"/>
              <a:buChar char="Ø"/>
            </a:pPr>
            <a:r>
              <a:rPr lang="en-US" sz="2800" dirty="0"/>
              <a:t>Developed an adjusted dairy method II for beef data</a:t>
            </a:r>
          </a:p>
          <a:p>
            <a:pPr lvl="1">
              <a:buFont typeface="Wingdings" panose="05000000000000000000" pitchFamily="2" charset="2"/>
              <a:buChar char="Ø"/>
            </a:pPr>
            <a:r>
              <a:rPr lang="en-US" sz="2800" dirty="0"/>
              <a:t>Continue developing new specific methods</a:t>
            </a:r>
          </a:p>
          <a:p>
            <a:pPr>
              <a:buFont typeface="Wingdings" panose="05000000000000000000" pitchFamily="2" charset="2"/>
              <a:buChar char="v"/>
            </a:pPr>
            <a:r>
              <a:rPr lang="en-US" sz="3200" dirty="0"/>
              <a:t>Improve beef VCE procedures</a:t>
            </a:r>
          </a:p>
          <a:p>
            <a:pPr lvl="1">
              <a:buFont typeface="Wingdings" panose="05000000000000000000" pitchFamily="2" charset="2"/>
              <a:buChar char="Ø"/>
            </a:pPr>
            <a:r>
              <a:rPr lang="en-US" sz="2800" dirty="0"/>
              <a:t>Standardize methodology and software -&gt; aim to take it in-house</a:t>
            </a:r>
          </a:p>
          <a:p>
            <a:pPr lvl="1">
              <a:buFont typeface="Wingdings" panose="05000000000000000000" pitchFamily="2" charset="2"/>
              <a:buChar char="Ø"/>
            </a:pPr>
            <a:r>
              <a:rPr lang="en-US" sz="2800" dirty="0"/>
              <a:t>Provide clearer guidelines on when VCE is required</a:t>
            </a:r>
          </a:p>
        </p:txBody>
      </p:sp>
      <p:sp>
        <p:nvSpPr>
          <p:cNvPr id="3" name="Text Placeholder 2"/>
          <p:cNvSpPr>
            <a:spLocks noGrp="1"/>
          </p:cNvSpPr>
          <p:nvPr>
            <p:ph type="body" sz="quarter" idx="11"/>
          </p:nvPr>
        </p:nvSpPr>
        <p:spPr>
          <a:xfrm>
            <a:off x="2405435" y="844352"/>
            <a:ext cx="13005197" cy="762000"/>
          </a:xfrm>
        </p:spPr>
        <p:txBody>
          <a:bodyPr/>
          <a:lstStyle/>
          <a:p>
            <a:r>
              <a:rPr lang="en-US" dirty="0"/>
              <a:t>2024 Annual Operating Plan</a:t>
            </a:r>
          </a:p>
          <a:p>
            <a:endParaRPr lang="en-US" dirty="0"/>
          </a:p>
        </p:txBody>
      </p:sp>
    </p:spTree>
    <p:extLst>
      <p:ext uri="{BB962C8B-B14F-4D97-AF65-F5344CB8AC3E}">
        <p14:creationId xmlns:p14="http://schemas.microsoft.com/office/powerpoint/2010/main" val="37487849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9211" y="2428528"/>
            <a:ext cx="16391967" cy="5842000"/>
          </a:xfrm>
        </p:spPr>
        <p:txBody>
          <a:bodyPr/>
          <a:lstStyle/>
          <a:p>
            <a:pPr>
              <a:buFont typeface="Wingdings" panose="05000000000000000000" pitchFamily="2" charset="2"/>
              <a:buChar char="v"/>
            </a:pPr>
            <a:r>
              <a:rPr lang="en-US" sz="2800" dirty="0"/>
              <a:t>GenoEx-GDE: </a:t>
            </a:r>
            <a:r>
              <a:rPr lang="en-GB" sz="2800" dirty="0"/>
              <a:t>Improve the user query extraction interface</a:t>
            </a:r>
          </a:p>
          <a:p>
            <a:pPr lvl="1">
              <a:buFont typeface="Wingdings" panose="05000000000000000000" pitchFamily="2" charset="2"/>
              <a:buChar char="Ø"/>
            </a:pPr>
            <a:r>
              <a:rPr lang="en-GB" sz="2800" dirty="0">
                <a:solidFill>
                  <a:srgbClr val="00B050"/>
                </a:solidFill>
              </a:rPr>
              <a:t>Mark of mandatory fields, avoiding extraction to abort silently due to missing information</a:t>
            </a:r>
          </a:p>
          <a:p>
            <a:pPr lvl="1">
              <a:buFont typeface="Wingdings" panose="05000000000000000000" pitchFamily="2" charset="2"/>
              <a:buChar char="Ø"/>
            </a:pPr>
            <a:r>
              <a:rPr lang="en-US" sz="2800" dirty="0"/>
              <a:t>Extract animals with an updated sharing permission record</a:t>
            </a:r>
          </a:p>
          <a:p>
            <a:pPr>
              <a:buFont typeface="Wingdings" panose="05000000000000000000" pitchFamily="2" charset="2"/>
              <a:buChar char="v"/>
            </a:pPr>
            <a:r>
              <a:rPr lang="en-US" sz="2800" dirty="0"/>
              <a:t>GenoEx-GDE: for other species than cattle (multispecies)</a:t>
            </a:r>
          </a:p>
          <a:p>
            <a:pPr lvl="1">
              <a:buFont typeface="Wingdings" panose="05000000000000000000" pitchFamily="2" charset="2"/>
              <a:buChar char="Ø"/>
            </a:pPr>
            <a:r>
              <a:rPr lang="en-US" sz="2800" dirty="0"/>
              <a:t> Current development’s plans for Horse and Sheep</a:t>
            </a:r>
          </a:p>
          <a:p>
            <a:pPr>
              <a:buFont typeface="Wingdings" panose="05000000000000000000" pitchFamily="2" charset="2"/>
              <a:buChar char="v"/>
            </a:pPr>
            <a:r>
              <a:rPr lang="en-US" sz="2800" dirty="0"/>
              <a:t>PREP </a:t>
            </a:r>
          </a:p>
          <a:p>
            <a:pPr lvl="1">
              <a:buFont typeface="Wingdings" panose="05000000000000000000" pitchFamily="2" charset="2"/>
              <a:buChar char="Ø"/>
            </a:pPr>
            <a:r>
              <a:rPr lang="en-US" sz="2800" dirty="0"/>
              <a:t>Inclusion of electronic forms for udder health, longevity, workability</a:t>
            </a:r>
          </a:p>
          <a:p>
            <a:pPr lvl="1">
              <a:buFont typeface="Wingdings" panose="05000000000000000000" pitchFamily="2" charset="2"/>
              <a:buChar char="Ø"/>
            </a:pPr>
            <a:r>
              <a:rPr lang="en-US" sz="2800" dirty="0"/>
              <a:t>Expansion to collect descriptive information for national </a:t>
            </a:r>
            <a:r>
              <a:rPr lang="en-US" sz="2800" u="sng" dirty="0"/>
              <a:t>genomic</a:t>
            </a:r>
            <a:r>
              <a:rPr lang="en-US" sz="2800" dirty="0"/>
              <a:t> evaluations</a:t>
            </a:r>
            <a:endParaRPr lang="en-US" sz="3200" dirty="0"/>
          </a:p>
        </p:txBody>
      </p:sp>
      <p:sp>
        <p:nvSpPr>
          <p:cNvPr id="3" name="Text Placeholder 2"/>
          <p:cNvSpPr>
            <a:spLocks noGrp="1"/>
          </p:cNvSpPr>
          <p:nvPr>
            <p:ph type="body" sz="quarter" idx="11"/>
          </p:nvPr>
        </p:nvSpPr>
        <p:spPr>
          <a:xfrm>
            <a:off x="2189411" y="772344"/>
            <a:ext cx="13005197" cy="762000"/>
          </a:xfrm>
        </p:spPr>
        <p:txBody>
          <a:bodyPr/>
          <a:lstStyle/>
          <a:p>
            <a:r>
              <a:rPr lang="en-US" dirty="0"/>
              <a:t>2024 Annual Operating Plan</a:t>
            </a:r>
          </a:p>
        </p:txBody>
      </p:sp>
      <p:pic>
        <p:nvPicPr>
          <p:cNvPr id="4" name="Picture 3"/>
          <p:cNvPicPr>
            <a:picLocks noChangeAspect="1"/>
          </p:cNvPicPr>
          <p:nvPr/>
        </p:nvPicPr>
        <p:blipFill>
          <a:blip r:embed="rId2"/>
          <a:stretch>
            <a:fillRect/>
          </a:stretch>
        </p:blipFill>
        <p:spPr>
          <a:xfrm>
            <a:off x="14718803" y="916360"/>
            <a:ext cx="2524125" cy="2124075"/>
          </a:xfrm>
          <a:prstGeom prst="rect">
            <a:avLst/>
          </a:prstGeom>
        </p:spPr>
      </p:pic>
    </p:spTree>
    <p:extLst>
      <p:ext uri="{BB962C8B-B14F-4D97-AF65-F5344CB8AC3E}">
        <p14:creationId xmlns:p14="http://schemas.microsoft.com/office/powerpoint/2010/main" val="18911461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11. Interbull Technical Committee / </a:t>
            </a:r>
            <a:r>
              <a:rPr lang="en-US" sz="4250" b="1" dirty="0"/>
              <a:t>Research and Development</a:t>
            </a:r>
          </a:p>
          <a:p>
            <a:r>
              <a:rPr lang="en-US" altLang="sv-SE" sz="4000" dirty="0"/>
              <a:t>Valentina Palucci</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11037293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12. European Union Reference Centre</a:t>
            </a:r>
          </a:p>
          <a:p>
            <a:pPr>
              <a:defRPr/>
            </a:pPr>
            <a:r>
              <a:rPr lang="en-US" sz="4250" dirty="0"/>
              <a:t>Toine Roozen</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35917047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EB541B-C551-DF5E-2EED-211268F374B6}"/>
              </a:ext>
            </a:extLst>
          </p:cNvPr>
          <p:cNvSpPr>
            <a:spLocks noGrp="1"/>
          </p:cNvSpPr>
          <p:nvPr>
            <p:ph idx="1"/>
          </p:nvPr>
        </p:nvSpPr>
        <p:spPr>
          <a:xfrm>
            <a:off x="440280" y="2438400"/>
            <a:ext cx="16391967" cy="5842000"/>
          </a:xfrm>
        </p:spPr>
        <p:txBody>
          <a:bodyPr/>
          <a:lstStyle/>
          <a:p>
            <a:pPr marL="0" indent="0">
              <a:buNone/>
            </a:pPr>
            <a:r>
              <a:rPr lang="en-SE" sz="2800" b="1" dirty="0"/>
              <a:t>EU Legislation 2016/2012</a:t>
            </a:r>
            <a:endParaRPr lang="en-GB" sz="2800" b="1" dirty="0"/>
          </a:p>
          <a:p>
            <a:r>
              <a:rPr lang="en-SE" sz="2800" dirty="0">
                <a:latin typeface="Arial" panose="020B0604020202020204" pitchFamily="34" charset="0"/>
                <a:ea typeface="Times New Roman" panose="02020603050405020304" pitchFamily="18" charset="0"/>
              </a:rPr>
              <a:t>L</a:t>
            </a:r>
            <a:r>
              <a:rPr lang="en-SE" sz="2800" kern="0" dirty="0">
                <a:effectLst/>
                <a:latin typeface="Arial" panose="020B0604020202020204" pitchFamily="34" charset="0"/>
                <a:ea typeface="Times New Roman" panose="02020603050405020304" pitchFamily="18" charset="0"/>
              </a:rPr>
              <a:t>egal framework for the rules applicable to the breeding, trade and entry into the European Union of breeding animals and their germinal products; </a:t>
            </a:r>
            <a:r>
              <a:rPr lang="en-SE" sz="2800" b="1" kern="0" dirty="0">
                <a:effectLst/>
                <a:latin typeface="Arial" panose="020B0604020202020204" pitchFamily="34" charset="0"/>
                <a:ea typeface="Times New Roman" panose="02020603050405020304" pitchFamily="18" charset="0"/>
              </a:rPr>
              <a:t>cattle, pigs, sheep, goat and horses.</a:t>
            </a:r>
          </a:p>
          <a:p>
            <a:r>
              <a:rPr lang="en-SE" sz="2800" dirty="0">
                <a:latin typeface="Arial" panose="020B0604020202020204" pitchFamily="34" charset="0"/>
                <a:ea typeface="Times New Roman" panose="02020603050405020304" pitchFamily="18" charset="0"/>
                <a:cs typeface="Times New Roman" panose="02020603050405020304" pitchFamily="18" charset="0"/>
              </a:rPr>
              <a:t>A</a:t>
            </a:r>
            <a:r>
              <a:rPr lang="en-SE" sz="2800" kern="0" dirty="0">
                <a:effectLst/>
                <a:latin typeface="Arial" panose="020B0604020202020204" pitchFamily="34" charset="0"/>
                <a:ea typeface="Times New Roman" panose="02020603050405020304" pitchFamily="18" charset="0"/>
                <a:cs typeface="Times New Roman" panose="02020603050405020304" pitchFamily="18" charset="0"/>
              </a:rPr>
              <a:t>pplicable since 1 November 2018:</a:t>
            </a:r>
          </a:p>
          <a:p>
            <a:pPr lvl="1"/>
            <a:r>
              <a:rPr lang="en-SE" sz="2550" kern="0" dirty="0">
                <a:effectLst/>
                <a:latin typeface="Arial" panose="020B0604020202020204" pitchFamily="34" charset="0"/>
                <a:ea typeface="Times New Roman" panose="02020603050405020304" pitchFamily="18" charset="0"/>
              </a:rPr>
              <a:t>rules for the promotion of free trade in breeding animals and their germinal products</a:t>
            </a:r>
            <a:r>
              <a:rPr lang="en-SE" sz="2550" dirty="0">
                <a:effectLst/>
              </a:rPr>
              <a:t> </a:t>
            </a:r>
          </a:p>
          <a:p>
            <a:pPr lvl="1"/>
            <a:r>
              <a:rPr lang="en-SE" sz="2550" dirty="0">
                <a:latin typeface="Arial" panose="020B0604020202020204" pitchFamily="34" charset="0"/>
              </a:rPr>
              <a:t>promote cross-border activities of breed societies </a:t>
            </a:r>
          </a:p>
          <a:p>
            <a:pPr lvl="1"/>
            <a:r>
              <a:rPr lang="en-SE" sz="2550" dirty="0">
                <a:latin typeface="Arial" panose="020B0604020202020204" pitchFamily="34" charset="0"/>
              </a:rPr>
              <a:t>rules on official controls and activities</a:t>
            </a:r>
          </a:p>
          <a:p>
            <a:r>
              <a:rPr lang="en-SE" sz="2800" dirty="0">
                <a:latin typeface="Arial" panose="020B0604020202020204" pitchFamily="34" charset="0"/>
              </a:rPr>
              <a:t>Legal basis for official recognition of breeding organisations and for approval of their breeding programs</a:t>
            </a:r>
          </a:p>
          <a:p>
            <a:pPr marL="0" indent="0">
              <a:buNone/>
            </a:pPr>
            <a:r>
              <a:rPr lang="en-SE" sz="2800" dirty="0">
                <a:latin typeface="Arial" panose="020B0604020202020204" pitchFamily="34" charset="0"/>
                <a:ea typeface="Times New Roman" panose="02020603050405020304" pitchFamily="18" charset="0"/>
              </a:rPr>
              <a:t>Implementing Regulations:</a:t>
            </a:r>
          </a:p>
          <a:p>
            <a:r>
              <a:rPr lang="en-SE" sz="2800" dirty="0">
                <a:latin typeface="Arial" panose="020B0604020202020204" pitchFamily="34" charset="0"/>
              </a:rPr>
              <a:t>European Union reference centre – Zootechnics (1 November 2018)</a:t>
            </a:r>
          </a:p>
          <a:p>
            <a:r>
              <a:rPr lang="en-SE" sz="2800" dirty="0">
                <a:latin typeface="Arial" panose="020B0604020202020204" pitchFamily="34" charset="0"/>
              </a:rPr>
              <a:t>European Union reference centre – Endangered Animal Breeds (1 January 2023)</a:t>
            </a:r>
          </a:p>
          <a:p>
            <a:pPr marL="0" indent="0" algn="l">
              <a:buNone/>
            </a:pPr>
            <a:endParaRPr lang="en-GB" sz="3750" dirty="0"/>
          </a:p>
        </p:txBody>
      </p:sp>
      <p:sp>
        <p:nvSpPr>
          <p:cNvPr id="3" name="Text Placeholder 2">
            <a:extLst>
              <a:ext uri="{FF2B5EF4-FFF2-40B4-BE49-F238E27FC236}">
                <a16:creationId xmlns:a16="http://schemas.microsoft.com/office/drawing/2014/main" id="{8795AC44-C60D-6635-26DF-A873B07D57D9}"/>
              </a:ext>
            </a:extLst>
          </p:cNvPr>
          <p:cNvSpPr>
            <a:spLocks noGrp="1"/>
          </p:cNvSpPr>
          <p:nvPr>
            <p:ph type="body" sz="quarter" idx="11"/>
          </p:nvPr>
        </p:nvSpPr>
        <p:spPr>
          <a:xfrm>
            <a:off x="3183564" y="838200"/>
            <a:ext cx="13868567" cy="762000"/>
          </a:xfrm>
        </p:spPr>
        <p:txBody>
          <a:bodyPr/>
          <a:lstStyle/>
          <a:p>
            <a:pPr eaLnBrk="1" fontAlgn="auto" hangingPunct="1">
              <a:spcBef>
                <a:spcPts val="0"/>
              </a:spcBef>
              <a:spcAft>
                <a:spcPts val="0"/>
              </a:spcAft>
              <a:buClrTx/>
              <a:buSzTx/>
              <a:defRPr/>
            </a:pPr>
            <a:r>
              <a:rPr lang="en-GB" sz="6600" dirty="0"/>
              <a:t>EU Animal Breeding Regulation</a:t>
            </a:r>
            <a:endParaRPr lang="en-US" sz="6600" kern="1200" dirty="0">
              <a:solidFill>
                <a:prstClr val="black"/>
              </a:solidFill>
              <a:latin typeface="Arial"/>
              <a:ea typeface="DejaVu Sans"/>
              <a:cs typeface="DejaVu Sans"/>
            </a:endParaRPr>
          </a:p>
        </p:txBody>
      </p:sp>
      <p:pic>
        <p:nvPicPr>
          <p:cNvPr id="4" name="Picture 3">
            <a:extLst>
              <a:ext uri="{FF2B5EF4-FFF2-40B4-BE49-F238E27FC236}">
                <a16:creationId xmlns:a16="http://schemas.microsoft.com/office/drawing/2014/main" id="{836F3D2E-8563-1BB7-A3F6-67A188C62C4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75036" y="762000"/>
            <a:ext cx="1800895" cy="1220946"/>
          </a:xfrm>
          <a:prstGeom prst="rect">
            <a:avLst/>
          </a:prstGeom>
        </p:spPr>
      </p:pic>
    </p:spTree>
    <p:extLst>
      <p:ext uri="{BB962C8B-B14F-4D97-AF65-F5344CB8AC3E}">
        <p14:creationId xmlns:p14="http://schemas.microsoft.com/office/powerpoint/2010/main" val="24460725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3F88107-4327-E138-17CE-04AD54910A09}"/>
              </a:ext>
            </a:extLst>
          </p:cNvPr>
          <p:cNvSpPr txBox="1"/>
          <p:nvPr/>
        </p:nvSpPr>
        <p:spPr>
          <a:xfrm>
            <a:off x="-43277" y="164506"/>
            <a:ext cx="17356931" cy="4708981"/>
          </a:xfrm>
          <a:prstGeom prst="rect">
            <a:avLst/>
          </a:prstGeom>
          <a:solidFill>
            <a:schemeClr val="bg1"/>
          </a:solidFill>
        </p:spPr>
        <p:txBody>
          <a:bodyPr wrap="square" rtlCol="0">
            <a:spAutoFit/>
          </a:bodyPr>
          <a:lstStyle/>
          <a:p>
            <a:endParaRPr lang="en-GB" sz="10000" dirty="0"/>
          </a:p>
          <a:p>
            <a:endParaRPr lang="en-GB" sz="10000" dirty="0"/>
          </a:p>
          <a:p>
            <a:endParaRPr lang="en-GB" sz="10000" dirty="0"/>
          </a:p>
        </p:txBody>
      </p:sp>
      <p:sp>
        <p:nvSpPr>
          <p:cNvPr id="2" name="Content Placeholder 1">
            <a:extLst>
              <a:ext uri="{FF2B5EF4-FFF2-40B4-BE49-F238E27FC236}">
                <a16:creationId xmlns:a16="http://schemas.microsoft.com/office/drawing/2014/main" id="{17D14D07-A947-EB2B-0043-41308EF48E56}"/>
              </a:ext>
            </a:extLst>
          </p:cNvPr>
          <p:cNvSpPr>
            <a:spLocks noGrp="1"/>
          </p:cNvSpPr>
          <p:nvPr>
            <p:ph idx="1"/>
          </p:nvPr>
        </p:nvSpPr>
        <p:spPr>
          <a:xfrm>
            <a:off x="1202531" y="863600"/>
            <a:ext cx="12505516" cy="5842000"/>
          </a:xfrm>
        </p:spPr>
        <p:txBody>
          <a:bodyPr/>
          <a:lstStyle/>
          <a:p>
            <a:pPr marL="0" indent="0">
              <a:buNone/>
            </a:pPr>
            <a:r>
              <a:rPr lang="sv-SE" sz="3600" dirty="0" err="1"/>
              <a:t>European</a:t>
            </a:r>
            <a:r>
              <a:rPr lang="sv-SE" sz="3600" dirty="0"/>
              <a:t> Union </a:t>
            </a:r>
            <a:r>
              <a:rPr lang="sv-SE" sz="3600" dirty="0" err="1"/>
              <a:t>Reference</a:t>
            </a:r>
            <a:r>
              <a:rPr lang="sv-SE" sz="3600" dirty="0"/>
              <a:t> Centre (EURC) for </a:t>
            </a:r>
            <a:r>
              <a:rPr lang="sv-SE" sz="3600" dirty="0" err="1"/>
              <a:t>Zootechnics</a:t>
            </a:r>
            <a:r>
              <a:rPr lang="sv-SE" sz="3600" dirty="0"/>
              <a:t> (</a:t>
            </a:r>
            <a:r>
              <a:rPr lang="sv-SE" sz="3600" dirty="0" err="1"/>
              <a:t>Bovine</a:t>
            </a:r>
            <a:r>
              <a:rPr lang="sv-SE" sz="3600" dirty="0"/>
              <a:t> </a:t>
            </a:r>
            <a:r>
              <a:rPr lang="sv-SE" sz="3600" dirty="0" err="1"/>
              <a:t>Breeding</a:t>
            </a:r>
            <a:r>
              <a:rPr lang="sv-SE" sz="3600" dirty="0"/>
              <a:t>)</a:t>
            </a:r>
          </a:p>
          <a:p>
            <a:pPr marL="0" indent="0">
              <a:buNone/>
            </a:pPr>
            <a:r>
              <a:rPr lang="en-US" sz="3200" kern="1200" dirty="0">
                <a:solidFill>
                  <a:prstClr val="black"/>
                </a:solidFill>
                <a:latin typeface="Arial"/>
                <a:ea typeface="DejaVu Sans"/>
                <a:cs typeface="DejaVu Sans"/>
              </a:rPr>
              <a:t>Promotion of </a:t>
            </a:r>
            <a:r>
              <a:rPr lang="en-US" sz="3200" b="1" kern="1200" dirty="0" err="1">
                <a:solidFill>
                  <a:prstClr val="black"/>
                </a:solidFill>
                <a:latin typeface="Arial"/>
                <a:ea typeface="DejaVu Sans"/>
                <a:cs typeface="DejaVu Sans"/>
              </a:rPr>
              <a:t>harmonisation</a:t>
            </a:r>
            <a:r>
              <a:rPr lang="en-US" sz="3200" b="1" kern="1200" dirty="0">
                <a:solidFill>
                  <a:prstClr val="black"/>
                </a:solidFill>
                <a:latin typeface="Arial"/>
                <a:ea typeface="DejaVu Sans"/>
                <a:cs typeface="DejaVu Sans"/>
              </a:rPr>
              <a:t> </a:t>
            </a:r>
            <a:r>
              <a:rPr lang="en-US" sz="3200" kern="1200" dirty="0">
                <a:solidFill>
                  <a:prstClr val="black"/>
                </a:solidFill>
                <a:latin typeface="Arial"/>
                <a:ea typeface="DejaVu Sans"/>
                <a:cs typeface="DejaVu Sans"/>
              </a:rPr>
              <a:t>or</a:t>
            </a:r>
            <a:r>
              <a:rPr lang="en-US" sz="3200" b="1" kern="1200" dirty="0">
                <a:solidFill>
                  <a:prstClr val="black"/>
                </a:solidFill>
                <a:latin typeface="Arial"/>
                <a:ea typeface="DejaVu Sans"/>
                <a:cs typeface="DejaVu Sans"/>
              </a:rPr>
              <a:t> improvement </a:t>
            </a:r>
            <a:r>
              <a:rPr lang="en-US" sz="3200" kern="1200" dirty="0">
                <a:solidFill>
                  <a:prstClr val="black"/>
                </a:solidFill>
                <a:latin typeface="Arial"/>
                <a:ea typeface="DejaVu Sans"/>
                <a:cs typeface="DejaVu Sans"/>
              </a:rPr>
              <a:t>of the methods of </a:t>
            </a:r>
            <a:r>
              <a:rPr lang="en-US" sz="3200" b="1" kern="1200" dirty="0">
                <a:solidFill>
                  <a:prstClr val="black"/>
                </a:solidFill>
                <a:latin typeface="Arial"/>
                <a:ea typeface="DejaVu Sans"/>
                <a:cs typeface="DejaVu Sans"/>
              </a:rPr>
              <a:t>performance testing </a:t>
            </a:r>
            <a:r>
              <a:rPr lang="en-US" sz="3200" kern="1200" dirty="0">
                <a:solidFill>
                  <a:prstClr val="black"/>
                </a:solidFill>
                <a:latin typeface="Arial"/>
                <a:ea typeface="DejaVu Sans"/>
                <a:cs typeface="DejaVu Sans"/>
              </a:rPr>
              <a:t>or </a:t>
            </a:r>
            <a:r>
              <a:rPr lang="en-US" sz="3200" b="1" kern="1200" dirty="0">
                <a:solidFill>
                  <a:prstClr val="black"/>
                </a:solidFill>
                <a:latin typeface="Arial"/>
                <a:ea typeface="DejaVu Sans"/>
                <a:cs typeface="DejaVu Sans"/>
              </a:rPr>
              <a:t>genetic evaluation.</a:t>
            </a:r>
            <a:endParaRPr lang="sv-SE" sz="3600" dirty="0"/>
          </a:p>
          <a:p>
            <a:endParaRPr lang="sv-SE" sz="2800" dirty="0">
              <a:latin typeface="Arial" panose="020B0604020202020204" pitchFamily="34" charset="0"/>
            </a:endParaRPr>
          </a:p>
          <a:p>
            <a:endParaRPr lang="en-SE" sz="2800" dirty="0">
              <a:latin typeface="Arial" panose="020B0604020202020204" pitchFamily="34" charset="0"/>
            </a:endParaRPr>
          </a:p>
        </p:txBody>
      </p:sp>
      <p:pic>
        <p:nvPicPr>
          <p:cNvPr id="6" name="Picture 5">
            <a:extLst>
              <a:ext uri="{FF2B5EF4-FFF2-40B4-BE49-F238E27FC236}">
                <a16:creationId xmlns:a16="http://schemas.microsoft.com/office/drawing/2014/main" id="{D55FFA93-D489-4EBC-DDEA-C9803A847F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32731" y="754673"/>
            <a:ext cx="2892742" cy="1961182"/>
          </a:xfrm>
          <a:prstGeom prst="rect">
            <a:avLst/>
          </a:prstGeom>
        </p:spPr>
      </p:pic>
      <p:sp>
        <p:nvSpPr>
          <p:cNvPr id="13" name="Content Placeholder 1">
            <a:extLst>
              <a:ext uri="{FF2B5EF4-FFF2-40B4-BE49-F238E27FC236}">
                <a16:creationId xmlns:a16="http://schemas.microsoft.com/office/drawing/2014/main" id="{467C80AE-5F3C-9DA5-7E9B-92BF723E8DF8}"/>
              </a:ext>
            </a:extLst>
          </p:cNvPr>
          <p:cNvSpPr txBox="1">
            <a:spLocks/>
          </p:cNvSpPr>
          <p:nvPr/>
        </p:nvSpPr>
        <p:spPr bwMode="auto">
          <a:xfrm>
            <a:off x="2649005" y="3539656"/>
            <a:ext cx="12117126" cy="58420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buFont typeface="Gill Sans Light"/>
              <a:buNone/>
            </a:pPr>
            <a:r>
              <a:rPr lang="sv-SE" sz="3600" kern="100" dirty="0">
                <a:latin typeface="Arial" panose="020B0604020202020204" pitchFamily="34" charset="0"/>
                <a:cs typeface="Arial" panose="020B0604020202020204" pitchFamily="34" charset="0"/>
              </a:rPr>
              <a:t>-</a:t>
            </a:r>
            <a:r>
              <a:rPr lang="sv-SE" sz="3600" kern="100" dirty="0" err="1">
                <a:latin typeface="Arial" panose="020B0604020202020204" pitchFamily="34" charset="0"/>
                <a:cs typeface="Arial" panose="020B0604020202020204" pitchFamily="34" charset="0"/>
              </a:rPr>
              <a:t>Develop</a:t>
            </a:r>
            <a:r>
              <a:rPr lang="sv-SE" sz="3600" kern="100" dirty="0">
                <a:latin typeface="Arial" panose="020B0604020202020204" pitchFamily="34" charset="0"/>
                <a:cs typeface="Arial" panose="020B0604020202020204" pitchFamily="34" charset="0"/>
              </a:rPr>
              <a:t> and </a:t>
            </a:r>
            <a:r>
              <a:rPr lang="sv-SE" sz="3600" kern="100" dirty="0" err="1">
                <a:latin typeface="Arial" panose="020B0604020202020204" pitchFamily="34" charset="0"/>
                <a:cs typeface="Arial" panose="020B0604020202020204" pitchFamily="34" charset="0"/>
              </a:rPr>
              <a:t>improve</a:t>
            </a:r>
            <a:r>
              <a:rPr lang="sv-SE" sz="3600" kern="100" dirty="0">
                <a:latin typeface="Arial" panose="020B0604020202020204" pitchFamily="34" charset="0"/>
                <a:cs typeface="Arial" panose="020B0604020202020204" pitchFamily="34" charset="0"/>
              </a:rPr>
              <a:t> </a:t>
            </a:r>
            <a:r>
              <a:rPr lang="sv-SE" sz="3600" kern="100" dirty="0" err="1">
                <a:latin typeface="Arial" panose="020B0604020202020204" pitchFamily="34" charset="0"/>
                <a:cs typeface="Arial" panose="020B0604020202020204" pitchFamily="34" charset="0"/>
              </a:rPr>
              <a:t>standardised</a:t>
            </a:r>
            <a:r>
              <a:rPr lang="sv-SE" sz="3600" kern="100" dirty="0">
                <a:latin typeface="Arial" panose="020B0604020202020204" pitchFamily="34" charset="0"/>
                <a:cs typeface="Arial" panose="020B0604020202020204" pitchFamily="34" charset="0"/>
              </a:rPr>
              <a:t> </a:t>
            </a:r>
            <a:r>
              <a:rPr lang="sv-SE" sz="3600" kern="100" dirty="0" err="1">
                <a:latin typeface="Arial" panose="020B0604020202020204" pitchFamily="34" charset="0"/>
                <a:cs typeface="Arial" panose="020B0604020202020204" pitchFamily="34" charset="0"/>
              </a:rPr>
              <a:t>methods</a:t>
            </a:r>
            <a:endParaRPr lang="sv-SE" sz="3600" kern="100" dirty="0">
              <a:latin typeface="Arial" panose="020B0604020202020204" pitchFamily="34" charset="0"/>
              <a:cs typeface="Arial" panose="020B0604020202020204" pitchFamily="34" charset="0"/>
            </a:endParaRPr>
          </a:p>
          <a:p>
            <a:pPr marL="0" indent="0">
              <a:buNone/>
            </a:pPr>
            <a:r>
              <a:rPr lang="sv-SE" sz="3600" kern="100" dirty="0">
                <a:latin typeface="Arial" panose="020B0604020202020204" pitchFamily="34" charset="0"/>
                <a:cs typeface="Arial" panose="020B0604020202020204" pitchFamily="34" charset="0"/>
              </a:rPr>
              <a:t>-</a:t>
            </a:r>
            <a:r>
              <a:rPr lang="sv-SE" sz="3600" kern="100" dirty="0" err="1">
                <a:latin typeface="Arial" panose="020B0604020202020204" pitchFamily="34" charset="0"/>
                <a:cs typeface="Arial" panose="020B0604020202020204" pitchFamily="34" charset="0"/>
              </a:rPr>
              <a:t>Create</a:t>
            </a:r>
            <a:r>
              <a:rPr lang="sv-SE" sz="3600" kern="100" dirty="0">
                <a:latin typeface="Arial" panose="020B0604020202020204" pitchFamily="34" charset="0"/>
                <a:cs typeface="Arial" panose="020B0604020202020204" pitchFamily="34" charset="0"/>
              </a:rPr>
              <a:t> </a:t>
            </a:r>
            <a:r>
              <a:rPr lang="sv-SE" sz="3600" kern="100" dirty="0" err="1">
                <a:latin typeface="Arial" panose="020B0604020202020204" pitchFamily="34" charset="0"/>
                <a:cs typeface="Arial" panose="020B0604020202020204" pitchFamily="34" charset="0"/>
              </a:rPr>
              <a:t>transparancy</a:t>
            </a:r>
            <a:r>
              <a:rPr lang="sv-SE" sz="3600" kern="100" dirty="0">
                <a:latin typeface="Arial" panose="020B0604020202020204" pitchFamily="34" charset="0"/>
                <a:cs typeface="Arial" panose="020B0604020202020204" pitchFamily="34" charset="0"/>
              </a:rPr>
              <a:t> and assist </a:t>
            </a:r>
            <a:r>
              <a:rPr lang="sv-SE" sz="3600" kern="100" dirty="0" err="1">
                <a:latin typeface="Arial" panose="020B0604020202020204" pitchFamily="34" charset="0"/>
                <a:cs typeface="Arial" panose="020B0604020202020204" pitchFamily="34" charset="0"/>
              </a:rPr>
              <a:t>with</a:t>
            </a:r>
            <a:r>
              <a:rPr lang="sv-SE" sz="3600" kern="100" dirty="0">
                <a:latin typeface="Arial" panose="020B0604020202020204" pitchFamily="34" charset="0"/>
                <a:cs typeface="Arial" panose="020B0604020202020204" pitchFamily="34" charset="0"/>
              </a:rPr>
              <a:t> </a:t>
            </a:r>
            <a:r>
              <a:rPr lang="sv-SE" sz="3600" kern="100" dirty="0" err="1">
                <a:latin typeface="Arial" panose="020B0604020202020204" pitchFamily="34" charset="0"/>
                <a:cs typeface="Arial" panose="020B0604020202020204" pitchFamily="34" charset="0"/>
              </a:rPr>
              <a:t>harmonisation</a:t>
            </a:r>
            <a:endParaRPr lang="sv-SE" sz="3600" kern="100" dirty="0">
              <a:latin typeface="Arial" panose="020B0604020202020204" pitchFamily="34" charset="0"/>
              <a:cs typeface="Arial" panose="020B0604020202020204" pitchFamily="34" charset="0"/>
            </a:endParaRPr>
          </a:p>
          <a:p>
            <a:pPr marL="0" indent="0">
              <a:buNone/>
            </a:pPr>
            <a:r>
              <a:rPr lang="sv-SE" sz="3600" kern="100" dirty="0">
                <a:latin typeface="Arial" panose="020B0604020202020204" pitchFamily="34" charset="0"/>
                <a:cs typeface="Arial" panose="020B0604020202020204" pitchFamily="34" charset="0"/>
              </a:rPr>
              <a:t>-</a:t>
            </a:r>
            <a:r>
              <a:rPr lang="sv-SE" sz="3600" kern="100" dirty="0" err="1">
                <a:latin typeface="Arial" panose="020B0604020202020204" pitchFamily="34" charset="0"/>
                <a:cs typeface="Arial" panose="020B0604020202020204" pitchFamily="34" charset="0"/>
              </a:rPr>
              <a:t>Facilitate</a:t>
            </a:r>
            <a:r>
              <a:rPr lang="sv-SE" sz="3600" kern="100" dirty="0">
                <a:latin typeface="Arial" panose="020B0604020202020204" pitchFamily="34" charset="0"/>
                <a:cs typeface="Arial" panose="020B0604020202020204" pitchFamily="34" charset="0"/>
              </a:rPr>
              <a:t> implementation</a:t>
            </a:r>
          </a:p>
          <a:p>
            <a:pPr lvl="1"/>
            <a:r>
              <a:rPr lang="sv-SE" sz="3350" kern="100" dirty="0" err="1">
                <a:latin typeface="Arial" panose="020B0604020202020204" pitchFamily="34" charset="0"/>
                <a:cs typeface="Arial" panose="020B0604020202020204" pitchFamily="34" charset="0"/>
              </a:rPr>
              <a:t>Genomic</a:t>
            </a:r>
            <a:r>
              <a:rPr lang="sv-SE" sz="3350" kern="100" dirty="0">
                <a:latin typeface="Arial" panose="020B0604020202020204" pitchFamily="34" charset="0"/>
                <a:cs typeface="Arial" panose="020B0604020202020204" pitchFamily="34" charset="0"/>
              </a:rPr>
              <a:t> </a:t>
            </a:r>
            <a:r>
              <a:rPr lang="sv-SE" sz="3350" kern="100" dirty="0" err="1">
                <a:latin typeface="Arial" panose="020B0604020202020204" pitchFamily="34" charset="0"/>
                <a:cs typeface="Arial" panose="020B0604020202020204" pitchFamily="34" charset="0"/>
              </a:rPr>
              <a:t>Reliability</a:t>
            </a:r>
            <a:r>
              <a:rPr lang="sv-SE" sz="3350" kern="100" dirty="0">
                <a:latin typeface="Arial" panose="020B0604020202020204" pitchFamily="34" charset="0"/>
                <a:cs typeface="Arial" panose="020B0604020202020204" pitchFamily="34" charset="0"/>
              </a:rPr>
              <a:t> </a:t>
            </a:r>
            <a:r>
              <a:rPr lang="sv-SE" sz="2550" i="1" kern="100" dirty="0">
                <a:latin typeface="Arial" panose="020B0604020202020204" pitchFamily="34" charset="0"/>
                <a:cs typeface="Arial" panose="020B0604020202020204" pitchFamily="34" charset="0"/>
              </a:rPr>
              <a:t>(Presentations by Zengting Liu/Gerben de Jong)</a:t>
            </a:r>
            <a:endParaRPr lang="sv-SE" sz="3350" i="1" kern="100" dirty="0">
              <a:latin typeface="Arial" panose="020B0604020202020204" pitchFamily="34" charset="0"/>
              <a:cs typeface="Arial" panose="020B0604020202020204" pitchFamily="34" charset="0"/>
            </a:endParaRPr>
          </a:p>
          <a:p>
            <a:pPr lvl="1"/>
            <a:r>
              <a:rPr lang="sv-SE" sz="3350" kern="100" dirty="0">
                <a:latin typeface="Arial" panose="020B0604020202020204" pitchFamily="34" charset="0"/>
                <a:cs typeface="Arial" panose="020B0604020202020204" pitchFamily="34" charset="0"/>
              </a:rPr>
              <a:t>Interbull </a:t>
            </a:r>
            <a:r>
              <a:rPr lang="sv-SE" sz="3350" kern="100" dirty="0" err="1">
                <a:latin typeface="Arial" panose="020B0604020202020204" pitchFamily="34" charset="0"/>
                <a:cs typeface="Arial" panose="020B0604020202020204" pitchFamily="34" charset="0"/>
              </a:rPr>
              <a:t>DataHub</a:t>
            </a:r>
            <a:endParaRPr lang="sv-SE" sz="3350" kern="100" dirty="0">
              <a:latin typeface="Arial" panose="020B0604020202020204" pitchFamily="34" charset="0"/>
              <a:cs typeface="Arial" panose="020B0604020202020204" pitchFamily="34" charset="0"/>
            </a:endParaRPr>
          </a:p>
          <a:p>
            <a:pPr lvl="1"/>
            <a:r>
              <a:rPr lang="sv-SE" sz="3350" kern="100" dirty="0" err="1">
                <a:latin typeface="Arial" panose="020B0604020202020204" pitchFamily="34" charset="0"/>
                <a:cs typeface="Arial" panose="020B0604020202020204" pitchFamily="34" charset="0"/>
              </a:rPr>
              <a:t>Validation</a:t>
            </a:r>
            <a:r>
              <a:rPr lang="sv-SE" sz="3350" kern="100" dirty="0">
                <a:latin typeface="Arial" panose="020B0604020202020204" pitchFamily="34" charset="0"/>
                <a:cs typeface="Arial" panose="020B0604020202020204" pitchFamily="34" charset="0"/>
              </a:rPr>
              <a:t> </a:t>
            </a:r>
            <a:r>
              <a:rPr lang="sv-SE" sz="3350" kern="100" dirty="0" err="1">
                <a:latin typeface="Arial" panose="020B0604020202020204" pitchFamily="34" charset="0"/>
                <a:cs typeface="Arial" panose="020B0604020202020204" pitchFamily="34" charset="0"/>
              </a:rPr>
              <a:t>methodologies</a:t>
            </a:r>
            <a:endParaRPr lang="sv-SE" sz="3350" kern="100" dirty="0">
              <a:latin typeface="Arial" panose="020B0604020202020204" pitchFamily="34" charset="0"/>
              <a:cs typeface="Arial" panose="020B0604020202020204" pitchFamily="34" charset="0"/>
            </a:endParaRPr>
          </a:p>
          <a:p>
            <a:pPr lvl="1"/>
            <a:r>
              <a:rPr lang="sv-SE" sz="3350" kern="100" dirty="0">
                <a:latin typeface="Arial" panose="020B0604020202020204" pitchFamily="34" charset="0"/>
                <a:cs typeface="Arial" panose="020B0604020202020204" pitchFamily="34" charset="0"/>
              </a:rPr>
              <a:t>PREP </a:t>
            </a:r>
            <a:r>
              <a:rPr lang="sv-SE" sz="3350" kern="100" dirty="0" err="1">
                <a:latin typeface="Arial" panose="020B0604020202020204" pitchFamily="34" charset="0"/>
                <a:cs typeface="Arial" panose="020B0604020202020204" pitchFamily="34" charset="0"/>
              </a:rPr>
              <a:t>Database</a:t>
            </a:r>
            <a:r>
              <a:rPr lang="sv-SE" sz="3350" kern="100" dirty="0">
                <a:latin typeface="Arial" panose="020B0604020202020204" pitchFamily="34" charset="0"/>
                <a:cs typeface="Arial" panose="020B0604020202020204" pitchFamily="34" charset="0"/>
              </a:rPr>
              <a:t> and ICAR-Interbull </a:t>
            </a:r>
            <a:r>
              <a:rPr lang="sv-SE" sz="3350" kern="100" dirty="0" err="1">
                <a:latin typeface="Arial" panose="020B0604020202020204" pitchFamily="34" charset="0"/>
                <a:cs typeface="Arial" panose="020B0604020202020204" pitchFamily="34" charset="0"/>
              </a:rPr>
              <a:t>Guidelines</a:t>
            </a:r>
            <a:endParaRPr lang="sv-SE" sz="3350" kern="100" dirty="0">
              <a:latin typeface="Arial" panose="020B0604020202020204" pitchFamily="34" charset="0"/>
              <a:cs typeface="Arial" panose="020B0604020202020204" pitchFamily="34" charset="0"/>
            </a:endParaRPr>
          </a:p>
          <a:p>
            <a:pPr marL="0" indent="0">
              <a:buFont typeface="Gill Sans Light"/>
              <a:buNone/>
            </a:pPr>
            <a:endParaRPr lang="en-GB" sz="3750" dirty="0"/>
          </a:p>
        </p:txBody>
      </p:sp>
    </p:spTree>
    <p:extLst>
      <p:ext uri="{BB962C8B-B14F-4D97-AF65-F5344CB8AC3E}">
        <p14:creationId xmlns:p14="http://schemas.microsoft.com/office/powerpoint/2010/main" val="23650978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EB541B-C551-DF5E-2EED-211268F374B6}"/>
              </a:ext>
            </a:extLst>
          </p:cNvPr>
          <p:cNvSpPr>
            <a:spLocks noGrp="1"/>
          </p:cNvSpPr>
          <p:nvPr>
            <p:ph idx="1"/>
          </p:nvPr>
        </p:nvSpPr>
        <p:spPr/>
        <p:txBody>
          <a:bodyPr/>
          <a:lstStyle/>
          <a:p>
            <a:pPr marL="0" indent="0" algn="l">
              <a:buNone/>
            </a:pPr>
            <a:r>
              <a:rPr lang="en-GB" sz="4000" kern="100" dirty="0">
                <a:effectLst/>
                <a:latin typeface="Arial" panose="020B0604020202020204" pitchFamily="34" charset="0"/>
                <a:ea typeface="Aptos" panose="020B0004020202020204" pitchFamily="34" charset="0"/>
                <a:cs typeface="Arial" panose="020B0604020202020204" pitchFamily="34" charset="0"/>
              </a:rPr>
              <a:t>Breeding Organisations must </a:t>
            </a:r>
            <a:r>
              <a:rPr lang="en-GB" sz="4000" i="1" kern="100" dirty="0">
                <a:effectLst/>
                <a:latin typeface="Arial" panose="020B0604020202020204" pitchFamily="34" charset="0"/>
                <a:ea typeface="Aptos" panose="020B0004020202020204" pitchFamily="34" charset="0"/>
                <a:cs typeface="Arial" panose="020B0604020202020204" pitchFamily="34" charset="0"/>
              </a:rPr>
              <a:t>“make </a:t>
            </a:r>
            <a:r>
              <a:rPr lang="en-GB" sz="4000" b="1" i="1" kern="100" dirty="0">
                <a:effectLst/>
                <a:latin typeface="Arial" panose="020B0604020202020204" pitchFamily="34" charset="0"/>
                <a:ea typeface="Aptos" panose="020B0004020202020204" pitchFamily="34" charset="0"/>
                <a:cs typeface="Arial" panose="020B0604020202020204" pitchFamily="34" charset="0"/>
              </a:rPr>
              <a:t>publicly available </a:t>
            </a:r>
            <a:r>
              <a:rPr lang="en-GB" sz="4000" i="1" kern="100" dirty="0">
                <a:effectLst/>
                <a:latin typeface="Arial" panose="020B0604020202020204" pitchFamily="34" charset="0"/>
                <a:ea typeface="Aptos" panose="020B0004020202020204" pitchFamily="34" charset="0"/>
                <a:cs typeface="Arial" panose="020B0604020202020204" pitchFamily="34" charset="0"/>
              </a:rPr>
              <a:t>the information on the </a:t>
            </a:r>
            <a:r>
              <a:rPr lang="en-GB" sz="4000" b="1" i="1" kern="100" dirty="0">
                <a:effectLst/>
                <a:latin typeface="Arial" panose="020B0604020202020204" pitchFamily="34" charset="0"/>
                <a:ea typeface="Aptos" panose="020B0004020202020204" pitchFamily="34" charset="0"/>
                <a:cs typeface="Arial" panose="020B0604020202020204" pitchFamily="34" charset="0"/>
              </a:rPr>
              <a:t>genetic defects and genetic peculiarities </a:t>
            </a:r>
            <a:r>
              <a:rPr lang="en-GB" sz="4000" i="1" kern="100" dirty="0">
                <a:effectLst/>
                <a:latin typeface="Arial" panose="020B0604020202020204" pitchFamily="34" charset="0"/>
                <a:ea typeface="Aptos" panose="020B0004020202020204" pitchFamily="34" charset="0"/>
                <a:cs typeface="Arial" panose="020B0604020202020204" pitchFamily="34" charset="0"/>
              </a:rPr>
              <a:t>of breeding animals which are related to the breeding programme”</a:t>
            </a:r>
            <a:r>
              <a:rPr lang="en-GB" sz="4000" kern="100" dirty="0">
                <a:effectLst/>
                <a:latin typeface="Arial" panose="020B0604020202020204" pitchFamily="34" charset="0"/>
                <a:ea typeface="Aptos" panose="020B0004020202020204" pitchFamily="34" charset="0"/>
                <a:cs typeface="Arial" panose="020B0604020202020204" pitchFamily="34" charset="0"/>
              </a:rPr>
              <a:t>.</a:t>
            </a:r>
            <a:endParaRPr lang="en-SE" sz="4000" kern="100" dirty="0">
              <a:effectLst/>
              <a:latin typeface="Arial" panose="020B0604020202020204" pitchFamily="34" charset="0"/>
              <a:ea typeface="Aptos" panose="020B0004020202020204" pitchFamily="34" charset="0"/>
              <a:cs typeface="Arial" panose="020B0604020202020204" pitchFamily="34" charset="0"/>
            </a:endParaRPr>
          </a:p>
          <a:p>
            <a:pPr marL="0" indent="0">
              <a:spcBef>
                <a:spcPts val="400"/>
              </a:spcBef>
              <a:buNone/>
            </a:pPr>
            <a:endParaRPr lang="en-GB" sz="4000" dirty="0"/>
          </a:p>
          <a:p>
            <a:pPr marL="0" indent="0">
              <a:spcBef>
                <a:spcPts val="400"/>
              </a:spcBef>
              <a:buNone/>
            </a:pPr>
            <a:r>
              <a:rPr lang="en-GB" sz="4000" b="1" dirty="0"/>
              <a:t>Interbull Centre</a:t>
            </a:r>
            <a:r>
              <a:rPr lang="en-GB" sz="4000" dirty="0"/>
              <a:t> does NOT publish such data, but </a:t>
            </a:r>
            <a:r>
              <a:rPr lang="en-GB" sz="4000" b="1" dirty="0"/>
              <a:t>facilitates</a:t>
            </a:r>
            <a:r>
              <a:rPr lang="en-GB" sz="4000" dirty="0"/>
              <a:t> easier transfer through the Interbull </a:t>
            </a:r>
            <a:r>
              <a:rPr lang="en-GB" sz="4000" dirty="0" err="1"/>
              <a:t>DataHub</a:t>
            </a:r>
            <a:r>
              <a:rPr lang="en-GB" sz="4000" dirty="0"/>
              <a:t>:</a:t>
            </a:r>
          </a:p>
          <a:p>
            <a:pPr>
              <a:spcBef>
                <a:spcPts val="400"/>
              </a:spcBef>
            </a:pPr>
            <a:r>
              <a:rPr lang="en-GB" sz="4000" dirty="0"/>
              <a:t>“Genetic Traits Exchange”</a:t>
            </a:r>
          </a:p>
        </p:txBody>
      </p:sp>
      <p:sp>
        <p:nvSpPr>
          <p:cNvPr id="3" name="Text Placeholder 2">
            <a:extLst>
              <a:ext uri="{FF2B5EF4-FFF2-40B4-BE49-F238E27FC236}">
                <a16:creationId xmlns:a16="http://schemas.microsoft.com/office/drawing/2014/main" id="{8795AC44-C60D-6635-26DF-A873B07D57D9}"/>
              </a:ext>
            </a:extLst>
          </p:cNvPr>
          <p:cNvSpPr>
            <a:spLocks noGrp="1"/>
          </p:cNvSpPr>
          <p:nvPr>
            <p:ph type="body" sz="quarter" idx="11"/>
          </p:nvPr>
        </p:nvSpPr>
        <p:spPr>
          <a:xfrm>
            <a:off x="3183564" y="838200"/>
            <a:ext cx="13868567" cy="762000"/>
          </a:xfrm>
        </p:spPr>
        <p:txBody>
          <a:bodyPr/>
          <a:lstStyle/>
          <a:p>
            <a:pPr eaLnBrk="1" fontAlgn="auto" hangingPunct="1">
              <a:spcBef>
                <a:spcPts val="0"/>
              </a:spcBef>
              <a:spcAft>
                <a:spcPts val="0"/>
              </a:spcAft>
              <a:buClrTx/>
              <a:buSzTx/>
              <a:defRPr/>
            </a:pPr>
            <a:r>
              <a:rPr lang="en-GB" sz="6600" dirty="0"/>
              <a:t>EU Animal Breeding Regulation</a:t>
            </a:r>
            <a:endParaRPr lang="en-US" sz="6600" kern="1200" dirty="0">
              <a:solidFill>
                <a:prstClr val="black"/>
              </a:solidFill>
              <a:latin typeface="Arial"/>
              <a:ea typeface="DejaVu Sans"/>
              <a:cs typeface="DejaVu Sans"/>
            </a:endParaRPr>
          </a:p>
        </p:txBody>
      </p:sp>
    </p:spTree>
    <p:extLst>
      <p:ext uri="{BB962C8B-B14F-4D97-AF65-F5344CB8AC3E}">
        <p14:creationId xmlns:p14="http://schemas.microsoft.com/office/powerpoint/2010/main" val="1075122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EB541B-C551-DF5E-2EED-211268F374B6}"/>
              </a:ext>
            </a:extLst>
          </p:cNvPr>
          <p:cNvSpPr>
            <a:spLocks noGrp="1"/>
          </p:cNvSpPr>
          <p:nvPr>
            <p:ph idx="1"/>
          </p:nvPr>
        </p:nvSpPr>
        <p:spPr/>
        <p:txBody>
          <a:bodyPr/>
          <a:lstStyle/>
          <a:p>
            <a:pPr marL="0" indent="0">
              <a:spcBef>
                <a:spcPts val="400"/>
              </a:spcBef>
              <a:buNone/>
            </a:pPr>
            <a:r>
              <a:rPr lang="en-GB" sz="4000" b="1" dirty="0"/>
              <a:t>Genetic Evaluation and Validation</a:t>
            </a:r>
          </a:p>
          <a:p>
            <a:pPr marL="0" indent="0">
              <a:spcBef>
                <a:spcPts val="400"/>
              </a:spcBef>
              <a:buNone/>
            </a:pPr>
            <a:endParaRPr lang="en-GB" sz="4000" b="1" dirty="0"/>
          </a:p>
          <a:p>
            <a:pPr marL="0" indent="0">
              <a:spcBef>
                <a:spcPts val="400"/>
              </a:spcBef>
              <a:buNone/>
            </a:pPr>
            <a:r>
              <a:rPr lang="en-GB" sz="4000" b="1" dirty="0"/>
              <a:t>AI </a:t>
            </a:r>
            <a:r>
              <a:rPr lang="en-GB" sz="3600" b="1" dirty="0"/>
              <a:t>Bulls must have a (g)EBV:</a:t>
            </a:r>
          </a:p>
          <a:p>
            <a:pPr marL="514350" indent="-514350">
              <a:spcBef>
                <a:spcPts val="400"/>
              </a:spcBef>
              <a:buFont typeface="+mj-lt"/>
              <a:buAutoNum type="arabicPeriod"/>
            </a:pPr>
            <a:r>
              <a:rPr lang="en-GB" sz="3600" dirty="0"/>
              <a:t>Genetic evaluation methodologies</a:t>
            </a:r>
          </a:p>
          <a:p>
            <a:pPr marL="514350" indent="-514350">
              <a:spcBef>
                <a:spcPts val="400"/>
              </a:spcBef>
              <a:buFont typeface="+mj-lt"/>
              <a:buAutoNum type="arabicPeriod"/>
            </a:pPr>
            <a:r>
              <a:rPr lang="en-GB" sz="3600" dirty="0"/>
              <a:t>Calculation of reliabilities</a:t>
            </a:r>
            <a:endParaRPr lang="en-GB" sz="3600" b="1" dirty="0"/>
          </a:p>
          <a:p>
            <a:pPr marL="0" indent="0">
              <a:buNone/>
            </a:pPr>
            <a:r>
              <a:rPr lang="en-GB" sz="3600" b="1" dirty="0" err="1"/>
              <a:t>Genomically</a:t>
            </a:r>
            <a:r>
              <a:rPr lang="en-GB" sz="3600" b="1" dirty="0"/>
              <a:t> evaluated bulls:</a:t>
            </a:r>
          </a:p>
          <a:p>
            <a:pPr marL="514350" indent="-514350">
              <a:spcBef>
                <a:spcPts val="400"/>
              </a:spcBef>
              <a:buFont typeface="+mj-lt"/>
              <a:buAutoNum type="arabicPeriod"/>
            </a:pPr>
            <a:r>
              <a:rPr lang="en-GB" sz="3600" dirty="0"/>
              <a:t>Genomic evaluation method validated for each </a:t>
            </a:r>
            <a:r>
              <a:rPr lang="en-GB" sz="3600" dirty="0" err="1"/>
              <a:t>genomically</a:t>
            </a:r>
            <a:r>
              <a:rPr lang="en-GB" sz="3600" dirty="0"/>
              <a:t> evaluated trait;</a:t>
            </a:r>
          </a:p>
          <a:p>
            <a:pPr marL="514350" indent="-514350">
              <a:spcBef>
                <a:spcPts val="400"/>
              </a:spcBef>
              <a:buFont typeface="+mj-lt"/>
              <a:buAutoNum type="arabicPeriod"/>
            </a:pPr>
            <a:r>
              <a:rPr lang="en-GB" sz="3600" dirty="0"/>
              <a:t>All traits to be revalidated</a:t>
            </a:r>
          </a:p>
          <a:p>
            <a:pPr marL="514350" indent="-514350">
              <a:spcBef>
                <a:spcPts val="400"/>
              </a:spcBef>
              <a:buFont typeface="+mj-lt"/>
              <a:buAutoNum type="arabicPeriod"/>
            </a:pPr>
            <a:r>
              <a:rPr lang="en-GB" sz="3600" b="1" dirty="0" err="1"/>
              <a:t>GEBVtest</a:t>
            </a:r>
            <a:r>
              <a:rPr lang="en-GB" sz="3600" b="1" dirty="0"/>
              <a:t> is valid for (max) two years</a:t>
            </a:r>
          </a:p>
          <a:p>
            <a:pPr marL="0" indent="0">
              <a:buNone/>
            </a:pPr>
            <a:r>
              <a:rPr lang="en-GB" sz="3600" b="1" dirty="0"/>
              <a:t>………in accordance with EURC rules and standards</a:t>
            </a:r>
            <a:r>
              <a:rPr lang="en-GB" sz="3200" b="1" dirty="0"/>
              <a:t>.</a:t>
            </a:r>
            <a:endParaRPr lang="en-GB" sz="3600" dirty="0"/>
          </a:p>
        </p:txBody>
      </p:sp>
      <p:sp>
        <p:nvSpPr>
          <p:cNvPr id="3" name="Text Placeholder 2">
            <a:extLst>
              <a:ext uri="{FF2B5EF4-FFF2-40B4-BE49-F238E27FC236}">
                <a16:creationId xmlns:a16="http://schemas.microsoft.com/office/drawing/2014/main" id="{8795AC44-C60D-6635-26DF-A873B07D57D9}"/>
              </a:ext>
            </a:extLst>
          </p:cNvPr>
          <p:cNvSpPr>
            <a:spLocks noGrp="1"/>
          </p:cNvSpPr>
          <p:nvPr>
            <p:ph type="body" sz="quarter" idx="11"/>
          </p:nvPr>
        </p:nvSpPr>
        <p:spPr>
          <a:xfrm>
            <a:off x="3183564" y="838200"/>
            <a:ext cx="13868567" cy="762000"/>
          </a:xfrm>
        </p:spPr>
        <p:txBody>
          <a:bodyPr/>
          <a:lstStyle/>
          <a:p>
            <a:pPr eaLnBrk="1" fontAlgn="auto" hangingPunct="1">
              <a:spcBef>
                <a:spcPts val="0"/>
              </a:spcBef>
              <a:spcAft>
                <a:spcPts val="0"/>
              </a:spcAft>
              <a:buClrTx/>
              <a:buSzTx/>
              <a:defRPr/>
            </a:pPr>
            <a:r>
              <a:rPr lang="en-GB" sz="6600" dirty="0"/>
              <a:t>EU Animal Breeding Regulation</a:t>
            </a:r>
            <a:endParaRPr lang="en-US" sz="6600" kern="1200" dirty="0">
              <a:solidFill>
                <a:prstClr val="black"/>
              </a:solidFill>
              <a:latin typeface="Arial"/>
              <a:ea typeface="DejaVu Sans"/>
              <a:cs typeface="DejaVu Sans"/>
            </a:endParaRPr>
          </a:p>
        </p:txBody>
      </p:sp>
      <p:sp>
        <p:nvSpPr>
          <p:cNvPr id="4" name="Content Placeholder 1">
            <a:extLst>
              <a:ext uri="{FF2B5EF4-FFF2-40B4-BE49-F238E27FC236}">
                <a16:creationId xmlns:a16="http://schemas.microsoft.com/office/drawing/2014/main" id="{80EB541B-C551-DF5E-2EED-211268F374B6}"/>
              </a:ext>
            </a:extLst>
          </p:cNvPr>
          <p:cNvSpPr txBox="1">
            <a:spLocks/>
          </p:cNvSpPr>
          <p:nvPr/>
        </p:nvSpPr>
        <p:spPr bwMode="auto">
          <a:xfrm>
            <a:off x="7235160" y="4114800"/>
            <a:ext cx="9601200" cy="1676400"/>
          </a:xfrm>
          <a:prstGeom prst="rect">
            <a:avLst/>
          </a:prstGeom>
          <a:noFill/>
          <a:ln w="12700">
            <a:noFill/>
            <a:miter lim="800000"/>
            <a:headEnd/>
            <a:tailEnd/>
          </a:ln>
        </p:spPr>
        <p:txBody>
          <a:bodyPr vert="horz" wrap="square" lIns="50800" tIns="50800" rIns="50800" bIns="50800" numCol="1" anchor="t" anchorCtr="0" compatLnSpc="1">
            <a:prstTxWarp prst="textNoShape">
              <a:avLst/>
            </a:prstTxWarp>
          </a:bodyPr>
          <a:lstStyle>
            <a:lvl1pPr marL="406420" indent="-406420" algn="l">
              <a:spcBef>
                <a:spcPts val="1600"/>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1600"/>
              </a:spcBef>
              <a:spcAft>
                <a:spcPts val="0"/>
              </a:spcAft>
              <a:buClr>
                <a:srgbClr val="414141"/>
              </a:buClr>
              <a:buSzPct val="81000"/>
              <a:buFont typeface="Gill Sans Light"/>
              <a:buChar char="•"/>
              <a:defRPr sz="4800">
                <a:solidFill>
                  <a:schemeClr val="tx1"/>
                </a:solidFill>
                <a:latin typeface="Arial"/>
                <a:ea typeface="+mn-ea"/>
                <a:cs typeface="Arial"/>
              </a:defRPr>
            </a:lvl2pPr>
            <a:lvl3pPr marL="1354734" indent="-406420" algn="l">
              <a:spcBef>
                <a:spcPts val="1600"/>
              </a:spcBef>
              <a:spcAft>
                <a:spcPts val="0"/>
              </a:spcAft>
              <a:buClr>
                <a:srgbClr val="414141"/>
              </a:buClr>
              <a:buSzPct val="81000"/>
              <a:buFont typeface="Gill Sans Light"/>
              <a:buChar char="•"/>
              <a:defRPr sz="4250">
                <a:solidFill>
                  <a:schemeClr val="tx1"/>
                </a:solidFill>
                <a:latin typeface="Arial"/>
                <a:ea typeface="+mn-ea"/>
                <a:cs typeface="Arial"/>
              </a:defRPr>
            </a:lvl3pPr>
            <a:lvl4pPr marL="1862760"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4pPr>
            <a:lvl5pPr marL="2370785" indent="-406420" algn="l">
              <a:spcBef>
                <a:spcPts val="1600"/>
              </a:spcBef>
              <a:spcAft>
                <a:spcPts val="0"/>
              </a:spcAft>
              <a:buClr>
                <a:srgbClr val="414141"/>
              </a:buClr>
              <a:buSzPct val="81000"/>
              <a:buFont typeface="Gill Sans Light"/>
              <a:buChar char="•"/>
              <a:defRPr sz="37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lgn="r">
              <a:spcBef>
                <a:spcPts val="400"/>
              </a:spcBef>
              <a:buFont typeface="Gill Sans Light"/>
              <a:buNone/>
            </a:pPr>
            <a:r>
              <a:rPr lang="en-GB" sz="4000" b="1" dirty="0"/>
              <a:t>Minimum reliabilities: </a:t>
            </a:r>
          </a:p>
          <a:p>
            <a:pPr marL="0" indent="0" algn="r">
              <a:spcBef>
                <a:spcPts val="400"/>
              </a:spcBef>
              <a:buFont typeface="Gill Sans Light"/>
              <a:buNone/>
            </a:pPr>
            <a:r>
              <a:rPr lang="en-GB" sz="4000" b="1" dirty="0"/>
              <a:t>50% (Dairy Bulls)</a:t>
            </a:r>
          </a:p>
          <a:p>
            <a:pPr marL="0" indent="0" algn="r">
              <a:spcBef>
                <a:spcPts val="400"/>
              </a:spcBef>
              <a:buFont typeface="Gill Sans Light"/>
              <a:buNone/>
            </a:pPr>
            <a:r>
              <a:rPr lang="en-GB" sz="4000" b="1" dirty="0"/>
              <a:t>30% (Beef Bulls)</a:t>
            </a:r>
            <a:endParaRPr lang="en-GB" sz="3600" dirty="0"/>
          </a:p>
        </p:txBody>
      </p:sp>
    </p:spTree>
    <p:extLst>
      <p:ext uri="{BB962C8B-B14F-4D97-AF65-F5344CB8AC3E}">
        <p14:creationId xmlns:p14="http://schemas.microsoft.com/office/powerpoint/2010/main" val="3173206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7BCA867-A203-1D2A-8965-58028A5C3582}"/>
              </a:ext>
            </a:extLst>
          </p:cNvPr>
          <p:cNvSpPr>
            <a:spLocks noGrp="1"/>
          </p:cNvSpPr>
          <p:nvPr>
            <p:ph idx="1"/>
          </p:nvPr>
        </p:nvSpPr>
        <p:spPr>
          <a:xfrm>
            <a:off x="440280" y="2209800"/>
            <a:ext cx="16726795" cy="5842000"/>
          </a:xfrm>
        </p:spPr>
        <p:txBody>
          <a:bodyPr/>
          <a:lstStyle/>
          <a:p>
            <a:pPr marL="0" indent="0">
              <a:lnSpc>
                <a:spcPct val="115000"/>
              </a:lnSpc>
              <a:buNone/>
            </a:pPr>
            <a:r>
              <a:rPr lang="en-US" sz="4400" dirty="0"/>
              <a:t>One of Interbul</a:t>
            </a:r>
            <a:r>
              <a:rPr lang="en-US" sz="4000" dirty="0"/>
              <a:t>l Centre’s /EURC’s most important roles</a:t>
            </a:r>
          </a:p>
          <a:p>
            <a:pPr>
              <a:lnSpc>
                <a:spcPct val="115000"/>
              </a:lnSpc>
              <a:spcBef>
                <a:spcPts val="1800"/>
              </a:spcBef>
              <a:buFont typeface="Wingdings"/>
              <a:buChar char="§"/>
              <a:defRPr/>
            </a:pPr>
            <a:r>
              <a:rPr lang="en-US" sz="4000" dirty="0"/>
              <a:t>Develop, maintain and improve Validation Methodologies</a:t>
            </a:r>
          </a:p>
          <a:p>
            <a:pPr>
              <a:lnSpc>
                <a:spcPct val="115000"/>
              </a:lnSpc>
              <a:spcBef>
                <a:spcPts val="1800"/>
              </a:spcBef>
              <a:buFont typeface="Wingdings"/>
              <a:buChar char="§"/>
              <a:defRPr/>
            </a:pPr>
            <a:r>
              <a:rPr lang="en-US" sz="4000" dirty="0"/>
              <a:t>Testing national evaluation results for consistency</a:t>
            </a:r>
          </a:p>
          <a:p>
            <a:pPr>
              <a:spcBef>
                <a:spcPts val="1800"/>
              </a:spcBef>
              <a:buFont typeface="Wingdings"/>
              <a:buChar char="§"/>
              <a:defRPr/>
            </a:pPr>
            <a:r>
              <a:rPr lang="en-US" sz="4000" dirty="0"/>
              <a:t>Public recognition:</a:t>
            </a:r>
          </a:p>
          <a:p>
            <a:pPr lvl="1">
              <a:spcBef>
                <a:spcPts val="1800"/>
              </a:spcBef>
              <a:buFont typeface="Wingdings"/>
              <a:buChar char="§"/>
              <a:defRPr/>
            </a:pPr>
            <a:r>
              <a:rPr lang="en-US" sz="3750" dirty="0"/>
              <a:t>Independent assessment and quality assurance of (G)EBVs</a:t>
            </a:r>
          </a:p>
          <a:p>
            <a:pPr lvl="1">
              <a:spcBef>
                <a:spcPts val="1800"/>
              </a:spcBef>
              <a:buFont typeface="Wingdings"/>
              <a:buChar char="§"/>
              <a:defRPr/>
            </a:pPr>
            <a:r>
              <a:rPr lang="en-US" sz="3750" dirty="0"/>
              <a:t>Assurance that statistical models applied are sound and appropriate to the data </a:t>
            </a:r>
            <a:r>
              <a:rPr lang="en-US" sz="3750" dirty="0">
                <a:sym typeface="Wingdings" pitchFamily="2" charset="2"/>
              </a:rPr>
              <a:t> </a:t>
            </a:r>
            <a:r>
              <a:rPr lang="en-US" sz="3750" dirty="0"/>
              <a:t>Reducing bias in data, increase quality</a:t>
            </a:r>
            <a:r>
              <a:rPr lang="en-US" sz="4000" dirty="0"/>
              <a:t>.</a:t>
            </a:r>
            <a:endParaRPr lang="en-US" sz="3750" dirty="0"/>
          </a:p>
        </p:txBody>
      </p:sp>
      <p:sp>
        <p:nvSpPr>
          <p:cNvPr id="3" name="Text Placeholder 2">
            <a:extLst>
              <a:ext uri="{FF2B5EF4-FFF2-40B4-BE49-F238E27FC236}">
                <a16:creationId xmlns:a16="http://schemas.microsoft.com/office/drawing/2014/main" id="{767E8D78-1395-ACD5-5045-F149A08FA50B}"/>
              </a:ext>
            </a:extLst>
          </p:cNvPr>
          <p:cNvSpPr>
            <a:spLocks noGrp="1"/>
          </p:cNvSpPr>
          <p:nvPr>
            <p:ph type="body" sz="quarter" idx="11"/>
          </p:nvPr>
        </p:nvSpPr>
        <p:spPr>
          <a:xfrm>
            <a:off x="3183731" y="838200"/>
            <a:ext cx="13648516" cy="762000"/>
          </a:xfrm>
        </p:spPr>
        <p:txBody>
          <a:bodyPr/>
          <a:lstStyle/>
          <a:p>
            <a:r>
              <a:rPr lang="en-GB" dirty="0"/>
              <a:t>Validation</a:t>
            </a:r>
          </a:p>
        </p:txBody>
      </p:sp>
      <p:pic>
        <p:nvPicPr>
          <p:cNvPr id="1026" name="Picture 2" descr="Passed stamp Royalty Free Vector Image - VectorStock">
            <a:extLst>
              <a:ext uri="{FF2B5EF4-FFF2-40B4-BE49-F238E27FC236}">
                <a16:creationId xmlns:a16="http://schemas.microsoft.com/office/drawing/2014/main" id="{29A8A9CA-6FC3-684D-AE3E-920D615B2C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375"/>
          <a:stretch/>
        </p:blipFill>
        <p:spPr bwMode="auto">
          <a:xfrm>
            <a:off x="13682896" y="3048000"/>
            <a:ext cx="3484179"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558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288131" y="2209800"/>
            <a:ext cx="8366509" cy="57197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600"/>
              </a:spcBef>
              <a:buNone/>
              <a:defRPr/>
            </a:pPr>
            <a:r>
              <a:rPr lang="en-US" sz="3200" b="1" dirty="0"/>
              <a:t>Conventional Validation</a:t>
            </a:r>
          </a:p>
          <a:p>
            <a:pPr>
              <a:spcBef>
                <a:spcPts val="600"/>
              </a:spcBef>
              <a:buFont typeface="Wingdings"/>
              <a:buChar char="§"/>
              <a:defRPr/>
            </a:pPr>
            <a:r>
              <a:rPr lang="en-US" sz="3200" dirty="0"/>
              <a:t>4 Validation tests available:</a:t>
            </a:r>
          </a:p>
          <a:p>
            <a:pPr lvl="1">
              <a:spcBef>
                <a:spcPts val="600"/>
              </a:spcBef>
              <a:buFont typeface="Wingdings"/>
              <a:buChar char="§"/>
              <a:defRPr/>
            </a:pPr>
            <a:r>
              <a:rPr lang="en-GB" sz="2800" dirty="0"/>
              <a:t>Trend Validation Tests (Methods I, II, III)</a:t>
            </a:r>
          </a:p>
          <a:p>
            <a:pPr lvl="1">
              <a:spcBef>
                <a:spcPts val="600"/>
              </a:spcBef>
              <a:buFont typeface="Wingdings"/>
              <a:buChar char="§"/>
              <a:defRPr/>
            </a:pPr>
            <a:r>
              <a:rPr lang="en-GB" sz="2800" dirty="0"/>
              <a:t>Mendelian Sampling Variance Test;</a:t>
            </a:r>
            <a:endParaRPr lang="en-US" sz="2800" dirty="0"/>
          </a:p>
          <a:p>
            <a:pPr marL="406420" lvl="1">
              <a:spcBef>
                <a:spcPts val="600"/>
              </a:spcBef>
              <a:buFont typeface="Wingdings"/>
              <a:buChar char="§"/>
              <a:defRPr/>
            </a:pPr>
            <a:r>
              <a:rPr lang="en-US" sz="3200" dirty="0"/>
              <a:t>Prerequisite for marketing/using progeny tested bulls in EU</a:t>
            </a:r>
          </a:p>
          <a:p>
            <a:pPr lvl="1">
              <a:spcBef>
                <a:spcPts val="600"/>
              </a:spcBef>
              <a:buFont typeface="Wingdings"/>
              <a:buChar char="§"/>
              <a:defRPr/>
            </a:pPr>
            <a:endParaRPr lang="en-US" sz="3200" dirty="0"/>
          </a:p>
          <a:p>
            <a:pPr marL="0" indent="0">
              <a:spcBef>
                <a:spcPts val="600"/>
              </a:spcBef>
              <a:buNone/>
              <a:defRPr/>
            </a:pPr>
            <a:r>
              <a:rPr lang="en-US" sz="3200" b="1" dirty="0"/>
              <a:t>Genomic Validation</a:t>
            </a:r>
          </a:p>
          <a:p>
            <a:pPr>
              <a:spcBef>
                <a:spcPts val="600"/>
              </a:spcBef>
              <a:buFont typeface="Wingdings"/>
              <a:buChar char="§"/>
              <a:defRPr/>
            </a:pPr>
            <a:r>
              <a:rPr lang="en-US" sz="3200" dirty="0"/>
              <a:t>1 test available: “GEBV-test”</a:t>
            </a:r>
          </a:p>
          <a:p>
            <a:pPr>
              <a:spcBef>
                <a:spcPts val="600"/>
              </a:spcBef>
              <a:buFont typeface="Wingdings"/>
              <a:buChar char="§"/>
              <a:defRPr/>
            </a:pPr>
            <a:r>
              <a:rPr lang="en-US" sz="3200" dirty="0"/>
              <a:t>Prerequisite for marketing/using genomically tested bulls in EU</a:t>
            </a:r>
          </a:p>
        </p:txBody>
      </p:sp>
      <p:sp>
        <p:nvSpPr>
          <p:cNvPr id="6" name="Content Placeholder 4"/>
          <p:cNvSpPr txBox="1"/>
          <p:nvPr/>
        </p:nvSpPr>
        <p:spPr bwMode="auto">
          <a:xfrm>
            <a:off x="8964350" y="2209800"/>
            <a:ext cx="8087781" cy="5562600"/>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marL="0" indent="0">
              <a:spcBef>
                <a:spcPts val="600"/>
              </a:spcBef>
              <a:buNone/>
              <a:defRPr/>
            </a:pPr>
            <a:r>
              <a:rPr lang="en-US" sz="3200" b="1" dirty="0"/>
              <a:t>EURC Validation</a:t>
            </a:r>
          </a:p>
          <a:p>
            <a:pPr>
              <a:spcBef>
                <a:spcPts val="600"/>
              </a:spcBef>
              <a:buFont typeface="Wingdings"/>
              <a:buChar char="§"/>
              <a:defRPr/>
            </a:pPr>
            <a:r>
              <a:rPr lang="en-US" sz="3200" dirty="0"/>
              <a:t>Independent validation of genetic evaluation models</a:t>
            </a:r>
          </a:p>
          <a:p>
            <a:pPr>
              <a:spcBef>
                <a:spcPts val="600"/>
              </a:spcBef>
              <a:buFont typeface="Wingdings"/>
              <a:buChar char="§"/>
              <a:defRPr/>
            </a:pPr>
            <a:r>
              <a:rPr lang="en-US" sz="3200" dirty="0"/>
              <a:t>Available to </a:t>
            </a:r>
            <a:r>
              <a:rPr lang="en-US" sz="3200" b="1" u="sng" dirty="0"/>
              <a:t>all</a:t>
            </a:r>
            <a:r>
              <a:rPr lang="en-US" sz="3200" u="sng" dirty="0"/>
              <a:t> breeds</a:t>
            </a:r>
            <a:r>
              <a:rPr lang="en-US" sz="3200" dirty="0"/>
              <a:t> and </a:t>
            </a:r>
            <a:r>
              <a:rPr lang="en-US" sz="3200" b="1" u="sng" dirty="0"/>
              <a:t>all</a:t>
            </a:r>
            <a:r>
              <a:rPr lang="en-US" sz="3200" u="sng" dirty="0"/>
              <a:t> European</a:t>
            </a:r>
            <a:r>
              <a:rPr lang="en-US" sz="3200" dirty="0"/>
              <a:t> breeding </a:t>
            </a:r>
            <a:r>
              <a:rPr lang="en-US" sz="3200" dirty="0" err="1"/>
              <a:t>organisations</a:t>
            </a:r>
            <a:r>
              <a:rPr lang="en-US" sz="3200" dirty="0"/>
              <a:t> and NGECs</a:t>
            </a:r>
            <a:endParaRPr lang="en-US" sz="3200" dirty="0">
              <a:solidFill>
                <a:srgbClr val="FF0000"/>
              </a:solidFill>
            </a:endParaRPr>
          </a:p>
          <a:p>
            <a:pPr>
              <a:spcBef>
                <a:spcPts val="600"/>
              </a:spcBef>
              <a:buFont typeface="Wingdings"/>
              <a:buChar char="§"/>
              <a:defRPr/>
            </a:pPr>
            <a:r>
              <a:rPr lang="en-US" sz="2800" i="1" dirty="0"/>
              <a:t>Population size may limit relevance of tests</a:t>
            </a:r>
          </a:p>
          <a:p>
            <a:pPr>
              <a:spcBef>
                <a:spcPts val="600"/>
              </a:spcBef>
              <a:buFont typeface="Wingdings"/>
              <a:buChar char="§"/>
              <a:defRPr/>
            </a:pPr>
            <a:endParaRPr lang="en-US" sz="3200" dirty="0"/>
          </a:p>
          <a:p>
            <a:pPr marL="0" indent="0">
              <a:spcBef>
                <a:spcPts val="600"/>
              </a:spcBef>
              <a:buNone/>
              <a:defRPr/>
            </a:pPr>
            <a:r>
              <a:rPr lang="en-US" sz="3200" b="1" dirty="0"/>
              <a:t>Beef Validation</a:t>
            </a:r>
          </a:p>
          <a:p>
            <a:pPr>
              <a:spcBef>
                <a:spcPts val="600"/>
              </a:spcBef>
              <a:buFont typeface="Wingdings"/>
              <a:buChar char="§"/>
              <a:defRPr/>
            </a:pPr>
            <a:r>
              <a:rPr lang="en-US" sz="3200" dirty="0"/>
              <a:t>Under development</a:t>
            </a:r>
          </a:p>
          <a:p>
            <a:pPr>
              <a:spcBef>
                <a:spcPts val="600"/>
              </a:spcBef>
              <a:buFont typeface="Wingdings"/>
              <a:buChar char="§"/>
              <a:defRPr/>
            </a:pPr>
            <a:r>
              <a:rPr lang="en-US" sz="2800" i="1" dirty="0"/>
              <a:t>Challenging due to industry structure:</a:t>
            </a:r>
          </a:p>
          <a:p>
            <a:pPr marL="440289" lvl="1" indent="0">
              <a:spcBef>
                <a:spcPts val="600"/>
              </a:spcBef>
              <a:buNone/>
              <a:defRPr/>
            </a:pPr>
            <a:r>
              <a:rPr lang="en-US" sz="2800" i="1" dirty="0">
                <a:sym typeface="Wingdings" pitchFamily="2" charset="2"/>
              </a:rPr>
              <a:t> Low AI, Small contemporary groups, fewer well proven bulls</a:t>
            </a:r>
            <a:r>
              <a:rPr lang="en-US" sz="2800" dirty="0">
                <a:sym typeface="Wingdings" pitchFamily="2" charset="2"/>
              </a:rPr>
              <a:t>  </a:t>
            </a:r>
            <a:endParaRPr lang="en-US" sz="2800" dirty="0"/>
          </a:p>
        </p:txBody>
      </p:sp>
      <p:sp>
        <p:nvSpPr>
          <p:cNvPr id="2" name="Text Placeholder 1"/>
          <p:cNvSpPr>
            <a:spLocks noGrp="1"/>
          </p:cNvSpPr>
          <p:nvPr>
            <p:ph type="body" sz="quarter" idx="11"/>
          </p:nvPr>
        </p:nvSpPr>
        <p:spPr bwMode="auto">
          <a:xfrm>
            <a:off x="2345531" y="838200"/>
            <a:ext cx="14549290" cy="762000"/>
          </a:xfrm>
        </p:spPr>
        <p:txBody>
          <a:bodyPr/>
          <a:lstStyle/>
          <a:p>
            <a:pPr>
              <a:defRPr/>
            </a:pPr>
            <a:r>
              <a:rPr lang="en-AU" dirty="0"/>
              <a:t>Validation methods of national (G)EBVs</a:t>
            </a:r>
            <a:endParaRPr dirty="0"/>
          </a:p>
        </p:txBody>
      </p:sp>
    </p:spTree>
    <p:extLst>
      <p:ext uri="{BB962C8B-B14F-4D97-AF65-F5344CB8AC3E}">
        <p14:creationId xmlns:p14="http://schemas.microsoft.com/office/powerpoint/2010/main" val="23211156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61DD37-2F1F-A218-AA7A-36E2738390B5}"/>
              </a:ext>
            </a:extLst>
          </p:cNvPr>
          <p:cNvSpPr>
            <a:spLocks noGrp="1"/>
          </p:cNvSpPr>
          <p:nvPr>
            <p:ph idx="1"/>
          </p:nvPr>
        </p:nvSpPr>
        <p:spPr>
          <a:xfrm>
            <a:off x="440280" y="2133600"/>
            <a:ext cx="16391967" cy="5842000"/>
          </a:xfrm>
        </p:spPr>
        <p:txBody>
          <a:bodyPr/>
          <a:lstStyle/>
          <a:p>
            <a:r>
              <a:rPr lang="en-GB" dirty="0"/>
              <a:t>International evaluations</a:t>
            </a:r>
          </a:p>
          <a:p>
            <a:r>
              <a:rPr lang="en-GB" sz="3600" dirty="0"/>
              <a:t>Total Number of Validations of national results, including:</a:t>
            </a:r>
          </a:p>
          <a:p>
            <a:pPr lvl="1">
              <a:spcBef>
                <a:spcPts val="600"/>
              </a:spcBef>
            </a:pPr>
            <a:r>
              <a:rPr lang="en-GB" sz="3600" dirty="0"/>
              <a:t>Trend Validation Tests (Methods I, II, III);</a:t>
            </a:r>
          </a:p>
          <a:p>
            <a:pPr lvl="1">
              <a:spcBef>
                <a:spcPts val="600"/>
              </a:spcBef>
            </a:pPr>
            <a:r>
              <a:rPr lang="en-GB" sz="3600" dirty="0"/>
              <a:t>Mendelian Sampling Variance Test;</a:t>
            </a:r>
          </a:p>
          <a:p>
            <a:pPr lvl="1">
              <a:spcBef>
                <a:spcPts val="600"/>
              </a:spcBef>
            </a:pPr>
            <a:r>
              <a:rPr lang="en-GB" sz="3600" dirty="0" err="1"/>
              <a:t>GEBVtest</a:t>
            </a:r>
            <a:endParaRPr lang="en-GB" sz="3600" dirty="0"/>
          </a:p>
          <a:p>
            <a:endParaRPr lang="en-GB" dirty="0"/>
          </a:p>
        </p:txBody>
      </p:sp>
      <p:sp>
        <p:nvSpPr>
          <p:cNvPr id="3" name="Text Placeholder 2">
            <a:extLst>
              <a:ext uri="{FF2B5EF4-FFF2-40B4-BE49-F238E27FC236}">
                <a16:creationId xmlns:a16="http://schemas.microsoft.com/office/drawing/2014/main" id="{ECB28C7D-8D01-D39A-480D-EAE9B1E32570}"/>
              </a:ext>
            </a:extLst>
          </p:cNvPr>
          <p:cNvSpPr>
            <a:spLocks noGrp="1"/>
          </p:cNvSpPr>
          <p:nvPr>
            <p:ph type="body" sz="quarter" idx="11"/>
          </p:nvPr>
        </p:nvSpPr>
        <p:spPr/>
        <p:txBody>
          <a:bodyPr/>
          <a:lstStyle/>
          <a:p>
            <a:r>
              <a:rPr lang="en-GB" dirty="0"/>
              <a:t>Validation results – dairy</a:t>
            </a:r>
          </a:p>
        </p:txBody>
      </p:sp>
      <p:graphicFrame>
        <p:nvGraphicFramePr>
          <p:cNvPr id="6" name="Chart 5">
            <a:extLst>
              <a:ext uri="{FF2B5EF4-FFF2-40B4-BE49-F238E27FC236}">
                <a16:creationId xmlns:a16="http://schemas.microsoft.com/office/drawing/2014/main" id="{493CBEDC-345D-DE1A-D712-CBAE91C01E29}"/>
              </a:ext>
            </a:extLst>
          </p:cNvPr>
          <p:cNvGraphicFramePr>
            <a:graphicFrameLocks/>
          </p:cNvGraphicFramePr>
          <p:nvPr>
            <p:extLst>
              <p:ext uri="{D42A27DB-BD31-4B8C-83A1-F6EECF244321}">
                <p14:modId xmlns:p14="http://schemas.microsoft.com/office/powerpoint/2010/main" val="1711976268"/>
              </p:ext>
            </p:extLst>
          </p:nvPr>
        </p:nvGraphicFramePr>
        <p:xfrm>
          <a:off x="10041731" y="4038599"/>
          <a:ext cx="7086600" cy="491540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605939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Content Placeholder 2"/>
          <p:cNvSpPr txBox="1"/>
          <p:nvPr/>
        </p:nvSpPr>
        <p:spPr bwMode="auto">
          <a:xfrm>
            <a:off x="288131" y="2286000"/>
            <a:ext cx="7742468" cy="51101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1800"/>
              </a:spcBef>
              <a:buFont typeface="Wingdings"/>
              <a:buChar char="§"/>
              <a:defRPr/>
            </a:pPr>
            <a:r>
              <a:rPr lang="en-US" sz="3200" b="1" dirty="0"/>
              <a:t>P</a:t>
            </a:r>
            <a:r>
              <a:rPr lang="en-US" sz="3200" dirty="0"/>
              <a:t>erformance </a:t>
            </a:r>
            <a:r>
              <a:rPr lang="en-US" sz="3200" b="1" dirty="0"/>
              <a:t>R</a:t>
            </a:r>
            <a:r>
              <a:rPr lang="en-US" sz="3200" dirty="0"/>
              <a:t>ecording, </a:t>
            </a:r>
            <a:r>
              <a:rPr lang="en-US" sz="3200" b="1" dirty="0"/>
              <a:t>E</a:t>
            </a:r>
            <a:r>
              <a:rPr lang="en-US" sz="3200" dirty="0"/>
              <a:t>valuation and </a:t>
            </a:r>
            <a:r>
              <a:rPr lang="en-US" sz="3200" b="1" dirty="0"/>
              <a:t>P</a:t>
            </a:r>
            <a:r>
              <a:rPr lang="en-US" sz="3200" dirty="0"/>
              <a:t>ublication </a:t>
            </a:r>
            <a:r>
              <a:rPr lang="en-US" sz="3200" b="1" dirty="0"/>
              <a:t>D</a:t>
            </a:r>
            <a:r>
              <a:rPr lang="en-US" sz="3200" dirty="0"/>
              <a:t>ata</a:t>
            </a:r>
            <a:r>
              <a:rPr lang="en-US" sz="3200" b="1" dirty="0"/>
              <a:t>b</a:t>
            </a:r>
            <a:r>
              <a:rPr lang="en-US" sz="3200" dirty="0"/>
              <a:t>ase (</a:t>
            </a:r>
            <a:r>
              <a:rPr lang="en-US" sz="3200" b="1" dirty="0" err="1"/>
              <a:t>PREPdb</a:t>
            </a:r>
            <a:r>
              <a:rPr lang="en-US" sz="3200" dirty="0"/>
              <a:t>)</a:t>
            </a:r>
            <a:endParaRPr dirty="0"/>
          </a:p>
          <a:p>
            <a:pPr>
              <a:spcBef>
                <a:spcPts val="1800"/>
              </a:spcBef>
              <a:buFont typeface="Wingdings"/>
              <a:buChar char="§"/>
              <a:defRPr/>
            </a:pPr>
            <a:r>
              <a:rPr lang="en-US" sz="3200" dirty="0"/>
              <a:t>A platform for breed societies and National Genetic Evaluation </a:t>
            </a:r>
            <a:r>
              <a:rPr lang="en-US" sz="3200" dirty="0" err="1"/>
              <a:t>Centres</a:t>
            </a:r>
            <a:r>
              <a:rPr lang="en-US" sz="3200" dirty="0"/>
              <a:t> to submit and</a:t>
            </a:r>
            <a:r>
              <a:rPr lang="en-US" sz="3200" b="1" dirty="0"/>
              <a:t> share descriptive information </a:t>
            </a:r>
            <a:r>
              <a:rPr lang="en-GB" sz="3200" b="1" dirty="0"/>
              <a:t>regarding performance recording, national genetic evaluation systems and publication policies</a:t>
            </a:r>
            <a:r>
              <a:rPr lang="en-US" sz="3200" dirty="0"/>
              <a:t> in a </a:t>
            </a:r>
            <a:r>
              <a:rPr lang="en-US" sz="3200" dirty="0" err="1"/>
              <a:t>standardised</a:t>
            </a:r>
            <a:r>
              <a:rPr lang="en-US" sz="3200" dirty="0"/>
              <a:t> way.</a:t>
            </a:r>
          </a:p>
          <a:p>
            <a:pPr>
              <a:spcBef>
                <a:spcPts val="1800"/>
              </a:spcBef>
              <a:buFont typeface="Wingdings"/>
              <a:buChar char="§"/>
              <a:defRPr/>
            </a:pPr>
            <a:r>
              <a:rPr lang="en-US" sz="3200" dirty="0"/>
              <a:t>Publicly accessible</a:t>
            </a:r>
            <a:endParaRPr sz="3200" dirty="0"/>
          </a:p>
        </p:txBody>
      </p:sp>
      <p:sp>
        <p:nvSpPr>
          <p:cNvPr id="6" name="Content Placeholder 4"/>
          <p:cNvSpPr txBox="1"/>
          <p:nvPr/>
        </p:nvSpPr>
        <p:spPr bwMode="auto">
          <a:xfrm>
            <a:off x="8212931" y="2286000"/>
            <a:ext cx="8763002" cy="5262564"/>
          </a:xfrm>
          <a:prstGeom prst="rect">
            <a:avLst/>
          </a:prstGeom>
        </p:spPr>
        <p:txBody>
          <a:bodyPr/>
          <a:lstStyle>
            <a:lvl1pPr marL="40642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1pPr>
            <a:lvl2pPr marL="846709"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2pPr>
            <a:lvl3pPr marL="1354734"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3pPr>
            <a:lvl4pPr marL="1862760"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4pPr>
            <a:lvl5pPr marL="2370785" indent="-406420" algn="l">
              <a:spcBef>
                <a:spcPts val="5067"/>
              </a:spcBef>
              <a:spcAft>
                <a:spcPts val="0"/>
              </a:spcAft>
              <a:buClr>
                <a:srgbClr val="414141"/>
              </a:buClr>
              <a:buSzPct val="81000"/>
              <a:buFont typeface="Gill Sans Light"/>
              <a:buChar char="•"/>
              <a:defRPr sz="5050">
                <a:solidFill>
                  <a:schemeClr val="tx1"/>
                </a:solidFill>
                <a:latin typeface="Arial"/>
                <a:ea typeface="+mn-ea"/>
                <a:cs typeface="Arial"/>
              </a:defRPr>
            </a:lvl5pPr>
            <a:lvl6pPr marL="298041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6pPr>
            <a:lvl7pPr marL="3590046"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7pPr>
            <a:lvl8pPr marL="419967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8pPr>
            <a:lvl9pPr marL="4809307" indent="-406420" algn="l">
              <a:spcBef>
                <a:spcPts val="5067"/>
              </a:spcBef>
              <a:spcAft>
                <a:spcPts val="0"/>
              </a:spcAft>
              <a:buClr>
                <a:srgbClr val="414141"/>
              </a:buClr>
              <a:buSzPct val="81000"/>
              <a:buFont typeface="Gill Sans Light"/>
              <a:buChar char="•"/>
              <a:defRPr sz="5050">
                <a:solidFill>
                  <a:schemeClr val="tx1"/>
                </a:solidFill>
                <a:latin typeface="+mn-lt"/>
                <a:ea typeface="+mn-ea"/>
                <a:cs typeface="+mn-cs"/>
              </a:defRPr>
            </a:lvl9pPr>
          </a:lstStyle>
          <a:p>
            <a:pPr>
              <a:spcBef>
                <a:spcPts val="1800"/>
              </a:spcBef>
              <a:buFont typeface="Wingdings"/>
              <a:buChar char="§"/>
              <a:defRPr/>
            </a:pPr>
            <a:r>
              <a:rPr lang="en-US" sz="3200" b="1" dirty="0"/>
              <a:t>Transparent:</a:t>
            </a:r>
            <a:r>
              <a:rPr lang="en-US" sz="3200" dirty="0"/>
              <a:t> collecting and sharing of information on </a:t>
            </a:r>
            <a:r>
              <a:rPr lang="en-US" sz="3200" u="sng" dirty="0"/>
              <a:t>a wide range of breeds and traits.</a:t>
            </a:r>
            <a:endParaRPr u="sng" dirty="0"/>
          </a:p>
          <a:p>
            <a:pPr>
              <a:spcBef>
                <a:spcPts val="1800"/>
              </a:spcBef>
              <a:buFont typeface="Wingdings"/>
              <a:buChar char="§"/>
              <a:defRPr/>
            </a:pPr>
            <a:r>
              <a:rPr lang="en-US" sz="3200" b="1" dirty="0" err="1"/>
              <a:t>Harmonisation</a:t>
            </a:r>
            <a:r>
              <a:rPr lang="en-US" sz="3200" b="1" dirty="0"/>
              <a:t> &amp; </a:t>
            </a:r>
            <a:r>
              <a:rPr lang="en-US" sz="3200" b="1" dirty="0" err="1"/>
              <a:t>standardisation</a:t>
            </a:r>
            <a:endParaRPr b="1" dirty="0"/>
          </a:p>
          <a:p>
            <a:pPr>
              <a:spcBef>
                <a:spcPts val="1800"/>
              </a:spcBef>
              <a:buFont typeface="Wingdings"/>
              <a:buChar char="§"/>
              <a:defRPr/>
            </a:pPr>
            <a:endParaRPr lang="en-US" sz="3200" dirty="0"/>
          </a:p>
          <a:p>
            <a:pPr>
              <a:spcBef>
                <a:spcPts val="1800"/>
              </a:spcBef>
              <a:buFont typeface="Wingdings"/>
              <a:buChar char="§"/>
              <a:defRPr/>
            </a:pPr>
            <a:endParaRPr lang="en-US" sz="3200" dirty="0"/>
          </a:p>
          <a:p>
            <a:pPr>
              <a:spcBef>
                <a:spcPts val="1800"/>
              </a:spcBef>
              <a:buFont typeface="Wingdings"/>
              <a:buChar char="§"/>
              <a:defRPr/>
            </a:pPr>
            <a:r>
              <a:rPr lang="en-US" sz="3200" dirty="0"/>
              <a:t>ICAR-Interbull </a:t>
            </a:r>
            <a:r>
              <a:rPr lang="en-US" sz="3200" b="1" dirty="0"/>
              <a:t>Guidelines:</a:t>
            </a:r>
          </a:p>
          <a:p>
            <a:pPr lvl="1">
              <a:spcBef>
                <a:spcPts val="1800"/>
              </a:spcBef>
              <a:buFont typeface="Wingdings"/>
              <a:buChar char="§"/>
              <a:defRPr/>
            </a:pPr>
            <a:r>
              <a:rPr lang="en-US" sz="3200" i="1" dirty="0"/>
              <a:t>Calving-2022, Fertility-2024</a:t>
            </a:r>
          </a:p>
          <a:p>
            <a:pPr>
              <a:spcBef>
                <a:spcPts val="1800"/>
              </a:spcBef>
              <a:buFont typeface="Wingdings"/>
              <a:buChar char="§"/>
              <a:defRPr/>
            </a:pPr>
            <a:r>
              <a:rPr lang="en-GB" sz="3200" dirty="0">
                <a:solidFill>
                  <a:schemeClr val="tx2"/>
                </a:solidFill>
              </a:rPr>
              <a:t>Identifying </a:t>
            </a:r>
            <a:r>
              <a:rPr lang="en-GB" sz="3200" b="1" dirty="0">
                <a:solidFill>
                  <a:schemeClr val="tx2"/>
                </a:solidFill>
              </a:rPr>
              <a:t>Opportunities</a:t>
            </a:r>
            <a:r>
              <a:rPr lang="en-GB" sz="3200" dirty="0">
                <a:solidFill>
                  <a:schemeClr val="tx2"/>
                </a:solidFill>
              </a:rPr>
              <a:t> and </a:t>
            </a:r>
            <a:r>
              <a:rPr lang="en-GB" sz="3200" b="1" dirty="0">
                <a:solidFill>
                  <a:schemeClr val="tx2"/>
                </a:solidFill>
              </a:rPr>
              <a:t>Challenges</a:t>
            </a:r>
            <a:r>
              <a:rPr lang="en-GB" sz="3200" dirty="0">
                <a:solidFill>
                  <a:schemeClr val="tx2"/>
                </a:solidFill>
              </a:rPr>
              <a:t> for </a:t>
            </a:r>
            <a:r>
              <a:rPr lang="en-GB" sz="3200" b="1" dirty="0">
                <a:solidFill>
                  <a:schemeClr val="tx2"/>
                </a:solidFill>
              </a:rPr>
              <a:t>EURC</a:t>
            </a:r>
            <a:r>
              <a:rPr lang="en-GB" sz="3200" dirty="0">
                <a:solidFill>
                  <a:schemeClr val="tx2"/>
                </a:solidFill>
              </a:rPr>
              <a:t> and </a:t>
            </a:r>
            <a:r>
              <a:rPr lang="en-GB" sz="3200" b="1" dirty="0">
                <a:solidFill>
                  <a:schemeClr val="tx2"/>
                </a:solidFill>
              </a:rPr>
              <a:t>Interbull</a:t>
            </a:r>
          </a:p>
        </p:txBody>
      </p:sp>
      <p:sp>
        <p:nvSpPr>
          <p:cNvPr id="2" name="Text Placeholder 1"/>
          <p:cNvSpPr>
            <a:spLocks noGrp="1"/>
          </p:cNvSpPr>
          <p:nvPr>
            <p:ph type="body" sz="quarter" idx="11"/>
          </p:nvPr>
        </p:nvSpPr>
        <p:spPr bwMode="auto">
          <a:xfrm>
            <a:off x="2269331" y="838198"/>
            <a:ext cx="14859000" cy="762000"/>
          </a:xfrm>
        </p:spPr>
        <p:txBody>
          <a:bodyPr/>
          <a:lstStyle/>
          <a:p>
            <a:pPr>
              <a:defRPr/>
            </a:pPr>
            <a:r>
              <a:rPr lang="en-US" sz="6000" dirty="0" err="1"/>
              <a:t>PREPdb</a:t>
            </a:r>
            <a:endParaRPr lang="en-US" sz="6000" dirty="0"/>
          </a:p>
        </p:txBody>
      </p:sp>
      <p:grpSp>
        <p:nvGrpSpPr>
          <p:cNvPr id="17" name="Group 16">
            <a:extLst>
              <a:ext uri="{FF2B5EF4-FFF2-40B4-BE49-F238E27FC236}">
                <a16:creationId xmlns:a16="http://schemas.microsoft.com/office/drawing/2014/main" id="{8659AE7E-5E81-E6BA-6917-44530CCF25EA}"/>
              </a:ext>
            </a:extLst>
          </p:cNvPr>
          <p:cNvGrpSpPr/>
          <p:nvPr/>
        </p:nvGrpSpPr>
        <p:grpSpPr>
          <a:xfrm>
            <a:off x="9441127" y="4572000"/>
            <a:ext cx="5666475" cy="1392760"/>
            <a:chOff x="1632056" y="6900912"/>
            <a:chExt cx="12442383" cy="2520280"/>
          </a:xfrm>
        </p:grpSpPr>
        <p:sp>
          <p:nvSpPr>
            <p:cNvPr id="7" name="Rounded Rectangular Callout 6">
              <a:extLst>
                <a:ext uri="{FF2B5EF4-FFF2-40B4-BE49-F238E27FC236}">
                  <a16:creationId xmlns:a16="http://schemas.microsoft.com/office/drawing/2014/main" id="{B27866FD-7538-A1EB-D6CA-800B5A836694}"/>
                </a:ext>
              </a:extLst>
            </p:cNvPr>
            <p:cNvSpPr/>
            <p:nvPr/>
          </p:nvSpPr>
          <p:spPr bwMode="auto">
            <a:xfrm>
              <a:off x="2498567" y="6900912"/>
              <a:ext cx="1579230" cy="1152128"/>
            </a:xfrm>
            <a:prstGeom prst="wedgeRoundRectCallout">
              <a:avLst>
                <a:gd name="adj1" fmla="val -77129"/>
                <a:gd name="adj2" fmla="val -45071"/>
                <a:gd name="adj3" fmla="val 16667"/>
              </a:avLst>
            </a:prstGeom>
            <a:solidFill>
              <a:srgbClr val="C00000">
                <a:alpha val="50000"/>
              </a:srgbClr>
            </a:solid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9" name="Rounded Rectangular Callout 8">
              <a:extLst>
                <a:ext uri="{FF2B5EF4-FFF2-40B4-BE49-F238E27FC236}">
                  <a16:creationId xmlns:a16="http://schemas.microsoft.com/office/drawing/2014/main" id="{97D0D93E-0527-2A8E-0E8C-AF39C92B8AA1}"/>
                </a:ext>
              </a:extLst>
            </p:cNvPr>
            <p:cNvSpPr/>
            <p:nvPr/>
          </p:nvSpPr>
          <p:spPr bwMode="auto">
            <a:xfrm>
              <a:off x="1632056" y="7693000"/>
              <a:ext cx="1579230" cy="1152128"/>
            </a:xfrm>
            <a:prstGeom prst="wedgeRoundRectCallout">
              <a:avLst>
                <a:gd name="adj1" fmla="val -70715"/>
                <a:gd name="adj2" fmla="val 48507"/>
                <a:gd name="adj3" fmla="val 16667"/>
              </a:avLst>
            </a:prstGeom>
            <a:solidFill>
              <a:srgbClr val="336699">
                <a:alpha val="50000"/>
              </a:srgbClr>
            </a:solidFill>
            <a:ln w="127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0" name="Rounded Rectangular Callout 9">
              <a:extLst>
                <a:ext uri="{FF2B5EF4-FFF2-40B4-BE49-F238E27FC236}">
                  <a16:creationId xmlns:a16="http://schemas.microsoft.com/office/drawing/2014/main" id="{CAFC5399-AB7D-A761-2282-246E16D12447}"/>
                </a:ext>
              </a:extLst>
            </p:cNvPr>
            <p:cNvSpPr/>
            <p:nvPr/>
          </p:nvSpPr>
          <p:spPr bwMode="auto">
            <a:xfrm>
              <a:off x="3794711" y="7278406"/>
              <a:ext cx="1579230" cy="1152128"/>
            </a:xfrm>
            <a:prstGeom prst="wedgeRoundRectCallout">
              <a:avLst>
                <a:gd name="adj1" fmla="val 92471"/>
                <a:gd name="adj2" fmla="val -46820"/>
                <a:gd name="adj3" fmla="val 16667"/>
              </a:avLst>
            </a:prstGeom>
            <a:solidFill>
              <a:srgbClr val="92D050">
                <a:alpha val="50000"/>
              </a:srgbClr>
            </a:solidFill>
            <a:ln w="12700"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1" name="Rounded Rectangular Callout 10">
              <a:extLst>
                <a:ext uri="{FF2B5EF4-FFF2-40B4-BE49-F238E27FC236}">
                  <a16:creationId xmlns:a16="http://schemas.microsoft.com/office/drawing/2014/main" id="{3E4C4354-F054-F54A-886E-EE0AC69C9B0F}"/>
                </a:ext>
              </a:extLst>
            </p:cNvPr>
            <p:cNvSpPr/>
            <p:nvPr/>
          </p:nvSpPr>
          <p:spPr bwMode="auto">
            <a:xfrm>
              <a:off x="2928200" y="8269064"/>
              <a:ext cx="1579230" cy="1152128"/>
            </a:xfrm>
            <a:prstGeom prst="wedgeRoundRectCallout">
              <a:avLst>
                <a:gd name="adj1" fmla="val 75368"/>
                <a:gd name="adj2" fmla="val 49382"/>
                <a:gd name="adj3" fmla="val 16667"/>
              </a:avLst>
            </a:prstGeom>
            <a:solidFill>
              <a:srgbClr val="FFFF00">
                <a:alpha val="50000"/>
              </a:srgbClr>
            </a:solidFill>
            <a:ln w="127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2" name="Rounded Rectangular Callout 11">
              <a:extLst>
                <a:ext uri="{FF2B5EF4-FFF2-40B4-BE49-F238E27FC236}">
                  <a16:creationId xmlns:a16="http://schemas.microsoft.com/office/drawing/2014/main" id="{2881B9AB-DBEB-FB51-4A9E-BFCE4F245F0D}"/>
                </a:ext>
              </a:extLst>
            </p:cNvPr>
            <p:cNvSpPr/>
            <p:nvPr/>
          </p:nvSpPr>
          <p:spPr bwMode="auto">
            <a:xfrm>
              <a:off x="11988680" y="7537772"/>
              <a:ext cx="1579230" cy="1152128"/>
            </a:xfrm>
            <a:prstGeom prst="wedgeRoundRectCallout">
              <a:avLst>
                <a:gd name="adj1" fmla="val -103349"/>
                <a:gd name="adj2" fmla="val -60046"/>
                <a:gd name="adj3" fmla="val 16667"/>
              </a:avLst>
            </a:prstGeom>
            <a:solidFill>
              <a:srgbClr val="C00000">
                <a:alpha val="50000"/>
              </a:srgbClr>
            </a:solid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3" name="Rounded Rectangular Callout 12">
              <a:extLst>
                <a:ext uri="{FF2B5EF4-FFF2-40B4-BE49-F238E27FC236}">
                  <a16:creationId xmlns:a16="http://schemas.microsoft.com/office/drawing/2014/main" id="{F528F51D-9E6E-A588-3946-5A8A320A4CE9}"/>
                </a:ext>
              </a:extLst>
            </p:cNvPr>
            <p:cNvSpPr/>
            <p:nvPr/>
          </p:nvSpPr>
          <p:spPr bwMode="auto">
            <a:xfrm>
              <a:off x="11853495" y="7804100"/>
              <a:ext cx="1579230" cy="1152128"/>
            </a:xfrm>
            <a:prstGeom prst="wedgeRoundRectCallout">
              <a:avLst>
                <a:gd name="adj1" fmla="val -95842"/>
                <a:gd name="adj2" fmla="val 75462"/>
                <a:gd name="adj3" fmla="val 16667"/>
              </a:avLst>
            </a:prstGeom>
            <a:solidFill>
              <a:srgbClr val="336699">
                <a:alpha val="50000"/>
              </a:srgbClr>
            </a:solidFill>
            <a:ln w="127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4" name="Rounded Rectangular Callout 13">
              <a:extLst>
                <a:ext uri="{FF2B5EF4-FFF2-40B4-BE49-F238E27FC236}">
                  <a16:creationId xmlns:a16="http://schemas.microsoft.com/office/drawing/2014/main" id="{21A74461-3A26-8A28-FA72-E902D3E12E9F}"/>
                </a:ext>
              </a:extLst>
            </p:cNvPr>
            <p:cNvSpPr/>
            <p:nvPr/>
          </p:nvSpPr>
          <p:spPr bwMode="auto">
            <a:xfrm>
              <a:off x="12495209" y="7696121"/>
              <a:ext cx="1579230" cy="1152128"/>
            </a:xfrm>
            <a:prstGeom prst="wedgeRoundRectCallout">
              <a:avLst>
                <a:gd name="adj1" fmla="val 101211"/>
                <a:gd name="adj2" fmla="val -67785"/>
                <a:gd name="adj3" fmla="val 16667"/>
              </a:avLst>
            </a:prstGeom>
            <a:solidFill>
              <a:srgbClr val="92D050">
                <a:alpha val="50000"/>
              </a:srgbClr>
            </a:solidFill>
            <a:ln w="12700"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5" name="Rounded Rectangular Callout 14">
              <a:extLst>
                <a:ext uri="{FF2B5EF4-FFF2-40B4-BE49-F238E27FC236}">
                  <a16:creationId xmlns:a16="http://schemas.microsoft.com/office/drawing/2014/main" id="{DF9812D6-2894-877D-15D8-F4B9FFC55FBD}"/>
                </a:ext>
              </a:extLst>
            </p:cNvPr>
            <p:cNvSpPr/>
            <p:nvPr/>
          </p:nvSpPr>
          <p:spPr bwMode="auto">
            <a:xfrm>
              <a:off x="12219647" y="7854470"/>
              <a:ext cx="1579230" cy="1152128"/>
            </a:xfrm>
            <a:prstGeom prst="wedgeRoundRectCallout">
              <a:avLst>
                <a:gd name="adj1" fmla="val 93940"/>
                <a:gd name="adj2" fmla="val 73342"/>
                <a:gd name="adj3" fmla="val 16667"/>
              </a:avLst>
            </a:prstGeom>
            <a:solidFill>
              <a:srgbClr val="FFFF00">
                <a:alpha val="50000"/>
              </a:srgbClr>
            </a:solidFill>
            <a:ln w="127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sp>
          <p:nvSpPr>
            <p:cNvPr id="16" name="Right Arrow 15">
              <a:extLst>
                <a:ext uri="{FF2B5EF4-FFF2-40B4-BE49-F238E27FC236}">
                  <a16:creationId xmlns:a16="http://schemas.microsoft.com/office/drawing/2014/main" id="{0274E6A7-3C05-6B59-0E39-51CC92D51D5C}"/>
                </a:ext>
              </a:extLst>
            </p:cNvPr>
            <p:cNvSpPr/>
            <p:nvPr/>
          </p:nvSpPr>
          <p:spPr bwMode="auto">
            <a:xfrm>
              <a:off x="7013947" y="7693000"/>
              <a:ext cx="2952328" cy="1152128"/>
            </a:xfrm>
            <a:prstGeom prst="rightArrow">
              <a:avLst/>
            </a:prstGeom>
            <a:solidFill>
              <a:srgbClr val="6C7472"/>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4200" b="0" i="0" u="none" strike="noStrike" cap="none" normalizeH="0" baseline="0">
                <a:ln>
                  <a:noFill/>
                </a:ln>
                <a:solidFill>
                  <a:srgbClr val="414141"/>
                </a:solidFill>
                <a:effectLst/>
                <a:latin typeface="Gill Sans Light" charset="0"/>
                <a:ea typeface="ヒラギノ角ゴ ProN W3" charset="0"/>
                <a:cs typeface="ヒラギノ角ゴ ProN W3" charset="0"/>
                <a:sym typeface="Gill Sans Light" charset="0"/>
              </a:endParaRPr>
            </a:p>
          </p:txBody>
        </p:sp>
      </p:grpSp>
      <p:sp>
        <p:nvSpPr>
          <p:cNvPr id="20" name="TextBox 19">
            <a:extLst>
              <a:ext uri="{FF2B5EF4-FFF2-40B4-BE49-F238E27FC236}">
                <a16:creationId xmlns:a16="http://schemas.microsoft.com/office/drawing/2014/main" id="{7AEBC7BE-956A-3AE6-9E74-DCAD6B183B74}"/>
              </a:ext>
            </a:extLst>
          </p:cNvPr>
          <p:cNvSpPr txBox="1"/>
          <p:nvPr/>
        </p:nvSpPr>
        <p:spPr bwMode="auto">
          <a:xfrm>
            <a:off x="10535603" y="253425"/>
            <a:ext cx="6516528" cy="584775"/>
          </a:xfrm>
          <a:prstGeom prst="rect">
            <a:avLst/>
          </a:prstGeom>
          <a:noFill/>
        </p:spPr>
        <p:txBody>
          <a:bodyPr wrap="none" rtlCol="0">
            <a:spAutoFit/>
          </a:bodyPr>
          <a:lstStyle/>
          <a:p>
            <a:r>
              <a:rPr lang="en-GB" sz="3200" dirty="0">
                <a:latin typeface="Arial" panose="020B0604020202020204" pitchFamily="34" charset="0"/>
                <a:cs typeface="Arial" panose="020B0604020202020204" pitchFamily="34" charset="0"/>
              </a:rPr>
              <a:t>See Open Meeting – Anahit Nazari</a:t>
            </a:r>
          </a:p>
        </p:txBody>
      </p:sp>
    </p:spTree>
    <p:extLst>
      <p:ext uri="{BB962C8B-B14F-4D97-AF65-F5344CB8AC3E}">
        <p14:creationId xmlns:p14="http://schemas.microsoft.com/office/powerpoint/2010/main" val="30020532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2"/>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0" y="5768449"/>
            <a:ext cx="17378361" cy="1676400"/>
          </a:xfrm>
        </p:spPr>
        <p:txBody>
          <a:bodyPr/>
          <a:lstStyle/>
          <a:p>
            <a:pPr>
              <a:defRPr/>
            </a:pPr>
            <a:r>
              <a:rPr lang="en-US" sz="4250" dirty="0"/>
              <a:t>Item 12. European Union Reference Centre</a:t>
            </a:r>
          </a:p>
          <a:p>
            <a:pPr>
              <a:defRPr/>
            </a:pPr>
            <a:r>
              <a:rPr lang="en-US" sz="4250" dirty="0"/>
              <a:t>Toine Roozen</a:t>
            </a:r>
          </a:p>
        </p:txBody>
      </p:sp>
      <p:pic>
        <p:nvPicPr>
          <p:cNvPr id="11" name="Picture 1"/>
          <p:cNvPicPr>
            <a:picLocks noChangeAspect="1"/>
          </p:cNvPicPr>
          <p:nvPr/>
        </p:nvPicPr>
        <p:blipFill>
          <a:blip r:embed="rId3"/>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307F59CB-583E-68C1-4746-678DA08265B7}"/>
              </a:ext>
            </a:extLst>
          </p:cNvPr>
          <p:cNvPicPr>
            <a:picLocks noChangeAspect="1"/>
          </p:cNvPicPr>
          <p:nvPr/>
        </p:nvPicPr>
        <p:blipFill>
          <a:blip r:embed="rId4"/>
          <a:stretch/>
        </p:blipFill>
        <p:spPr bwMode="auto">
          <a:xfrm>
            <a:off x="7167561" y="528298"/>
            <a:ext cx="2971800" cy="3447291"/>
          </a:xfrm>
          <a:prstGeom prst="rect">
            <a:avLst/>
          </a:prstGeom>
        </p:spPr>
      </p:pic>
    </p:spTree>
    <p:extLst>
      <p:ext uri="{BB962C8B-B14F-4D97-AF65-F5344CB8AC3E}">
        <p14:creationId xmlns:p14="http://schemas.microsoft.com/office/powerpoint/2010/main" val="22965672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dirty="0">
                <a:solidFill>
                  <a:srgbClr val="161645"/>
                </a:solidFill>
                <a:latin typeface="Arial"/>
                <a:cs typeface="Arial"/>
              </a:rPr>
              <a:t>Interbull Business Meeting</a:t>
            </a:r>
            <a:endParaRPr dirty="0"/>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13: Other Matters and Open Discussion</a:t>
            </a:r>
            <a:endParaRPr dirty="0"/>
          </a:p>
          <a:p>
            <a:pPr>
              <a:defRPr/>
            </a:pPr>
            <a:r>
              <a:rPr lang="en-US" sz="4250" dirty="0"/>
              <a:t>Matthew Shaffer</a:t>
            </a:r>
            <a:endParaRPr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40B3D286-2562-763D-7C9F-C0E9DFA8CA8F}"/>
              </a:ext>
            </a:extLst>
          </p:cNvPr>
          <p:cNvPicPr>
            <a:picLocks noChangeAspect="1"/>
          </p:cNvPicPr>
          <p:nvPr/>
        </p:nvPicPr>
        <p:blipFill>
          <a:blip r:embed="rId5"/>
          <a:stretch/>
        </p:blipFill>
        <p:spPr bwMode="auto">
          <a:xfrm>
            <a:off x="7167561" y="528298"/>
            <a:ext cx="2971800" cy="3447291"/>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A4AA78E-C374-77E6-216D-96B972DFD2D1}"/>
              </a:ext>
            </a:extLst>
          </p:cNvPr>
          <p:cNvSpPr>
            <a:spLocks noGrp="1"/>
          </p:cNvSpPr>
          <p:nvPr>
            <p:ph idx="1"/>
          </p:nvPr>
        </p:nvSpPr>
        <p:spPr>
          <a:xfrm>
            <a:off x="440280" y="2616200"/>
            <a:ext cx="16688051" cy="5842000"/>
          </a:xfrm>
        </p:spPr>
        <p:txBody>
          <a:bodyPr/>
          <a:lstStyle/>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Set up one working group per trait group – including participating </a:t>
            </a:r>
            <a:r>
              <a:rPr lang="en-US" sz="350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organisations</a:t>
            </a: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Issue a data call for Claw Health traits in October 2024</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Preliminary review of trait definitions (Claw Health) by early December 2024</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Issue a data call for Metabolic traits in January 2025 </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Preliminary correlations estimations for claw health traits by June 2025 (Annual meeting)</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Preliminary review of traits definitions (Metabolic Traits) by June 2025 (Annual meeting)</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p:txBody>
      </p:sp>
      <p:sp>
        <p:nvSpPr>
          <p:cNvPr id="3" name="Text Placeholder 2">
            <a:extLst>
              <a:ext uri="{FF2B5EF4-FFF2-40B4-BE49-F238E27FC236}">
                <a16:creationId xmlns:a16="http://schemas.microsoft.com/office/drawing/2014/main" id="{3E9E9E20-D6B5-1222-3B6B-282B5FD69C22}"/>
              </a:ext>
            </a:extLst>
          </p:cNvPr>
          <p:cNvSpPr>
            <a:spLocks noGrp="1"/>
          </p:cNvSpPr>
          <p:nvPr>
            <p:ph type="body" sz="quarter" idx="11"/>
          </p:nvPr>
        </p:nvSpPr>
        <p:spPr>
          <a:xfrm>
            <a:off x="2345531" y="914400"/>
            <a:ext cx="14486716" cy="762000"/>
          </a:xfrm>
        </p:spPr>
        <p:txBody>
          <a:bodyPr/>
          <a:lstStyle/>
          <a:p>
            <a:r>
              <a:rPr lang="en-GB" sz="4800" dirty="0"/>
              <a:t>Proposed timeline for introducing new trait groups</a:t>
            </a:r>
          </a:p>
        </p:txBody>
      </p:sp>
    </p:spTree>
    <p:extLst>
      <p:ext uri="{BB962C8B-B14F-4D97-AF65-F5344CB8AC3E}">
        <p14:creationId xmlns:p14="http://schemas.microsoft.com/office/powerpoint/2010/main" val="29810893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A4AA78E-C374-77E6-216D-96B972DFD2D1}"/>
              </a:ext>
            </a:extLst>
          </p:cNvPr>
          <p:cNvSpPr>
            <a:spLocks noGrp="1"/>
          </p:cNvSpPr>
          <p:nvPr>
            <p:ph idx="1"/>
          </p:nvPr>
        </p:nvSpPr>
        <p:spPr>
          <a:xfrm>
            <a:off x="440280" y="2616200"/>
            <a:ext cx="16688051" cy="5842000"/>
          </a:xfrm>
        </p:spPr>
        <p:txBody>
          <a:bodyPr/>
          <a:lstStyle/>
          <a:p>
            <a:pPr marL="342900" lvl="0" indent="-342900">
              <a:lnSpc>
                <a:spcPct val="115000"/>
              </a:lnSpc>
              <a:spcAft>
                <a:spcPts val="1000"/>
              </a:spcAft>
              <a:buFont typeface="Symbol" pitchFamily="2" charset="2"/>
              <a:buChar char=""/>
            </a:pPr>
            <a:r>
              <a:rPr lang="en-US"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Patents</a:t>
            </a:r>
          </a:p>
          <a:p>
            <a:pPr marL="342900" lvl="0" indent="-342900">
              <a:lnSpc>
                <a:spcPct val="115000"/>
              </a:lnSpc>
              <a:spcAft>
                <a:spcPts val="1000"/>
              </a:spcAft>
              <a:buFont typeface="Symbol" pitchFamily="2" charset="2"/>
              <a:buChar char=""/>
            </a:pPr>
            <a:r>
              <a:rPr lang="en-US" sz="3500" dirty="0">
                <a:solidFill>
                  <a:srgbClr val="000000"/>
                </a:solidFill>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rPr>
              <a:t>Cyber-attacks</a:t>
            </a:r>
            <a:endParaRPr lang="en-SE" sz="3500" dirty="0">
              <a:ln>
                <a:noFill/>
              </a:ln>
              <a:solidFill>
                <a:srgbClr val="000000"/>
              </a:solidFill>
              <a:effectLst/>
              <a:uFill>
                <a:solidFill>
                  <a:srgbClr val="000000"/>
                </a:solidFill>
              </a:uFill>
              <a:latin typeface="Calibri" panose="020F0502020204030204" pitchFamily="34" charset="0"/>
              <a:ea typeface="Arial Unicode MS" panose="020B0604020202020204" pitchFamily="34" charset="-128"/>
              <a:cs typeface="Arial Unicode MS" panose="020B0604020202020204" pitchFamily="34" charset="-128"/>
            </a:endParaRPr>
          </a:p>
        </p:txBody>
      </p:sp>
      <p:sp>
        <p:nvSpPr>
          <p:cNvPr id="3" name="Text Placeholder 2">
            <a:extLst>
              <a:ext uri="{FF2B5EF4-FFF2-40B4-BE49-F238E27FC236}">
                <a16:creationId xmlns:a16="http://schemas.microsoft.com/office/drawing/2014/main" id="{3E9E9E20-D6B5-1222-3B6B-282B5FD69C22}"/>
              </a:ext>
            </a:extLst>
          </p:cNvPr>
          <p:cNvSpPr>
            <a:spLocks noGrp="1"/>
          </p:cNvSpPr>
          <p:nvPr>
            <p:ph type="body" sz="quarter" idx="11"/>
          </p:nvPr>
        </p:nvSpPr>
        <p:spPr>
          <a:xfrm>
            <a:off x="2345531" y="914400"/>
            <a:ext cx="14486716" cy="762000"/>
          </a:xfrm>
        </p:spPr>
        <p:txBody>
          <a:bodyPr/>
          <a:lstStyle/>
          <a:p>
            <a:r>
              <a:rPr lang="en-GB" sz="4800" dirty="0"/>
              <a:t>Other updates</a:t>
            </a:r>
          </a:p>
        </p:txBody>
      </p:sp>
    </p:spTree>
    <p:extLst>
      <p:ext uri="{BB962C8B-B14F-4D97-AF65-F5344CB8AC3E}">
        <p14:creationId xmlns:p14="http://schemas.microsoft.com/office/powerpoint/2010/main" val="29142159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14: Future Events</a:t>
            </a:r>
            <a:endParaRPr dirty="0"/>
          </a:p>
          <a:p>
            <a:pPr>
              <a:defRPr/>
            </a:pPr>
            <a:r>
              <a:rPr lang="en-US" sz="4000" dirty="0"/>
              <a:t>Matthew Shaffer</a:t>
            </a:r>
            <a:endParaRPr dirty="0"/>
          </a:p>
        </p:txBody>
      </p:sp>
      <p:pic>
        <p:nvPicPr>
          <p:cNvPr id="11" name="Picture 1"/>
          <p:cNvPicPr>
            <a:picLocks noChangeAspect="1"/>
          </p:cNvPicPr>
          <p:nvPr/>
        </p:nvPicPr>
        <p:blipFill>
          <a:blip r:embed="rId4"/>
          <a:stretch/>
        </p:blipFill>
        <p:spPr bwMode="auto">
          <a:xfrm>
            <a:off x="211931" y="9416022"/>
            <a:ext cx="16740197" cy="155587"/>
          </a:xfrm>
          <a:prstGeom prst="rect">
            <a:avLst/>
          </a:prstGeom>
          <a:noFill/>
          <a:ln>
            <a:noFill/>
          </a:ln>
        </p:spPr>
      </p:pic>
      <p:pic>
        <p:nvPicPr>
          <p:cNvPr id="2" name="Picture 1">
            <a:extLst>
              <a:ext uri="{FF2B5EF4-FFF2-40B4-BE49-F238E27FC236}">
                <a16:creationId xmlns:a16="http://schemas.microsoft.com/office/drawing/2014/main" id="{B4A5BF54-9D04-625A-DC30-DF1DB624551C}"/>
              </a:ext>
            </a:extLst>
          </p:cNvPr>
          <p:cNvPicPr>
            <a:picLocks noChangeAspect="1"/>
          </p:cNvPicPr>
          <p:nvPr/>
        </p:nvPicPr>
        <p:blipFill>
          <a:blip r:embed="rId5"/>
          <a:stretch/>
        </p:blipFill>
        <p:spPr bwMode="auto">
          <a:xfrm>
            <a:off x="7167561" y="528298"/>
            <a:ext cx="2971800" cy="3447291"/>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Content Placeholder 3" descr="Interbull_participating_countries_1.png"/>
          <p:cNvPicPr>
            <a:picLocks noChangeAspect="1"/>
          </p:cNvPicPr>
          <p:nvPr/>
        </p:nvPicPr>
        <p:blipFill>
          <a:blip r:embed="rId3"/>
          <a:srcRect l="-8298" r="-8298"/>
          <a:stretch/>
        </p:blipFill>
        <p:spPr bwMode="auto">
          <a:xfrm>
            <a:off x="-1540669" y="2286000"/>
            <a:ext cx="13639800" cy="6427295"/>
          </a:xfrm>
          <a:prstGeom prst="rect">
            <a:avLst/>
          </a:prstGeom>
          <a:noFill/>
          <a:ln w="12700">
            <a:noFill/>
            <a:miter lim="800000"/>
            <a:headEnd/>
            <a:tailEnd/>
          </a:ln>
        </p:spPr>
      </p:pic>
      <p:sp>
        <p:nvSpPr>
          <p:cNvPr id="2" name="Text Placeholder 1"/>
          <p:cNvSpPr>
            <a:spLocks noGrp="1"/>
          </p:cNvSpPr>
          <p:nvPr>
            <p:ph type="body" sz="quarter" idx="11"/>
          </p:nvPr>
        </p:nvSpPr>
        <p:spPr bwMode="auto"/>
        <p:txBody>
          <a:bodyPr/>
          <a:lstStyle/>
          <a:p>
            <a:pPr>
              <a:defRPr/>
            </a:pPr>
            <a:r>
              <a:rPr lang="en-GB"/>
              <a:t>Interbull Annual Meetings</a:t>
            </a:r>
            <a:endParaRPr/>
          </a:p>
        </p:txBody>
      </p:sp>
      <p:sp>
        <p:nvSpPr>
          <p:cNvPr id="7" name="Oval 6"/>
          <p:cNvSpPr/>
          <p:nvPr/>
        </p:nvSpPr>
        <p:spPr bwMode="auto">
          <a:xfrm>
            <a:off x="2345531" y="48534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8" name="Oval 7"/>
          <p:cNvSpPr/>
          <p:nvPr/>
        </p:nvSpPr>
        <p:spPr bwMode="auto">
          <a:xfrm>
            <a:off x="5926931" y="43962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9" name="Oval 8"/>
          <p:cNvSpPr/>
          <p:nvPr/>
        </p:nvSpPr>
        <p:spPr bwMode="auto">
          <a:xfrm>
            <a:off x="5241131" y="4724399"/>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0" name="Oval 9"/>
          <p:cNvSpPr/>
          <p:nvPr/>
        </p:nvSpPr>
        <p:spPr bwMode="auto">
          <a:xfrm>
            <a:off x="2574131" y="53106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1" name="Oval 10"/>
          <p:cNvSpPr/>
          <p:nvPr/>
        </p:nvSpPr>
        <p:spPr bwMode="auto">
          <a:xfrm>
            <a:off x="5469731" y="47772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2" name="Oval 11"/>
          <p:cNvSpPr/>
          <p:nvPr/>
        </p:nvSpPr>
        <p:spPr bwMode="auto">
          <a:xfrm>
            <a:off x="5393531" y="44724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3" name="Oval 12"/>
          <p:cNvSpPr/>
          <p:nvPr/>
        </p:nvSpPr>
        <p:spPr bwMode="auto">
          <a:xfrm>
            <a:off x="2802731" y="72918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4" name="Oval 13"/>
          <p:cNvSpPr/>
          <p:nvPr/>
        </p:nvSpPr>
        <p:spPr bwMode="auto">
          <a:xfrm>
            <a:off x="2650331" y="46248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7" name="Oval 16"/>
          <p:cNvSpPr/>
          <p:nvPr/>
        </p:nvSpPr>
        <p:spPr bwMode="auto">
          <a:xfrm>
            <a:off x="10475531" y="69870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sp>
        <p:nvSpPr>
          <p:cNvPr id="18" name="PoljeZBesedilom 1"/>
          <p:cNvSpPr txBox="1"/>
          <p:nvPr/>
        </p:nvSpPr>
        <p:spPr bwMode="auto">
          <a:xfrm>
            <a:off x="10879931" y="1705986"/>
            <a:ext cx="7405562" cy="7971413"/>
          </a:xfrm>
          <a:prstGeom prst="rect">
            <a:avLst/>
          </a:prstGeom>
          <a:noFill/>
        </p:spPr>
        <p:txBody>
          <a:bodyPr wrap="square">
            <a:spAutoFit/>
          </a:bodyPr>
          <a:lstStyle/>
          <a:p>
            <a:pPr algn="l">
              <a:defRPr/>
            </a:pPr>
            <a:r>
              <a:rPr lang="en-GB" sz="3200" b="1" dirty="0">
                <a:solidFill>
                  <a:srgbClr val="002060"/>
                </a:solidFill>
                <a:latin typeface="Arial"/>
                <a:cs typeface="Arial"/>
              </a:rPr>
              <a:t>ICAR:</a:t>
            </a:r>
            <a:endParaRPr dirty="0"/>
          </a:p>
          <a:p>
            <a:pPr algn="l">
              <a:defRPr/>
            </a:pPr>
            <a:r>
              <a:rPr lang="en-GB" sz="3200" b="1" dirty="0">
                <a:solidFill>
                  <a:srgbClr val="002060"/>
                </a:solidFill>
                <a:latin typeface="Arial"/>
                <a:cs typeface="Arial"/>
              </a:rPr>
              <a:t>2024 – Bled, Slovenia</a:t>
            </a:r>
            <a:endParaRPr dirty="0"/>
          </a:p>
          <a:p>
            <a:pPr algn="l">
              <a:defRPr/>
            </a:pPr>
            <a:r>
              <a:rPr lang="en-GB" sz="3200" b="1" dirty="0">
                <a:solidFill>
                  <a:srgbClr val="002060"/>
                </a:solidFill>
                <a:latin typeface="Arial"/>
                <a:cs typeface="Arial"/>
              </a:rPr>
              <a:t>2022 – Montreal, Canada</a:t>
            </a:r>
            <a:endParaRPr dirty="0"/>
          </a:p>
          <a:p>
            <a:pPr algn="l">
              <a:defRPr/>
            </a:pPr>
            <a:r>
              <a:rPr lang="en-GB" sz="3200" b="1" dirty="0">
                <a:solidFill>
                  <a:srgbClr val="002060"/>
                </a:solidFill>
                <a:latin typeface="Arial"/>
                <a:cs typeface="Arial"/>
              </a:rPr>
              <a:t>2021 – Leeuwarden, Netherlands</a:t>
            </a:r>
            <a:endParaRPr dirty="0"/>
          </a:p>
          <a:p>
            <a:pPr algn="l">
              <a:defRPr/>
            </a:pPr>
            <a:r>
              <a:rPr lang="en-GB" sz="3200" b="1" dirty="0">
                <a:solidFill>
                  <a:schemeClr val="bg1">
                    <a:lumMod val="85000"/>
                  </a:schemeClr>
                </a:solidFill>
                <a:latin typeface="Arial"/>
                <a:cs typeface="Arial"/>
              </a:rPr>
              <a:t>2020 – Leeuwarden, Netherlands</a:t>
            </a:r>
            <a:endParaRPr dirty="0"/>
          </a:p>
          <a:p>
            <a:pPr algn="l">
              <a:defRPr/>
            </a:pPr>
            <a:r>
              <a:rPr lang="en-GB" sz="3200" b="1" dirty="0">
                <a:solidFill>
                  <a:srgbClr val="002060"/>
                </a:solidFill>
                <a:latin typeface="Arial"/>
                <a:cs typeface="Arial"/>
              </a:rPr>
              <a:t>2018 – Auckland, New Zealand</a:t>
            </a:r>
            <a:endParaRPr dirty="0"/>
          </a:p>
          <a:p>
            <a:pPr algn="l">
              <a:defRPr/>
            </a:pPr>
            <a:r>
              <a:rPr lang="en-GB" sz="3200" b="1" dirty="0">
                <a:solidFill>
                  <a:srgbClr val="002060"/>
                </a:solidFill>
                <a:latin typeface="Arial"/>
                <a:cs typeface="Arial"/>
              </a:rPr>
              <a:t>2016 – Puerto Varas, Chile</a:t>
            </a:r>
            <a:endParaRPr dirty="0"/>
          </a:p>
          <a:p>
            <a:pPr algn="l">
              <a:defRPr/>
            </a:pPr>
            <a:endParaRPr lang="en-GB" sz="3200" b="1" dirty="0">
              <a:solidFill>
                <a:srgbClr val="002060"/>
              </a:solidFill>
              <a:latin typeface="Arial"/>
              <a:cs typeface="Arial"/>
            </a:endParaRPr>
          </a:p>
          <a:p>
            <a:pPr algn="l">
              <a:defRPr/>
            </a:pPr>
            <a:r>
              <a:rPr lang="en-GB" sz="3200" b="1" dirty="0">
                <a:solidFill>
                  <a:srgbClr val="002060"/>
                </a:solidFill>
                <a:latin typeface="Arial"/>
                <a:cs typeface="Arial"/>
              </a:rPr>
              <a:t>EAAP:</a:t>
            </a:r>
            <a:endParaRPr dirty="0"/>
          </a:p>
          <a:p>
            <a:pPr algn="l">
              <a:defRPr/>
            </a:pPr>
            <a:r>
              <a:rPr lang="en-GB" sz="3200" b="1" dirty="0">
                <a:solidFill>
                  <a:srgbClr val="002060"/>
                </a:solidFill>
                <a:latin typeface="Arial"/>
                <a:cs typeface="Arial"/>
              </a:rPr>
              <a:t>2023 – Lyon, France</a:t>
            </a:r>
            <a:endParaRPr dirty="0"/>
          </a:p>
          <a:p>
            <a:pPr algn="l">
              <a:defRPr/>
            </a:pPr>
            <a:r>
              <a:rPr lang="en-GB" sz="3200" b="1" dirty="0">
                <a:solidFill>
                  <a:schemeClr val="bg1">
                    <a:lumMod val="85000"/>
                  </a:schemeClr>
                </a:solidFill>
                <a:latin typeface="Arial"/>
                <a:cs typeface="Arial"/>
              </a:rPr>
              <a:t>2021 – Davos, Switzerland</a:t>
            </a:r>
            <a:endParaRPr dirty="0"/>
          </a:p>
          <a:p>
            <a:pPr algn="l">
              <a:defRPr/>
            </a:pPr>
            <a:r>
              <a:rPr lang="en-GB" sz="3200" b="1" dirty="0">
                <a:solidFill>
                  <a:srgbClr val="002060"/>
                </a:solidFill>
                <a:latin typeface="Arial"/>
                <a:cs typeface="Arial"/>
              </a:rPr>
              <a:t>2017 – Tallin, Estonia</a:t>
            </a:r>
            <a:endParaRPr dirty="0"/>
          </a:p>
          <a:p>
            <a:pPr algn="l">
              <a:defRPr/>
            </a:pPr>
            <a:endParaRPr lang="en-GB" sz="3200" b="1" dirty="0">
              <a:solidFill>
                <a:srgbClr val="002060"/>
              </a:solidFill>
              <a:latin typeface="Arial"/>
              <a:cs typeface="Arial"/>
            </a:endParaRPr>
          </a:p>
          <a:p>
            <a:pPr algn="l">
              <a:defRPr/>
            </a:pPr>
            <a:r>
              <a:rPr lang="en-GB" sz="3200" b="1" dirty="0">
                <a:solidFill>
                  <a:srgbClr val="002060"/>
                </a:solidFill>
                <a:latin typeface="Arial"/>
                <a:cs typeface="Arial"/>
              </a:rPr>
              <a:t>ADSA:</a:t>
            </a:r>
            <a:endParaRPr dirty="0"/>
          </a:p>
          <a:p>
            <a:pPr algn="l">
              <a:defRPr/>
            </a:pPr>
            <a:r>
              <a:rPr lang="en-GB" sz="3200" b="1" dirty="0">
                <a:solidFill>
                  <a:srgbClr val="002060"/>
                </a:solidFill>
                <a:latin typeface="Arial"/>
                <a:cs typeface="Arial"/>
              </a:rPr>
              <a:t>2019 – Cincinnati, USA</a:t>
            </a:r>
            <a:endParaRPr dirty="0"/>
          </a:p>
          <a:p>
            <a:pPr algn="l">
              <a:defRPr/>
            </a:pPr>
            <a:r>
              <a:rPr lang="en-GB" sz="3200" b="1" dirty="0">
                <a:solidFill>
                  <a:srgbClr val="002060"/>
                </a:solidFill>
                <a:latin typeface="Arial"/>
                <a:cs typeface="Arial"/>
              </a:rPr>
              <a:t>2015 – Orlando, USA</a:t>
            </a:r>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Content Placeholder 3" descr="Interbull_participating_countries_1.png"/>
          <p:cNvPicPr>
            <a:picLocks noChangeAspect="1"/>
          </p:cNvPicPr>
          <p:nvPr/>
        </p:nvPicPr>
        <p:blipFill>
          <a:blip r:embed="rId3"/>
          <a:srcRect l="-8298" r="-8298"/>
          <a:stretch/>
        </p:blipFill>
        <p:spPr bwMode="auto">
          <a:xfrm>
            <a:off x="-1540669" y="2286000"/>
            <a:ext cx="13639800" cy="6427295"/>
          </a:xfrm>
          <a:prstGeom prst="rect">
            <a:avLst/>
          </a:prstGeom>
          <a:noFill/>
          <a:ln w="12700">
            <a:noFill/>
            <a:miter lim="800000"/>
            <a:headEnd/>
            <a:tailEnd/>
          </a:ln>
        </p:spPr>
      </p:pic>
      <p:sp>
        <p:nvSpPr>
          <p:cNvPr id="2" name="Text Placeholder 1"/>
          <p:cNvSpPr>
            <a:spLocks noGrp="1"/>
          </p:cNvSpPr>
          <p:nvPr>
            <p:ph type="body" sz="quarter" idx="11"/>
          </p:nvPr>
        </p:nvSpPr>
        <p:spPr bwMode="auto"/>
        <p:txBody>
          <a:bodyPr/>
          <a:lstStyle/>
          <a:p>
            <a:pPr>
              <a:defRPr/>
            </a:pPr>
            <a:r>
              <a:rPr lang="en-GB"/>
              <a:t>Interbull Annual Meetings</a:t>
            </a:r>
            <a:endParaRPr/>
          </a:p>
        </p:txBody>
      </p:sp>
      <p:sp>
        <p:nvSpPr>
          <p:cNvPr id="3" name="PoljeZBesedilom 1"/>
          <p:cNvSpPr txBox="1"/>
          <p:nvPr/>
        </p:nvSpPr>
        <p:spPr bwMode="auto">
          <a:xfrm>
            <a:off x="10879931" y="1705986"/>
            <a:ext cx="7405562" cy="7971413"/>
          </a:xfrm>
          <a:prstGeom prst="rect">
            <a:avLst/>
          </a:prstGeom>
          <a:noFill/>
        </p:spPr>
        <p:txBody>
          <a:bodyPr wrap="square">
            <a:spAutoFit/>
          </a:bodyPr>
          <a:lstStyle/>
          <a:p>
            <a:pPr algn="l">
              <a:defRPr/>
            </a:pPr>
            <a:r>
              <a:rPr lang="en-GB" sz="3200" b="1" dirty="0">
                <a:solidFill>
                  <a:schemeClr val="tx1">
                    <a:lumMod val="40000"/>
                    <a:lumOff val="60000"/>
                  </a:schemeClr>
                </a:solidFill>
                <a:latin typeface="Arial"/>
                <a:cs typeface="Arial"/>
              </a:rPr>
              <a:t>ICAR:</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2024 – Bled, Slovenia</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2022 – Montreal, Canada</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2021 – Leeuwarden, Netherlands</a:t>
            </a:r>
            <a:endParaRPr dirty="0">
              <a:solidFill>
                <a:schemeClr val="tx1">
                  <a:lumMod val="40000"/>
                  <a:lumOff val="60000"/>
                </a:schemeClr>
              </a:solidFill>
            </a:endParaRPr>
          </a:p>
          <a:p>
            <a:pPr algn="l">
              <a:defRPr/>
            </a:pPr>
            <a:r>
              <a:rPr lang="en-GB" sz="3200" b="1" dirty="0">
                <a:solidFill>
                  <a:schemeClr val="tx1">
                    <a:lumMod val="20000"/>
                    <a:lumOff val="80000"/>
                  </a:schemeClr>
                </a:solidFill>
                <a:latin typeface="Arial"/>
                <a:cs typeface="Arial"/>
              </a:rPr>
              <a:t>2020 – Leeuwarden, Netherlands</a:t>
            </a:r>
            <a:endParaRPr dirty="0">
              <a:solidFill>
                <a:schemeClr val="tx1">
                  <a:lumMod val="20000"/>
                  <a:lumOff val="80000"/>
                </a:schemeClr>
              </a:solidFill>
            </a:endParaRPr>
          </a:p>
          <a:p>
            <a:pPr algn="l">
              <a:defRPr/>
            </a:pPr>
            <a:r>
              <a:rPr lang="en-GB" sz="3200" b="1" dirty="0">
                <a:solidFill>
                  <a:schemeClr val="tx1">
                    <a:lumMod val="40000"/>
                    <a:lumOff val="60000"/>
                  </a:schemeClr>
                </a:solidFill>
                <a:latin typeface="Arial"/>
                <a:cs typeface="Arial"/>
              </a:rPr>
              <a:t>2018 – Auckland, New Zealand</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2016 – Puerto </a:t>
            </a:r>
            <a:r>
              <a:rPr lang="en-GB" sz="3200" b="1" dirty="0" err="1">
                <a:solidFill>
                  <a:schemeClr val="tx1">
                    <a:lumMod val="40000"/>
                    <a:lumOff val="60000"/>
                  </a:schemeClr>
                </a:solidFill>
                <a:latin typeface="Arial"/>
                <a:cs typeface="Arial"/>
              </a:rPr>
              <a:t>Varas</a:t>
            </a:r>
            <a:r>
              <a:rPr lang="en-GB" sz="3200" b="1" dirty="0">
                <a:solidFill>
                  <a:schemeClr val="tx1">
                    <a:lumMod val="40000"/>
                    <a:lumOff val="60000"/>
                  </a:schemeClr>
                </a:solidFill>
                <a:latin typeface="Arial"/>
                <a:cs typeface="Arial"/>
              </a:rPr>
              <a:t>, Chile</a:t>
            </a:r>
            <a:endParaRPr dirty="0">
              <a:solidFill>
                <a:schemeClr val="tx1">
                  <a:lumMod val="40000"/>
                  <a:lumOff val="60000"/>
                </a:schemeClr>
              </a:solidFill>
            </a:endParaRPr>
          </a:p>
          <a:p>
            <a:pPr algn="l">
              <a:defRPr/>
            </a:pPr>
            <a:endParaRPr lang="en-GB" sz="3200" b="1" dirty="0">
              <a:solidFill>
                <a:schemeClr val="tx1">
                  <a:lumMod val="40000"/>
                  <a:lumOff val="60000"/>
                </a:schemeClr>
              </a:solidFill>
              <a:latin typeface="Arial"/>
              <a:cs typeface="Arial"/>
            </a:endParaRPr>
          </a:p>
          <a:p>
            <a:pPr algn="l">
              <a:defRPr/>
            </a:pPr>
            <a:r>
              <a:rPr lang="en-GB" sz="3200" b="1" dirty="0">
                <a:solidFill>
                  <a:schemeClr val="tx1">
                    <a:lumMod val="40000"/>
                    <a:lumOff val="60000"/>
                  </a:schemeClr>
                </a:solidFill>
                <a:latin typeface="Arial"/>
                <a:cs typeface="Arial"/>
              </a:rPr>
              <a:t>EAAP:</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2023 – Lyon, France</a:t>
            </a:r>
            <a:endParaRPr dirty="0">
              <a:solidFill>
                <a:schemeClr val="tx1">
                  <a:lumMod val="40000"/>
                  <a:lumOff val="60000"/>
                </a:schemeClr>
              </a:solidFill>
            </a:endParaRPr>
          </a:p>
          <a:p>
            <a:pPr algn="l">
              <a:defRPr/>
            </a:pPr>
            <a:r>
              <a:rPr lang="en-GB" sz="3200" b="1" dirty="0">
                <a:solidFill>
                  <a:schemeClr val="tx1">
                    <a:lumMod val="20000"/>
                    <a:lumOff val="80000"/>
                  </a:schemeClr>
                </a:solidFill>
                <a:latin typeface="Arial"/>
                <a:cs typeface="Arial"/>
              </a:rPr>
              <a:t>2021 – Davos, Switzerland</a:t>
            </a:r>
            <a:endParaRPr dirty="0">
              <a:solidFill>
                <a:schemeClr val="tx1">
                  <a:lumMod val="20000"/>
                  <a:lumOff val="80000"/>
                </a:schemeClr>
              </a:solidFill>
            </a:endParaRPr>
          </a:p>
          <a:p>
            <a:pPr algn="l">
              <a:defRPr/>
            </a:pPr>
            <a:r>
              <a:rPr lang="en-GB" sz="3200" b="1" dirty="0">
                <a:solidFill>
                  <a:schemeClr val="tx1">
                    <a:lumMod val="40000"/>
                    <a:lumOff val="60000"/>
                  </a:schemeClr>
                </a:solidFill>
                <a:latin typeface="Arial"/>
                <a:cs typeface="Arial"/>
              </a:rPr>
              <a:t>2017 – Tallin, Estonia</a:t>
            </a:r>
            <a:endParaRPr dirty="0">
              <a:solidFill>
                <a:schemeClr val="tx1">
                  <a:lumMod val="40000"/>
                  <a:lumOff val="60000"/>
                </a:schemeClr>
              </a:solidFill>
            </a:endParaRPr>
          </a:p>
          <a:p>
            <a:pPr algn="l">
              <a:defRPr/>
            </a:pPr>
            <a:endParaRPr lang="en-GB" sz="3200" b="1" dirty="0">
              <a:solidFill>
                <a:schemeClr val="tx1">
                  <a:lumMod val="40000"/>
                  <a:lumOff val="60000"/>
                </a:schemeClr>
              </a:solidFill>
              <a:latin typeface="Arial"/>
              <a:cs typeface="Arial"/>
            </a:endParaRPr>
          </a:p>
          <a:p>
            <a:pPr algn="l">
              <a:defRPr/>
            </a:pPr>
            <a:r>
              <a:rPr lang="en-GB" sz="3200" b="1" dirty="0">
                <a:solidFill>
                  <a:schemeClr val="tx1">
                    <a:lumMod val="40000"/>
                    <a:lumOff val="60000"/>
                  </a:schemeClr>
                </a:solidFill>
                <a:latin typeface="Arial"/>
                <a:cs typeface="Arial"/>
              </a:rPr>
              <a:t>ADSA:</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2019 – Cincinnati, USA</a:t>
            </a:r>
            <a:endParaRPr dirty="0">
              <a:solidFill>
                <a:schemeClr val="tx1">
                  <a:lumMod val="40000"/>
                  <a:lumOff val="60000"/>
                </a:schemeClr>
              </a:solidFill>
            </a:endParaRPr>
          </a:p>
          <a:p>
            <a:pPr algn="l">
              <a:defRPr/>
            </a:pPr>
            <a:r>
              <a:rPr lang="en-GB" sz="3200" b="1" dirty="0">
                <a:solidFill>
                  <a:schemeClr val="tx1">
                    <a:lumMod val="40000"/>
                    <a:lumOff val="60000"/>
                  </a:schemeClr>
                </a:solidFill>
                <a:latin typeface="Arial"/>
                <a:cs typeface="Arial"/>
              </a:rPr>
              <a:t>2015 – Orlando, USA</a:t>
            </a:r>
            <a:endParaRPr dirty="0">
              <a:solidFill>
                <a:schemeClr val="tx1">
                  <a:lumMod val="40000"/>
                  <a:lumOff val="60000"/>
                </a:schemeClr>
              </a:solidFill>
            </a:endParaRPr>
          </a:p>
        </p:txBody>
      </p:sp>
      <p:sp>
        <p:nvSpPr>
          <p:cNvPr id="6" name="TextBox 5"/>
          <p:cNvSpPr txBox="1"/>
          <p:nvPr/>
        </p:nvSpPr>
        <p:spPr bwMode="auto">
          <a:xfrm>
            <a:off x="655879" y="7696200"/>
            <a:ext cx="9919252" cy="1754326"/>
          </a:xfrm>
          <a:prstGeom prst="rect">
            <a:avLst/>
          </a:prstGeom>
          <a:noFill/>
        </p:spPr>
        <p:txBody>
          <a:bodyPr wrap="square">
            <a:spAutoFit/>
          </a:bodyPr>
          <a:lstStyle/>
          <a:p>
            <a:pPr algn="l">
              <a:defRPr/>
            </a:pPr>
            <a:r>
              <a:rPr lang="en-GB" sz="3600" b="1" dirty="0">
                <a:solidFill>
                  <a:srgbClr val="002060"/>
                </a:solidFill>
                <a:latin typeface="Arial"/>
                <a:cs typeface="Arial"/>
              </a:rPr>
              <a:t>Louisville, Kentucky, USA</a:t>
            </a:r>
            <a:endParaRPr dirty="0"/>
          </a:p>
          <a:p>
            <a:pPr algn="l">
              <a:defRPr/>
            </a:pPr>
            <a:r>
              <a:rPr lang="en-GB" sz="3600" b="1" dirty="0">
                <a:solidFill>
                  <a:srgbClr val="002060"/>
                </a:solidFill>
                <a:latin typeface="Arial"/>
                <a:cs typeface="Arial"/>
              </a:rPr>
              <a:t>21-23 June 2025: Interbull Annual Meeting</a:t>
            </a:r>
            <a:endParaRPr dirty="0"/>
          </a:p>
          <a:p>
            <a:pPr algn="l">
              <a:defRPr/>
            </a:pPr>
            <a:r>
              <a:rPr lang="en-GB" sz="3600" b="1" dirty="0">
                <a:solidFill>
                  <a:srgbClr val="002060"/>
                </a:solidFill>
                <a:latin typeface="Arial"/>
                <a:cs typeface="Arial"/>
              </a:rPr>
              <a:t>22-25 June 2025: ADSA Annual Meeting</a:t>
            </a:r>
            <a:endParaRPr dirty="0"/>
          </a:p>
        </p:txBody>
      </p:sp>
      <p:sp>
        <p:nvSpPr>
          <p:cNvPr id="12" name="Oval 11"/>
          <p:cNvSpPr/>
          <p:nvPr/>
        </p:nvSpPr>
        <p:spPr bwMode="auto">
          <a:xfrm>
            <a:off x="2345531" y="5082000"/>
            <a:ext cx="252000" cy="252000"/>
          </a:xfrm>
          <a:prstGeom prst="ellipse">
            <a:avLst/>
          </a:prstGeom>
          <a:solidFill>
            <a:schemeClr val="accent2"/>
          </a:solidFill>
          <a:ln w="12700" cap="flat" cmpd="sng" algn="ctr">
            <a:noFill/>
            <a:prstDash val="solid"/>
            <a:round/>
            <a:headEnd type="none" w="med" len="med"/>
            <a:tailEnd type="none" w="med" len="med"/>
          </a:ln>
        </p:spPr>
        <p:txBody>
          <a:bodyPr rtlCol="0" anchor="ctr"/>
          <a:lstStyle/>
          <a:p>
            <a:pPr algn="ctr">
              <a:defRPr/>
            </a:pPr>
            <a:endParaRPr lang="en-GB"/>
          </a:p>
        </p:txBody>
      </p:sp>
      <p:pic>
        <p:nvPicPr>
          <p:cNvPr id="14" name="Graphic 13"/>
          <p:cNvPicPr>
            <a:picLocks noChangeAspect="1"/>
          </p:cNvPicPr>
          <p:nvPr/>
        </p:nvPicPr>
        <p:blipFill>
          <a:blip r:embed="rId4">
            <a:extLst>
              <a:ext uri="{96DAC541-7B7A-43D3-8B79-37D633B846F1}">
                <asvg:svgBlip xmlns:asvg="http://schemas.microsoft.com/office/drawing/2016/SVG/main" r:embed="rId5"/>
              </a:ext>
            </a:extLst>
          </a:blip>
          <a:stretch/>
        </p:blipFill>
        <p:spPr bwMode="auto">
          <a:xfrm>
            <a:off x="821531" y="6680200"/>
            <a:ext cx="4711700" cy="1016000"/>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pic>
        <p:nvPicPr>
          <p:cNvPr id="10" name="Picture 9"/>
          <p:cNvPicPr>
            <a:picLocks noChangeAspect="1"/>
          </p:cNvPicPr>
          <p:nvPr/>
        </p:nvPicPr>
        <p:blipFill>
          <a:blip r:embed="rId4"/>
          <a:stretch/>
        </p:blipFill>
        <p:spPr bwMode="auto">
          <a:xfrm>
            <a:off x="7222331" y="515109"/>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pic>
        <p:nvPicPr>
          <p:cNvPr id="2" name="Picture 1" descr="A red and white stamp with text&#10;&#10;Description automatically generated"/>
          <p:cNvPicPr>
            <a:picLocks noChangeAspect="1"/>
          </p:cNvPicPr>
          <p:nvPr/>
        </p:nvPicPr>
        <p:blipFill>
          <a:blip r:embed="rId6"/>
          <a:stretch/>
        </p:blipFill>
        <p:spPr bwMode="auto">
          <a:xfrm>
            <a:off x="11720470" y="-339074"/>
            <a:ext cx="5739534" cy="5295649"/>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Rectangle 1">
            <a:extLst>
              <a:ext uri="{FF2B5EF4-FFF2-40B4-BE49-F238E27FC236}">
                <a16:creationId xmlns:a16="http://schemas.microsoft.com/office/drawing/2014/main" id="{74A50855-233B-5477-0A10-3F0AB01AAA83}"/>
              </a:ext>
            </a:extLst>
          </p:cNvPr>
          <p:cNvSpPr/>
          <p:nvPr/>
        </p:nvSpPr>
        <p:spPr bwMode="auto">
          <a:xfrm>
            <a:off x="0" y="0"/>
            <a:ext cx="17340263" cy="9753600"/>
          </a:xfrm>
          <a:prstGeom prst="rect">
            <a:avLst/>
          </a:prstGeom>
          <a:solidFill>
            <a:schemeClr val="tx2"/>
          </a:solidFill>
          <a:ln w="12700" cap="flat" cmpd="sng" algn="ctr">
            <a:solidFill>
              <a:schemeClr val="tx2"/>
            </a:solidFill>
            <a:prstDash val="solid"/>
            <a:round/>
            <a:headEnd type="none" w="med" len="med"/>
            <a:tailEnd type="none" w="med" len="med"/>
          </a:ln>
        </p:spPr>
        <p:txBody>
          <a:bodyPr rtlCol="0" anchor="ctr"/>
          <a:lstStyle/>
          <a:p>
            <a:pPr algn="ctr"/>
            <a:endParaRPr lang="en-AU">
              <a:solidFill>
                <a:schemeClr val="bg1"/>
              </a:solidFill>
            </a:endParaRPr>
          </a:p>
        </p:txBody>
      </p:sp>
      <p:sp>
        <p:nvSpPr>
          <p:cNvPr id="1801532001" name="Content Placeholder 2"/>
          <p:cNvSpPr>
            <a:spLocks noGrp="1"/>
          </p:cNvSpPr>
          <p:nvPr>
            <p:ph idx="1" hasCustomPrompt="1"/>
          </p:nvPr>
        </p:nvSpPr>
        <p:spPr bwMode="auto">
          <a:xfrm>
            <a:off x="5051499" y="8954010"/>
            <a:ext cx="8571632" cy="540261"/>
          </a:xfrm>
        </p:spPr>
        <p:txBody>
          <a:bodyPr anchor="t"/>
          <a:lstStyle>
            <a:lvl1pPr>
              <a:spcBef>
                <a:spcPts val="1599"/>
              </a:spcBef>
              <a:defRPr>
                <a:latin typeface="Arial"/>
                <a:cs typeface="Arial"/>
              </a:defRPr>
            </a:lvl1pPr>
            <a:lvl2pPr>
              <a:spcBef>
                <a:spcPts val="1599"/>
              </a:spcBef>
              <a:defRPr sz="4800">
                <a:latin typeface="Arial"/>
                <a:cs typeface="Arial"/>
              </a:defRPr>
            </a:lvl2pPr>
            <a:lvl3pPr>
              <a:spcBef>
                <a:spcPts val="1599"/>
              </a:spcBef>
              <a:defRPr sz="4250">
                <a:latin typeface="Arial"/>
                <a:cs typeface="Arial"/>
              </a:defRPr>
            </a:lvl3pPr>
            <a:lvl4pPr>
              <a:spcBef>
                <a:spcPts val="1599"/>
              </a:spcBef>
              <a:defRPr sz="3750">
                <a:latin typeface="Arial"/>
                <a:cs typeface="Arial"/>
              </a:defRPr>
            </a:lvl4pPr>
            <a:lvl5pPr>
              <a:spcBef>
                <a:spcPts val="1599"/>
              </a:spcBef>
              <a:defRPr sz="3750">
                <a:latin typeface="Arial"/>
                <a:cs typeface="Arial"/>
              </a:defRPr>
            </a:lvl5pPr>
          </a:lstStyle>
          <a:p>
            <a:pPr marL="0" indent="0">
              <a:buClr>
                <a:srgbClr val="414141"/>
              </a:buClr>
              <a:buSzPct val="81000"/>
              <a:buFont typeface="Gill Sans Light"/>
              <a:buNone/>
              <a:defRPr/>
            </a:pPr>
            <a:r>
              <a:rPr lang="en-US" sz="1600" b="0" i="0" u="none" strike="noStrike" cap="none" spc="0" dirty="0">
                <a:solidFill>
                  <a:schemeClr val="bg1"/>
                </a:solidFill>
                <a:latin typeface="Arial"/>
                <a:ea typeface="Arial"/>
                <a:cs typeface="Arial"/>
              </a:rPr>
              <a:t>Yvonne De Gier</a:t>
            </a:r>
            <a:r>
              <a:rPr sz="1600" dirty="0">
                <a:solidFill>
                  <a:schemeClr val="bg1"/>
                </a:solidFill>
              </a:rPr>
              <a:t>, </a:t>
            </a:r>
            <a:r>
              <a:rPr lang="en-US" sz="1600" b="0" i="0" u="none" strike="noStrike" cap="none" spc="0" dirty="0" err="1">
                <a:solidFill>
                  <a:schemeClr val="bg1"/>
                </a:solidFill>
                <a:latin typeface="Arial"/>
                <a:ea typeface="Arial"/>
                <a:cs typeface="Arial"/>
              </a:rPr>
              <a:t>Špela</a:t>
            </a:r>
            <a:r>
              <a:rPr lang="en-US" sz="1600" b="0" i="0" u="none" strike="noStrike" cap="none" spc="0" dirty="0">
                <a:solidFill>
                  <a:schemeClr val="bg1"/>
                </a:solidFill>
                <a:latin typeface="Arial"/>
                <a:ea typeface="Arial"/>
                <a:cs typeface="Arial"/>
              </a:rPr>
              <a:t> </a:t>
            </a:r>
            <a:r>
              <a:rPr lang="en-US" sz="1600" b="0" i="0" u="none" strike="noStrike" cap="none" spc="0" dirty="0" err="1">
                <a:solidFill>
                  <a:schemeClr val="bg1"/>
                </a:solidFill>
                <a:latin typeface="Arial"/>
                <a:ea typeface="Arial"/>
                <a:cs typeface="Arial"/>
              </a:rPr>
              <a:t>Pipan</a:t>
            </a:r>
            <a:r>
              <a:rPr lang="en-US" sz="1600" b="0" i="0" u="none" strike="noStrike" cap="none" spc="0" dirty="0">
                <a:solidFill>
                  <a:schemeClr val="bg1"/>
                </a:solidFill>
                <a:latin typeface="Arial"/>
                <a:ea typeface="Arial"/>
                <a:cs typeface="Arial"/>
              </a:rPr>
              <a:t>, Nina Bernard, Simone Hazas, Marija Klopcic,  Marie Mourot </a:t>
            </a:r>
            <a:endParaRPr sz="1600" b="0" i="0" u="none" strike="noStrike" cap="none" spc="0" dirty="0">
              <a:solidFill>
                <a:schemeClr val="bg1"/>
              </a:solidFill>
              <a:latin typeface="Arial"/>
              <a:ea typeface="Arial"/>
              <a:cs typeface="Arial"/>
            </a:endParaRPr>
          </a:p>
          <a:p>
            <a:pPr marL="0" indent="0">
              <a:buClr>
                <a:srgbClr val="414141"/>
              </a:buClr>
              <a:buSzPct val="81000"/>
              <a:buFont typeface="Gill Sans Light"/>
              <a:buNone/>
              <a:defRPr/>
            </a:pPr>
            <a:endParaRPr lang="en-US" dirty="0">
              <a:solidFill>
                <a:schemeClr val="bg1"/>
              </a:solidFill>
            </a:endParaRPr>
          </a:p>
        </p:txBody>
      </p:sp>
      <p:pic>
        <p:nvPicPr>
          <p:cNvPr id="1450325133" name="Picture 1450325132"/>
          <p:cNvPicPr>
            <a:picLocks noChangeAspect="1"/>
          </p:cNvPicPr>
          <p:nvPr/>
        </p:nvPicPr>
        <p:blipFill>
          <a:blip r:embed="rId3"/>
          <a:stretch/>
        </p:blipFill>
        <p:spPr bwMode="auto">
          <a:xfrm>
            <a:off x="5034830" y="364386"/>
            <a:ext cx="11452833" cy="8589624"/>
          </a:xfrm>
          <a:prstGeom prst="rect">
            <a:avLst/>
          </a:prstGeom>
        </p:spPr>
      </p:pic>
      <p:sp>
        <p:nvSpPr>
          <p:cNvPr id="801386056" name="Espace réservé du texte 3"/>
          <p:cNvSpPr>
            <a:spLocks noGrp="1"/>
          </p:cNvSpPr>
          <p:nvPr>
            <p:ph type="body" sz="quarter" idx="11" hasCustomPrompt="1"/>
          </p:nvPr>
        </p:nvSpPr>
        <p:spPr bwMode="auto">
          <a:xfrm rot="18775282">
            <a:off x="-956936" y="3909157"/>
            <a:ext cx="6929218" cy="761999"/>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algn="ctr">
              <a:defRPr/>
            </a:pPr>
            <a:r>
              <a:rPr dirty="0"/>
              <a:t>Thank you!</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Box 7"/>
          <p:cNvSpPr txBox="1"/>
          <p:nvPr/>
        </p:nvSpPr>
        <p:spPr bwMode="auto">
          <a:xfrm>
            <a:off x="-16669" y="-1"/>
            <a:ext cx="17340263" cy="9792000"/>
          </a:xfrm>
          <a:prstGeom prst="rect">
            <a:avLst/>
          </a:prstGeom>
          <a:solidFill>
            <a:schemeClr val="bg1"/>
          </a:solidFill>
        </p:spPr>
        <p:txBody>
          <a:bodyPr wrap="square" rtlCol="0">
            <a:spAutoFit/>
          </a:bodyPr>
          <a:lstStyle/>
          <a:p>
            <a:pPr>
              <a:defRPr/>
            </a:pPr>
            <a:endParaRPr lang="en-GB" sz="8800"/>
          </a:p>
          <a:p>
            <a:pPr>
              <a:defRPr/>
            </a:pPr>
            <a:endParaRPr lang="en-GB" sz="8800"/>
          </a:p>
          <a:p>
            <a:pPr>
              <a:defRPr/>
            </a:pPr>
            <a:endParaRPr lang="en-GB" sz="8800"/>
          </a:p>
          <a:p>
            <a:pPr>
              <a:defRPr/>
            </a:pPr>
            <a:endParaRPr lang="en-GB" sz="8800"/>
          </a:p>
          <a:p>
            <a:pPr>
              <a:defRPr/>
            </a:pPr>
            <a:endParaRPr lang="en-GB" sz="8800"/>
          </a:p>
          <a:p>
            <a:pPr>
              <a:defRPr/>
            </a:pPr>
            <a:endParaRPr lang="en-GB" sz="8800"/>
          </a:p>
        </p:txBody>
      </p:sp>
      <p:sp>
        <p:nvSpPr>
          <p:cNvPr id="3" name="Title 2"/>
          <p:cNvSpPr>
            <a:spLocks noGrp="1"/>
          </p:cNvSpPr>
          <p:nvPr>
            <p:ph type="ctrTitle"/>
          </p:nvPr>
        </p:nvSpPr>
        <p:spPr bwMode="auto">
          <a:xfrm>
            <a:off x="38099" y="4439712"/>
            <a:ext cx="17340263" cy="1447800"/>
          </a:xfrm>
        </p:spPr>
        <p:txBody>
          <a:bodyPr vert="horz" wrap="square" lIns="121924" tIns="60962" rIns="121924" bIns="60962" numCol="1" anchor="t" anchorCtr="0" compatLnSpc="1">
            <a:prstTxWarp prst="textNoShape">
              <a:avLst/>
            </a:prstTxWarp>
          </a:bodyPr>
          <a:lstStyle/>
          <a:p>
            <a:pPr>
              <a:defRPr/>
            </a:pPr>
            <a:r>
              <a:rPr lang="en-US" sz="6400">
                <a:solidFill>
                  <a:srgbClr val="161645"/>
                </a:solidFill>
                <a:latin typeface="Arial"/>
                <a:cs typeface="Arial"/>
              </a:rPr>
              <a:t>Interbull Business Meeting</a:t>
            </a:r>
            <a:endParaRPr/>
          </a:p>
        </p:txBody>
      </p:sp>
      <p:pic>
        <p:nvPicPr>
          <p:cNvPr id="5" name="Picture 1"/>
          <p:cNvPicPr>
            <a:picLocks noChangeAspect="1"/>
          </p:cNvPicPr>
          <p:nvPr/>
        </p:nvPicPr>
        <p:blipFill>
          <a:blip r:embed="rId3"/>
          <a:stretch/>
        </p:blipFill>
        <p:spPr bwMode="auto">
          <a:xfrm>
            <a:off x="211931" y="7552632"/>
            <a:ext cx="10439399" cy="1996891"/>
          </a:xfrm>
          <a:prstGeom prst="rect">
            <a:avLst/>
          </a:prstGeom>
          <a:noFill/>
          <a:ln>
            <a:noFill/>
          </a:ln>
        </p:spPr>
      </p:pic>
      <p:sp>
        <p:nvSpPr>
          <p:cNvPr id="11265" name="Subtitle 2"/>
          <p:cNvSpPr>
            <a:spLocks noGrp="1" noChangeArrowheads="1"/>
          </p:cNvSpPr>
          <p:nvPr>
            <p:ph type="subTitle" idx="1"/>
          </p:nvPr>
        </p:nvSpPr>
        <p:spPr bwMode="auto">
          <a:xfrm>
            <a:off x="2584793" y="5768449"/>
            <a:ext cx="12137337" cy="1676400"/>
          </a:xfrm>
        </p:spPr>
        <p:txBody>
          <a:bodyPr/>
          <a:lstStyle/>
          <a:p>
            <a:pPr>
              <a:defRPr/>
            </a:pPr>
            <a:r>
              <a:rPr lang="en-US" sz="4250" dirty="0"/>
              <a:t>Item 15: Close</a:t>
            </a:r>
            <a:endParaRPr dirty="0"/>
          </a:p>
          <a:p>
            <a:pPr>
              <a:defRPr/>
            </a:pPr>
            <a:r>
              <a:rPr lang="en-US" sz="4000" dirty="0"/>
              <a:t>Matthew Shaffer</a:t>
            </a:r>
            <a:endParaRPr dirty="0"/>
          </a:p>
        </p:txBody>
      </p:sp>
      <p:pic>
        <p:nvPicPr>
          <p:cNvPr id="10" name="Picture 9"/>
          <p:cNvPicPr>
            <a:picLocks noChangeAspect="1"/>
          </p:cNvPicPr>
          <p:nvPr/>
        </p:nvPicPr>
        <p:blipFill>
          <a:blip r:embed="rId4"/>
          <a:stretch/>
        </p:blipFill>
        <p:spPr bwMode="auto">
          <a:xfrm>
            <a:off x="7222331" y="515109"/>
            <a:ext cx="2971800" cy="3447291"/>
          </a:xfrm>
          <a:prstGeom prst="rect">
            <a:avLst/>
          </a:prstGeom>
        </p:spPr>
      </p:pic>
      <p:pic>
        <p:nvPicPr>
          <p:cNvPr id="11" name="Picture 1"/>
          <p:cNvPicPr>
            <a:picLocks noChangeAspect="1"/>
          </p:cNvPicPr>
          <p:nvPr/>
        </p:nvPicPr>
        <p:blipFill>
          <a:blip r:embed="rId5"/>
          <a:stretch/>
        </p:blipFill>
        <p:spPr bwMode="auto">
          <a:xfrm>
            <a:off x="211931" y="9416022"/>
            <a:ext cx="16740197" cy="155587"/>
          </a:xfrm>
          <a:prstGeom prst="rect">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799580794" name="Content Placeholder 2"/>
          <p:cNvSpPr>
            <a:spLocks noGrp="1"/>
          </p:cNvSpPr>
          <p:nvPr>
            <p:ph idx="1" hasCustomPrompt="1"/>
          </p:nvPr>
        </p:nvSpPr>
        <p:spPr bwMode="auto">
          <a:xfrm>
            <a:off x="4479999" y="8413749"/>
            <a:ext cx="8572500" cy="634999"/>
          </a:xfrm>
        </p:spPr>
        <p:txBody>
          <a:bodyPr anchor="t"/>
          <a:lstStyle>
            <a:lvl1pPr>
              <a:spcBef>
                <a:spcPts val="1599"/>
              </a:spcBef>
              <a:defRPr>
                <a:latin typeface="Arial"/>
                <a:cs typeface="Arial"/>
              </a:defRPr>
            </a:lvl1pPr>
            <a:lvl2pPr>
              <a:spcBef>
                <a:spcPts val="1599"/>
              </a:spcBef>
              <a:defRPr sz="4800">
                <a:latin typeface="Arial"/>
                <a:cs typeface="Arial"/>
              </a:defRPr>
            </a:lvl2pPr>
            <a:lvl3pPr>
              <a:spcBef>
                <a:spcPts val="1599"/>
              </a:spcBef>
              <a:defRPr sz="4250">
                <a:latin typeface="Arial"/>
                <a:cs typeface="Arial"/>
              </a:defRPr>
            </a:lvl3pPr>
            <a:lvl4pPr>
              <a:spcBef>
                <a:spcPts val="1599"/>
              </a:spcBef>
              <a:defRPr sz="3750">
                <a:latin typeface="Arial"/>
                <a:cs typeface="Arial"/>
              </a:defRPr>
            </a:lvl4pPr>
            <a:lvl5pPr>
              <a:spcBef>
                <a:spcPts val="1599"/>
              </a:spcBef>
              <a:defRPr sz="3750">
                <a:latin typeface="Arial"/>
                <a:cs typeface="Arial"/>
              </a:defRPr>
            </a:lvl5pPr>
          </a:lstStyle>
          <a:p>
            <a:pPr marL="0" indent="0">
              <a:buClr>
                <a:srgbClr val="414141"/>
              </a:buClr>
              <a:buSzPct val="81000"/>
              <a:buFont typeface="Gill Sans Light"/>
              <a:buNone/>
              <a:defRPr/>
            </a:pPr>
            <a:r>
              <a:rPr lang="en-US" sz="1600" b="0" i="0" u="none" strike="noStrike" cap="none" spc="0">
                <a:solidFill>
                  <a:schemeClr val="tx1"/>
                </a:solidFill>
                <a:latin typeface="Arial"/>
                <a:ea typeface="Arial"/>
                <a:cs typeface="Arial"/>
              </a:rPr>
              <a:t>Špela Pipan, Nina Bernard,  Marija Klopcic,, Yvonne De Gier, , Simone Hazas,  Marie Mourot  </a:t>
            </a:r>
            <a:endParaRPr/>
          </a:p>
        </p:txBody>
      </p:sp>
      <p:sp>
        <p:nvSpPr>
          <p:cNvPr id="1419142589" name="Espace réservé du texte 3"/>
          <p:cNvSpPr>
            <a:spLocks noGrp="1"/>
          </p:cNvSpPr>
          <p:nvPr>
            <p:ph type="body" sz="quarter" idx="11" hasCustomPrompt="1"/>
          </p:nvPr>
        </p:nvSpPr>
        <p:spPr bwMode="auto">
          <a:xfrm>
            <a:off x="3109848" y="799590"/>
            <a:ext cx="13005196" cy="761999"/>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a:defRPr/>
            </a:pPr>
            <a:endParaRPr/>
          </a:p>
        </p:txBody>
      </p:sp>
      <p:pic>
        <p:nvPicPr>
          <p:cNvPr id="790765769" name="Picture 790765768"/>
          <p:cNvPicPr>
            <a:picLocks noChangeAspect="1"/>
          </p:cNvPicPr>
          <p:nvPr/>
        </p:nvPicPr>
        <p:blipFill>
          <a:blip r:embed="rId3"/>
          <a:stretch/>
        </p:blipFill>
        <p:spPr bwMode="auto">
          <a:xfrm>
            <a:off x="4479999" y="1891648"/>
            <a:ext cx="8484468" cy="6363351"/>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1788302694" name="Espace réservé du texte 3"/>
          <p:cNvSpPr>
            <a:spLocks noGrp="1"/>
          </p:cNvSpPr>
          <p:nvPr>
            <p:ph type="body" sz="quarter" idx="11" hasCustomPrompt="1"/>
          </p:nvPr>
        </p:nvSpPr>
        <p:spPr bwMode="auto">
          <a:xfrm>
            <a:off x="3109848" y="799590"/>
            <a:ext cx="13005196" cy="761999"/>
          </a:xfrm>
        </p:spPr>
        <p:txBody>
          <a:bodyPr/>
          <a:lstStyle>
            <a:lvl1pPr marL="0" indent="0">
              <a:buNone/>
              <a:defRPr lang="sv-SE" sz="6400">
                <a:solidFill>
                  <a:schemeClr val="bg1"/>
                </a:solidFill>
                <a:ea typeface="+mj-ea"/>
              </a:defRPr>
            </a:lvl1pPr>
            <a:lvl2pPr>
              <a:defRPr lang="fr-FR" sz="9600">
                <a:latin typeface="Gill Sans Light"/>
                <a:ea typeface="ヒラギノ角ゴ ProN W3"/>
                <a:cs typeface="ヒラギノ角ゴ ProN W3"/>
              </a:defRPr>
            </a:lvl2pPr>
            <a:lvl3pPr>
              <a:defRPr lang="fr-FR" sz="9600">
                <a:latin typeface="Gill Sans Light"/>
                <a:ea typeface="ヒラギノ角ゴ ProN W3"/>
                <a:cs typeface="ヒラギノ角ゴ ProN W3"/>
              </a:defRPr>
            </a:lvl3pPr>
            <a:lvl4pPr>
              <a:defRPr lang="fr-FR" sz="9600">
                <a:latin typeface="Gill Sans Light"/>
                <a:ea typeface="ヒラギノ角ゴ ProN W3"/>
                <a:cs typeface="ヒラギノ角ゴ ProN W3"/>
              </a:defRPr>
            </a:lvl4pPr>
            <a:lvl5pPr>
              <a:defRPr lang="fr-FR" sz="9600">
                <a:latin typeface="Gill Sans Light"/>
                <a:ea typeface="ヒラギノ角ゴ ProN W3"/>
                <a:cs typeface="ヒラギノ角ゴ ProN W3"/>
              </a:defRPr>
            </a:lvl5pPr>
          </a:lstStyle>
          <a:p>
            <a:pPr>
              <a:defRPr/>
            </a:pPr>
            <a:endParaRPr/>
          </a:p>
        </p:txBody>
      </p:sp>
      <p:pic>
        <p:nvPicPr>
          <p:cNvPr id="117021163" name="Picture 117021162"/>
          <p:cNvPicPr>
            <a:picLocks noChangeAspect="1"/>
          </p:cNvPicPr>
          <p:nvPr/>
        </p:nvPicPr>
        <p:blipFill>
          <a:blip r:embed="rId3"/>
          <a:stretch/>
        </p:blipFill>
        <p:spPr bwMode="auto">
          <a:xfrm>
            <a:off x="4040981" y="2240898"/>
            <a:ext cx="9043268" cy="6782451"/>
          </a:xfrm>
          <a:prstGeom prst="rect">
            <a:avLst/>
          </a:prstGeom>
        </p:spPr>
      </p:pic>
    </p:spTree>
  </p:cSld>
  <p:clrMapOvr>
    <a:masterClrMapping/>
  </p:clrMapOvr>
</p:sld>
</file>

<file path=ppt/theme/theme1.xml><?xml version="1.0" encoding="utf-8"?>
<a:theme xmlns:a="http://schemas.openxmlformats.org/drawingml/2006/main" name="Titel och punkter">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el och punkter">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spDef>
      <a:spPr bwMode="auto">
        <a:xfrm>
          <a:off x="0" y="0"/>
          <a:ext cx="1" cy="1"/>
        </a:xfrm>
        <a:custGeom>
          <a:avLst/>
          <a:gdLst/>
          <a:ahLst/>
          <a:cxnLst/>
          <a:rect l="0" t="0" r="0" b="0"/>
          <a:pathLst/>
        </a:custGeom>
        <a:solidFill>
          <a:srgbClr val="6C7472"/>
        </a:solidFill>
        <a:ln w="12700" cap="flat" cmpd="sng" algn="ctr">
          <a:noFill/>
          <a:prstDash val="solid"/>
          <a:round/>
          <a:headEnd type="none" w="med" len="med"/>
          <a:tailEnd type="none" w="med" len="med"/>
        </a:ln>
      </a:spPr>
      <a:bodyPr/>
      <a:lstStyle/>
    </a:spDef>
    <a:lnDef>
      <a:spPr bwMode="auto">
        <a:xfrm>
          <a:off x="0" y="0"/>
          <a:ext cx="1" cy="1"/>
        </a:xfrm>
        <a:custGeom>
          <a:avLst/>
          <a:gdLst/>
          <a:ahLst/>
          <a:cxnLst/>
          <a:rect l="0" t="0" r="0" b="0"/>
          <a:pathLst/>
        </a:custGeom>
        <a:solidFill>
          <a:srgbClr val="6C7472"/>
        </a:solidFill>
        <a:ln w="12700" cap="flat" cmpd="sng" algn="ctr">
          <a:noFill/>
          <a:prstDash val="solid"/>
          <a:round/>
          <a:headEnd type="none" w="med" len="med"/>
          <a:tailEnd type="none" w="med" len="med"/>
        </a:ln>
      </a:spPr>
      <a:bodyPr/>
      <a:lstStyle/>
    </a:lnDef>
    <a:txDef>
      <a:spPr bwMode="auto">
        <a:prstGeom prst="rect">
          <a:avLst/>
        </a:prstGeom>
        <a:noFill/>
      </a:spPr>
      <a:bodyPr/>
      <a:lstStyle/>
    </a:txDef>
  </a:objectDefaults>
  <a:extraClrSchemeLst>
    <a:extraClrScheme>
      <a:clrScheme name="Titel och punk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10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1_Aangepast ontwerp">
  <a:themeElements>
    <a:clrScheme name="ICAR_RGB-colors">
      <a:dk1>
        <a:sysClr val="windowText" lastClr="000000"/>
      </a:dk1>
      <a:lt1>
        <a:sysClr val="window" lastClr="FFFFFF"/>
      </a:lt1>
      <a:dk2>
        <a:srgbClr val="002B55"/>
      </a:dk2>
      <a:lt2>
        <a:srgbClr val="EEECE1"/>
      </a:lt2>
      <a:accent1>
        <a:srgbClr val="0084CA"/>
      </a:accent1>
      <a:accent2>
        <a:srgbClr val="002B55"/>
      </a:accent2>
      <a:accent3>
        <a:srgbClr val="FF6600"/>
      </a:accent3>
      <a:accent4>
        <a:srgbClr val="C8C8C8"/>
      </a:accent4>
      <a:accent5>
        <a:srgbClr val="00AFFF"/>
      </a:accent5>
      <a:accent6>
        <a:srgbClr val="F79646"/>
      </a:accent6>
      <a:hlink>
        <a:srgbClr val="FF66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866</TotalTime>
  <Words>4442</Words>
  <Application>Microsoft Macintosh PowerPoint</Application>
  <DocSecurity>0</DocSecurity>
  <PresentationFormat>Custom</PresentationFormat>
  <Paragraphs>960</Paragraphs>
  <Slides>69</Slides>
  <Notes>32</Notes>
  <HiddenSlides>3</HiddenSlides>
  <MMClips>0</MMClips>
  <ScaleCrop>false</ScaleCrop>
  <HeadingPairs>
    <vt:vector size="6" baseType="variant">
      <vt:variant>
        <vt:lpstr>Fonts Used</vt:lpstr>
      </vt:variant>
      <vt:variant>
        <vt:i4>12</vt:i4>
      </vt:variant>
      <vt:variant>
        <vt:lpstr>Theme</vt:lpstr>
      </vt:variant>
      <vt:variant>
        <vt:i4>5</vt:i4>
      </vt:variant>
      <vt:variant>
        <vt:lpstr>Slide Titles</vt:lpstr>
      </vt:variant>
      <vt:variant>
        <vt:i4>69</vt:i4>
      </vt:variant>
    </vt:vector>
  </HeadingPairs>
  <TitlesOfParts>
    <vt:vector size="86" baseType="lpstr">
      <vt:lpstr>MS Mincho</vt:lpstr>
      <vt:lpstr>Aharoni</vt:lpstr>
      <vt:lpstr>Aptos</vt:lpstr>
      <vt:lpstr>Arial</vt:lpstr>
      <vt:lpstr>Arial Black</vt:lpstr>
      <vt:lpstr>Calibri</vt:lpstr>
      <vt:lpstr>Gill Sans Light</vt:lpstr>
      <vt:lpstr>Symbol</vt:lpstr>
      <vt:lpstr>Tahoma</vt:lpstr>
      <vt:lpstr>Times New Roman</vt:lpstr>
      <vt:lpstr>Trajan Pro</vt:lpstr>
      <vt:lpstr>Wingdings</vt:lpstr>
      <vt:lpstr>Titel och punkter</vt:lpstr>
      <vt:lpstr>Aangepast ontwerp</vt:lpstr>
      <vt:lpstr>3_Aangepast ontwerp</vt:lpstr>
      <vt:lpstr>10_Aangepast ontwerp</vt:lpstr>
      <vt:lpstr>11_Aangepast ontwerp</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International evaluations in genomics era (Future MACE working group) </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Interbull Business Meeting</vt:lpstr>
      <vt:lpstr>Interbull Business Meeting</vt:lpstr>
      <vt:lpstr>PowerPoint Presentation</vt:lpstr>
      <vt:lpstr>PowerPoint Presentation</vt:lpstr>
      <vt:lpstr>Interbull Business Meeting</vt:lpstr>
      <vt:lpstr>PowerPoint Presentation</vt:lpstr>
      <vt:lpstr>PowerPoint Presentation</vt:lpstr>
      <vt:lpstr>Interbull Business Meeting</vt:lpstr>
      <vt:lpstr>PowerPoint Presentation</vt:lpstr>
      <vt:lpstr>Interbull Business Meeting</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Intergenomics – Management Committee, Verona 01/10</dc:title>
  <dc:subject/>
  <dc:creator>João Dürr</dc:creator>
  <cp:keywords/>
  <dc:description/>
  <cp:lastModifiedBy>Toine Roozen</cp:lastModifiedBy>
  <cp:revision>1056</cp:revision>
  <dcterms:modified xsi:type="dcterms:W3CDTF">2024-05-30T09:03:06Z</dcterms:modified>
  <cp:category/>
  <dc:identifier/>
  <cp:contentStatus/>
  <dc:language/>
  <cp:version/>
</cp:coreProperties>
</file>